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5" r:id="rId1"/>
  </p:sldMasterIdLst>
  <p:notesMasterIdLst>
    <p:notesMasterId r:id="rId36"/>
  </p:notesMasterIdLst>
  <p:sldIdLst>
    <p:sldId id="359" r:id="rId2"/>
    <p:sldId id="636" r:id="rId3"/>
    <p:sldId id="699" r:id="rId4"/>
    <p:sldId id="640" r:id="rId5"/>
    <p:sldId id="752" r:id="rId6"/>
    <p:sldId id="753" r:id="rId7"/>
    <p:sldId id="783" r:id="rId8"/>
    <p:sldId id="754" r:id="rId9"/>
    <p:sldId id="755" r:id="rId10"/>
    <p:sldId id="756" r:id="rId11"/>
    <p:sldId id="757" r:id="rId12"/>
    <p:sldId id="758" r:id="rId13"/>
    <p:sldId id="759" r:id="rId14"/>
    <p:sldId id="760" r:id="rId15"/>
    <p:sldId id="761" r:id="rId16"/>
    <p:sldId id="782" r:id="rId17"/>
    <p:sldId id="777" r:id="rId18"/>
    <p:sldId id="778" r:id="rId19"/>
    <p:sldId id="779" r:id="rId20"/>
    <p:sldId id="780" r:id="rId21"/>
    <p:sldId id="762" r:id="rId22"/>
    <p:sldId id="763" r:id="rId23"/>
    <p:sldId id="764" r:id="rId24"/>
    <p:sldId id="765" r:id="rId25"/>
    <p:sldId id="766" r:id="rId26"/>
    <p:sldId id="767" r:id="rId27"/>
    <p:sldId id="768" r:id="rId28"/>
    <p:sldId id="769" r:id="rId29"/>
    <p:sldId id="770" r:id="rId30"/>
    <p:sldId id="771" r:id="rId31"/>
    <p:sldId id="683" r:id="rId32"/>
    <p:sldId id="700" r:id="rId33"/>
    <p:sldId id="738" r:id="rId34"/>
    <p:sldId id="70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4371"/>
    <a:srgbClr val="F3904F"/>
    <a:srgbClr val="C5796D"/>
    <a:srgbClr val="DBE6F6"/>
    <a:srgbClr val="36D1DC"/>
    <a:srgbClr val="5B86E5"/>
    <a:srgbClr val="FFFDE4"/>
    <a:srgbClr val="CADBD7"/>
    <a:srgbClr val="005AA7"/>
    <a:srgbClr val="91EA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67381" autoAdjust="0"/>
  </p:normalViewPr>
  <p:slideViewPr>
    <p:cSldViewPr snapToGrid="0">
      <p:cViewPr varScale="1">
        <p:scale>
          <a:sx n="62" d="100"/>
          <a:sy n="62" d="100"/>
        </p:scale>
        <p:origin x="1236" y="40"/>
      </p:cViewPr>
      <p:guideLst>
        <p:guide orient="horz" pos="2160"/>
        <p:guide pos="3840"/>
      </p:guideLst>
    </p:cSldViewPr>
  </p:slideViewPr>
  <p:notesTextViewPr>
    <p:cViewPr>
      <p:scale>
        <a:sx n="125" d="100"/>
        <a:sy n="125" d="100"/>
      </p:scale>
      <p:origin x="0" y="0"/>
    </p:cViewPr>
  </p:notesTextViewPr>
  <p:notesViewPr>
    <p:cSldViewPr snapToGrid="0" showGuides="1">
      <p:cViewPr varScale="1">
        <p:scale>
          <a:sx n="95" d="100"/>
          <a:sy n="95" d="100"/>
        </p:scale>
        <p:origin x="4042" y="5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7514F1-38FD-4E9E-8224-F788084EC312}" type="doc">
      <dgm:prSet loTypeId="urn:microsoft.com/office/officeart/2008/layout/CaptionedPictures" loCatId="picture" qsTypeId="urn:microsoft.com/office/officeart/2005/8/quickstyle/3d2" qsCatId="3D" csTypeId="urn:microsoft.com/office/officeart/2005/8/colors/accent1_2" csCatId="accent1" phldr="1"/>
      <dgm:spPr/>
    </dgm:pt>
    <dgm:pt modelId="{546459DC-63E4-4C4D-AF12-963E27A9F755}">
      <dgm:prSet phldrT="[文本]" custT="1"/>
      <dgm:spPr/>
      <dgm:t>
        <a:bodyPr/>
        <a:lstStyle/>
        <a:p>
          <a:pPr>
            <a:buFont typeface="Wingdings" panose="05000000000000000000" pitchFamily="2" charset="2"/>
            <a:buChar char="Ø"/>
          </a:pPr>
          <a:r>
            <a:rPr lang="zh-CN" altLang="en-US" sz="2000" dirty="0"/>
            <a:t>适合城市复杂环境</a:t>
          </a:r>
          <a:endParaRPr lang="en-US" altLang="zh-CN" sz="2000" dirty="0"/>
        </a:p>
        <a:p>
          <a:pPr>
            <a:buFont typeface="Wingdings" panose="05000000000000000000" pitchFamily="2" charset="2"/>
            <a:buChar char="Ø"/>
          </a:pPr>
          <a:r>
            <a:rPr lang="zh-CN" altLang="en-US" sz="2000" dirty="0"/>
            <a:t>飞行未知环境探索</a:t>
          </a:r>
        </a:p>
      </dgm:t>
    </dgm:pt>
    <dgm:pt modelId="{05C77A02-D058-4E6A-87FE-BA3622074CBE}" type="parTrans" cxnId="{B2CB64F5-9F45-4094-BF4E-DD3AD55D5AF7}">
      <dgm:prSet/>
      <dgm:spPr/>
      <dgm:t>
        <a:bodyPr/>
        <a:lstStyle/>
        <a:p>
          <a:endParaRPr lang="zh-CN" altLang="en-US"/>
        </a:p>
      </dgm:t>
    </dgm:pt>
    <dgm:pt modelId="{1E50AA95-6DC4-46AF-8E63-8D1C508FA890}" type="sibTrans" cxnId="{B2CB64F5-9F45-4094-BF4E-DD3AD55D5AF7}">
      <dgm:prSet/>
      <dgm:spPr/>
      <dgm:t>
        <a:bodyPr/>
        <a:lstStyle/>
        <a:p>
          <a:endParaRPr lang="zh-CN" altLang="en-US"/>
        </a:p>
      </dgm:t>
    </dgm:pt>
    <dgm:pt modelId="{0E6589F5-89E9-4D6F-9945-2975F3678B80}">
      <dgm:prSet phldrT="[文本]" custT="1"/>
      <dgm:spPr/>
      <dgm:t>
        <a:bodyPr/>
        <a:lstStyle/>
        <a:p>
          <a:pPr>
            <a:buFont typeface="Wingdings" panose="05000000000000000000" pitchFamily="2" charset="2"/>
            <a:buChar char="Ø"/>
          </a:pPr>
          <a:r>
            <a:rPr lang="zh-CN" altLang="en-US" sz="2000" dirty="0"/>
            <a:t>有</a:t>
          </a:r>
          <a:r>
            <a:rPr lang="en-US" altLang="zh-CN" sz="2000" dirty="0"/>
            <a:t>/</a:t>
          </a:r>
          <a:r>
            <a:rPr lang="zh-CN" altLang="en-US" sz="2000" dirty="0"/>
            <a:t>无卫星信号情况下的导航</a:t>
          </a:r>
        </a:p>
      </dgm:t>
    </dgm:pt>
    <dgm:pt modelId="{BA91AD5C-A4CD-4C10-B42E-956E74464D69}" type="parTrans" cxnId="{60BB5ED6-8BEE-4DB7-9144-EDF4C8882002}">
      <dgm:prSet/>
      <dgm:spPr/>
      <dgm:t>
        <a:bodyPr/>
        <a:lstStyle/>
        <a:p>
          <a:endParaRPr lang="zh-CN" altLang="en-US"/>
        </a:p>
      </dgm:t>
    </dgm:pt>
    <dgm:pt modelId="{CECDA32D-6215-47E2-A453-09485893B286}" type="sibTrans" cxnId="{60BB5ED6-8BEE-4DB7-9144-EDF4C8882002}">
      <dgm:prSet/>
      <dgm:spPr/>
      <dgm:t>
        <a:bodyPr/>
        <a:lstStyle/>
        <a:p>
          <a:endParaRPr lang="zh-CN" altLang="en-US"/>
        </a:p>
      </dgm:t>
    </dgm:pt>
    <dgm:pt modelId="{6816945C-BB23-4D93-B8BE-9EFDF8FB9BC3}">
      <dgm:prSet phldrT="[文本]" custT="1"/>
      <dgm:spPr/>
      <dgm:t>
        <a:bodyPr/>
        <a:lstStyle/>
        <a:p>
          <a:pPr>
            <a:buFont typeface="Wingdings" panose="05000000000000000000" pitchFamily="2" charset="2"/>
            <a:buChar char="Ø"/>
          </a:pPr>
          <a:r>
            <a:rPr lang="zh-CN" altLang="en-US" sz="2000" b="0" dirty="0">
              <a:latin typeface="+mn-ea"/>
              <a:ea typeface="+mn-ea"/>
            </a:rPr>
            <a:t>应用范围较大</a:t>
          </a:r>
          <a:endParaRPr lang="en-US" altLang="zh-CN" sz="2000" b="0" dirty="0">
            <a:latin typeface="+mn-ea"/>
            <a:ea typeface="+mn-ea"/>
          </a:endParaRPr>
        </a:p>
        <a:p>
          <a:pPr>
            <a:buFont typeface="Wingdings" panose="05000000000000000000" pitchFamily="2" charset="2"/>
            <a:buChar char="Ø"/>
          </a:pPr>
          <a:r>
            <a:rPr lang="zh-CN" altLang="en-US" sz="2000" b="0" dirty="0">
              <a:latin typeface="+mn-ea"/>
              <a:ea typeface="+mn-ea"/>
            </a:rPr>
            <a:t>市场前景广阔</a:t>
          </a:r>
        </a:p>
      </dgm:t>
    </dgm:pt>
    <dgm:pt modelId="{09CE5E1B-11FE-403E-A3DA-7AC02938A66F}" type="sibTrans" cxnId="{DCC63F98-A60D-4142-B8C7-26BDBA5751AC}">
      <dgm:prSet/>
      <dgm:spPr/>
      <dgm:t>
        <a:bodyPr/>
        <a:lstStyle/>
        <a:p>
          <a:endParaRPr lang="zh-CN" altLang="en-US"/>
        </a:p>
      </dgm:t>
    </dgm:pt>
    <dgm:pt modelId="{F2ED937A-2B71-49D8-A63A-8B35C3D98D08}" type="parTrans" cxnId="{DCC63F98-A60D-4142-B8C7-26BDBA5751AC}">
      <dgm:prSet/>
      <dgm:spPr/>
      <dgm:t>
        <a:bodyPr/>
        <a:lstStyle/>
        <a:p>
          <a:endParaRPr lang="zh-CN" altLang="en-US"/>
        </a:p>
      </dgm:t>
    </dgm:pt>
    <dgm:pt modelId="{C3E98812-2AF1-4B1C-AB79-1D863D2AB2B5}" type="pres">
      <dgm:prSet presAssocID="{9E7514F1-38FD-4E9E-8224-F788084EC312}" presName="Name0" presStyleCnt="0">
        <dgm:presLayoutVars>
          <dgm:chMax/>
          <dgm:chPref/>
          <dgm:dir/>
        </dgm:presLayoutVars>
      </dgm:prSet>
      <dgm:spPr/>
    </dgm:pt>
    <dgm:pt modelId="{A68FD59B-4C28-41DD-B004-E8DA94BD1401}" type="pres">
      <dgm:prSet presAssocID="{6816945C-BB23-4D93-B8BE-9EFDF8FB9BC3}" presName="composite" presStyleCnt="0">
        <dgm:presLayoutVars>
          <dgm:chMax val="1"/>
          <dgm:chPref val="1"/>
        </dgm:presLayoutVars>
      </dgm:prSet>
      <dgm:spPr/>
    </dgm:pt>
    <dgm:pt modelId="{B99E3F94-E67C-4713-8B1E-1F2B5AB87BD2}" type="pres">
      <dgm:prSet presAssocID="{6816945C-BB23-4D93-B8BE-9EFDF8FB9BC3}" presName="Accent" presStyleLbl="trAlignAcc1" presStyleIdx="0" presStyleCnt="3">
        <dgm:presLayoutVars>
          <dgm:chMax val="0"/>
          <dgm:chPref val="0"/>
        </dgm:presLayoutVars>
      </dgm:prSet>
      <dgm:spPr/>
    </dgm:pt>
    <dgm:pt modelId="{D8F95C2F-CAC9-44F2-8342-E25952DA02A8}" type="pres">
      <dgm:prSet presAssocID="{6816945C-BB23-4D93-B8BE-9EFDF8FB9BC3}" presName="Image" presStyleLbl="alignImgPlace1" presStyleIdx="0" presStyleCnt="3">
        <dgm:presLayoutVars>
          <dgm:chMax val="0"/>
          <dgm:chPref val="0"/>
        </dgm:presLayoutVars>
      </dgm:prSet>
      <dgm:spPr>
        <a:blipFill>
          <a:blip xmlns:r="http://schemas.openxmlformats.org/officeDocument/2006/relationships" r:embed="rId1"/>
          <a:srcRect/>
          <a:stretch>
            <a:fillRect l="-24000" r="-24000"/>
          </a:stretch>
        </a:blipFill>
      </dgm:spPr>
    </dgm:pt>
    <dgm:pt modelId="{0CA798C5-019F-47BA-941D-0674D94AF405}" type="pres">
      <dgm:prSet presAssocID="{6816945C-BB23-4D93-B8BE-9EFDF8FB9BC3}" presName="ChildComposite" presStyleCnt="0"/>
      <dgm:spPr/>
    </dgm:pt>
    <dgm:pt modelId="{DF98DC4E-6B24-4288-A7F8-0D7EB4FBC381}" type="pres">
      <dgm:prSet presAssocID="{6816945C-BB23-4D93-B8BE-9EFDF8FB9BC3}" presName="Child" presStyleLbl="node1" presStyleIdx="0" presStyleCnt="0">
        <dgm:presLayoutVars>
          <dgm:chMax val="0"/>
          <dgm:chPref val="0"/>
          <dgm:bulletEnabled val="1"/>
        </dgm:presLayoutVars>
      </dgm:prSet>
      <dgm:spPr/>
    </dgm:pt>
    <dgm:pt modelId="{5840C7CE-2F09-4A37-92A6-5C25899B0911}" type="pres">
      <dgm:prSet presAssocID="{6816945C-BB23-4D93-B8BE-9EFDF8FB9BC3}" presName="Parent" presStyleLbl="revTx" presStyleIdx="0" presStyleCnt="3" custLinFactNeighborX="862" custLinFactNeighborY="9788">
        <dgm:presLayoutVars>
          <dgm:chMax val="1"/>
          <dgm:chPref val="0"/>
          <dgm:bulletEnabled val="1"/>
        </dgm:presLayoutVars>
      </dgm:prSet>
      <dgm:spPr/>
    </dgm:pt>
    <dgm:pt modelId="{A9463411-7905-485E-BB79-433227F45AA1}" type="pres">
      <dgm:prSet presAssocID="{09CE5E1B-11FE-403E-A3DA-7AC02938A66F}" presName="sibTrans" presStyleCnt="0"/>
      <dgm:spPr/>
    </dgm:pt>
    <dgm:pt modelId="{221F1020-79F3-4CE3-9ACA-6BECD8107161}" type="pres">
      <dgm:prSet presAssocID="{546459DC-63E4-4C4D-AF12-963E27A9F755}" presName="composite" presStyleCnt="0">
        <dgm:presLayoutVars>
          <dgm:chMax val="1"/>
          <dgm:chPref val="1"/>
        </dgm:presLayoutVars>
      </dgm:prSet>
      <dgm:spPr/>
    </dgm:pt>
    <dgm:pt modelId="{C1B6611D-2EB1-4382-832D-1D2CEAD42C33}" type="pres">
      <dgm:prSet presAssocID="{546459DC-63E4-4C4D-AF12-963E27A9F755}" presName="Accent" presStyleLbl="trAlignAcc1" presStyleIdx="1" presStyleCnt="3">
        <dgm:presLayoutVars>
          <dgm:chMax val="0"/>
          <dgm:chPref val="0"/>
        </dgm:presLayoutVars>
      </dgm:prSet>
      <dgm:spPr/>
    </dgm:pt>
    <dgm:pt modelId="{F2B669F4-919A-4BF0-AAD1-48CC2192B621}" type="pres">
      <dgm:prSet presAssocID="{546459DC-63E4-4C4D-AF12-963E27A9F755}" presName="Image" presStyleLbl="alignImgPlace1" presStyleIdx="1" presStyleCnt="3">
        <dgm:presLayoutVars>
          <dgm:chMax val="0"/>
          <dgm:chPref val="0"/>
        </dgm:presLayoutVars>
      </dgm:prSet>
      <dgm:spPr>
        <a:blipFill dpi="0" rotWithShape="1">
          <a:blip xmlns:r="http://schemas.openxmlformats.org/officeDocument/2006/relationships" r:embed="rId2"/>
          <a:srcRect/>
          <a:stretch>
            <a:fillRect t="-38000" b="-38000"/>
          </a:stretch>
        </a:blipFill>
      </dgm:spPr>
    </dgm:pt>
    <dgm:pt modelId="{0F5C1140-BD76-4400-BEBA-26AEA2741E17}" type="pres">
      <dgm:prSet presAssocID="{546459DC-63E4-4C4D-AF12-963E27A9F755}" presName="ChildComposite" presStyleCnt="0"/>
      <dgm:spPr/>
    </dgm:pt>
    <dgm:pt modelId="{51E55598-EE74-499A-ACB8-DB8E31ED9467}" type="pres">
      <dgm:prSet presAssocID="{546459DC-63E4-4C4D-AF12-963E27A9F755}" presName="Child" presStyleLbl="node1" presStyleIdx="0" presStyleCnt="0">
        <dgm:presLayoutVars>
          <dgm:chMax val="0"/>
          <dgm:chPref val="0"/>
          <dgm:bulletEnabled val="1"/>
        </dgm:presLayoutVars>
      </dgm:prSet>
      <dgm:spPr/>
    </dgm:pt>
    <dgm:pt modelId="{3AAB9665-D31E-4128-9880-26D7671E47F8}" type="pres">
      <dgm:prSet presAssocID="{546459DC-63E4-4C4D-AF12-963E27A9F755}" presName="Parent" presStyleLbl="revTx" presStyleIdx="1" presStyleCnt="3" custScaleX="118421" custLinFactNeighborX="518" custLinFactNeighborY="6688">
        <dgm:presLayoutVars>
          <dgm:chMax val="1"/>
          <dgm:chPref val="0"/>
          <dgm:bulletEnabled val="1"/>
        </dgm:presLayoutVars>
      </dgm:prSet>
      <dgm:spPr/>
    </dgm:pt>
    <dgm:pt modelId="{F678C359-6670-4606-AF48-5FAE2388D73A}" type="pres">
      <dgm:prSet presAssocID="{1E50AA95-6DC4-46AF-8E63-8D1C508FA890}" presName="sibTrans" presStyleCnt="0"/>
      <dgm:spPr/>
    </dgm:pt>
    <dgm:pt modelId="{82A22F64-627D-4298-B3B9-D7E56D44FB5C}" type="pres">
      <dgm:prSet presAssocID="{0E6589F5-89E9-4D6F-9945-2975F3678B80}" presName="composite" presStyleCnt="0">
        <dgm:presLayoutVars>
          <dgm:chMax val="1"/>
          <dgm:chPref val="1"/>
        </dgm:presLayoutVars>
      </dgm:prSet>
      <dgm:spPr/>
    </dgm:pt>
    <dgm:pt modelId="{A3862D59-4C87-402B-87E1-FCD7B623FD69}" type="pres">
      <dgm:prSet presAssocID="{0E6589F5-89E9-4D6F-9945-2975F3678B80}" presName="Accent" presStyleLbl="trAlignAcc1" presStyleIdx="2" presStyleCnt="3">
        <dgm:presLayoutVars>
          <dgm:chMax val="0"/>
          <dgm:chPref val="0"/>
        </dgm:presLayoutVars>
      </dgm:prSet>
      <dgm:spPr/>
    </dgm:pt>
    <dgm:pt modelId="{B67579DD-8050-43B7-8B96-49E53E19A342}" type="pres">
      <dgm:prSet presAssocID="{0E6589F5-89E9-4D6F-9945-2975F3678B80}" presName="Image" presStyleLbl="alignImgPlace1" presStyleIdx="2" presStyleCnt="3">
        <dgm:presLayoutVars>
          <dgm:chMax val="0"/>
          <dgm:chPref val="0"/>
        </dgm:presLayoutVars>
      </dgm:prSet>
      <dgm:spPr>
        <a:blipFill dpi="0" rotWithShape="1">
          <a:blip xmlns:r="http://schemas.openxmlformats.org/officeDocument/2006/relationships" r:embed="rId3"/>
          <a:srcRect/>
          <a:stretch>
            <a:fillRect l="-14000" r="-14000"/>
          </a:stretch>
        </a:blipFill>
      </dgm:spPr>
    </dgm:pt>
    <dgm:pt modelId="{1C391E40-EC71-4DB7-B1DC-D8EFEE5832A1}" type="pres">
      <dgm:prSet presAssocID="{0E6589F5-89E9-4D6F-9945-2975F3678B80}" presName="ChildComposite" presStyleCnt="0"/>
      <dgm:spPr/>
    </dgm:pt>
    <dgm:pt modelId="{76015460-560A-4AF8-A867-5B9E17A771D7}" type="pres">
      <dgm:prSet presAssocID="{0E6589F5-89E9-4D6F-9945-2975F3678B80}" presName="Child" presStyleLbl="node1" presStyleIdx="0" presStyleCnt="0">
        <dgm:presLayoutVars>
          <dgm:chMax val="0"/>
          <dgm:chPref val="0"/>
          <dgm:bulletEnabled val="1"/>
        </dgm:presLayoutVars>
      </dgm:prSet>
      <dgm:spPr/>
    </dgm:pt>
    <dgm:pt modelId="{13F92B7E-D824-4BB1-8179-E1A9D3AFA7AC}" type="pres">
      <dgm:prSet presAssocID="{0E6589F5-89E9-4D6F-9945-2975F3678B80}" presName="Parent" presStyleLbl="revTx" presStyleIdx="2" presStyleCnt="3">
        <dgm:presLayoutVars>
          <dgm:chMax val="1"/>
          <dgm:chPref val="0"/>
          <dgm:bulletEnabled val="1"/>
        </dgm:presLayoutVars>
      </dgm:prSet>
      <dgm:spPr/>
    </dgm:pt>
  </dgm:ptLst>
  <dgm:cxnLst>
    <dgm:cxn modelId="{E32D5819-1EAF-42E8-88A7-303E0AA04947}" type="presOf" srcId="{6816945C-BB23-4D93-B8BE-9EFDF8FB9BC3}" destId="{5840C7CE-2F09-4A37-92A6-5C25899B0911}" srcOrd="0" destOrd="0" presId="urn:microsoft.com/office/officeart/2008/layout/CaptionedPictures"/>
    <dgm:cxn modelId="{DCC63F98-A60D-4142-B8C7-26BDBA5751AC}" srcId="{9E7514F1-38FD-4E9E-8224-F788084EC312}" destId="{6816945C-BB23-4D93-B8BE-9EFDF8FB9BC3}" srcOrd="0" destOrd="0" parTransId="{F2ED937A-2B71-49D8-A63A-8B35C3D98D08}" sibTransId="{09CE5E1B-11FE-403E-A3DA-7AC02938A66F}"/>
    <dgm:cxn modelId="{60BB5ED6-8BEE-4DB7-9144-EDF4C8882002}" srcId="{9E7514F1-38FD-4E9E-8224-F788084EC312}" destId="{0E6589F5-89E9-4D6F-9945-2975F3678B80}" srcOrd="2" destOrd="0" parTransId="{BA91AD5C-A4CD-4C10-B42E-956E74464D69}" sibTransId="{CECDA32D-6215-47E2-A453-09485893B286}"/>
    <dgm:cxn modelId="{9110D3F3-C87E-4AF3-B153-DB88F28284F6}" type="presOf" srcId="{546459DC-63E4-4C4D-AF12-963E27A9F755}" destId="{3AAB9665-D31E-4128-9880-26D7671E47F8}" srcOrd="0" destOrd="0" presId="urn:microsoft.com/office/officeart/2008/layout/CaptionedPictures"/>
    <dgm:cxn modelId="{38AE84F4-91BF-4962-97C3-5F2E73ACF14F}" type="presOf" srcId="{0E6589F5-89E9-4D6F-9945-2975F3678B80}" destId="{13F92B7E-D824-4BB1-8179-E1A9D3AFA7AC}" srcOrd="0" destOrd="0" presId="urn:microsoft.com/office/officeart/2008/layout/CaptionedPictures"/>
    <dgm:cxn modelId="{B2CB64F5-9F45-4094-BF4E-DD3AD55D5AF7}" srcId="{9E7514F1-38FD-4E9E-8224-F788084EC312}" destId="{546459DC-63E4-4C4D-AF12-963E27A9F755}" srcOrd="1" destOrd="0" parTransId="{05C77A02-D058-4E6A-87FE-BA3622074CBE}" sibTransId="{1E50AA95-6DC4-46AF-8E63-8D1C508FA890}"/>
    <dgm:cxn modelId="{FDABF9FB-BC82-4437-80A5-5D5DA3F607A8}" type="presOf" srcId="{9E7514F1-38FD-4E9E-8224-F788084EC312}" destId="{C3E98812-2AF1-4B1C-AB79-1D863D2AB2B5}" srcOrd="0" destOrd="0" presId="urn:microsoft.com/office/officeart/2008/layout/CaptionedPictures"/>
    <dgm:cxn modelId="{59631F00-0F78-4BF0-A28C-2A23F73FCDFD}" type="presParOf" srcId="{C3E98812-2AF1-4B1C-AB79-1D863D2AB2B5}" destId="{A68FD59B-4C28-41DD-B004-E8DA94BD1401}" srcOrd="0" destOrd="0" presId="urn:microsoft.com/office/officeart/2008/layout/CaptionedPictures"/>
    <dgm:cxn modelId="{2BCD42F3-C31E-4836-812E-E12926E6A2FC}" type="presParOf" srcId="{A68FD59B-4C28-41DD-B004-E8DA94BD1401}" destId="{B99E3F94-E67C-4713-8B1E-1F2B5AB87BD2}" srcOrd="0" destOrd="0" presId="urn:microsoft.com/office/officeart/2008/layout/CaptionedPictures"/>
    <dgm:cxn modelId="{FF7D903A-175C-4AFB-8A07-801B941AFF23}" type="presParOf" srcId="{A68FD59B-4C28-41DD-B004-E8DA94BD1401}" destId="{D8F95C2F-CAC9-44F2-8342-E25952DA02A8}" srcOrd="1" destOrd="0" presId="urn:microsoft.com/office/officeart/2008/layout/CaptionedPictures"/>
    <dgm:cxn modelId="{DE4247C3-A6D7-4F90-BC60-ACEA009A31B3}" type="presParOf" srcId="{A68FD59B-4C28-41DD-B004-E8DA94BD1401}" destId="{0CA798C5-019F-47BA-941D-0674D94AF405}" srcOrd="2" destOrd="0" presId="urn:microsoft.com/office/officeart/2008/layout/CaptionedPictures"/>
    <dgm:cxn modelId="{60F3EABC-9A24-46A3-897F-9776E8090864}" type="presParOf" srcId="{0CA798C5-019F-47BA-941D-0674D94AF405}" destId="{DF98DC4E-6B24-4288-A7F8-0D7EB4FBC381}" srcOrd="0" destOrd="0" presId="urn:microsoft.com/office/officeart/2008/layout/CaptionedPictures"/>
    <dgm:cxn modelId="{81A33891-A1BC-42F8-958C-ECA23A95C9A0}" type="presParOf" srcId="{0CA798C5-019F-47BA-941D-0674D94AF405}" destId="{5840C7CE-2F09-4A37-92A6-5C25899B0911}" srcOrd="1" destOrd="0" presId="urn:microsoft.com/office/officeart/2008/layout/CaptionedPictures"/>
    <dgm:cxn modelId="{7F11F187-53E8-4992-93FA-484CC433D48C}" type="presParOf" srcId="{C3E98812-2AF1-4B1C-AB79-1D863D2AB2B5}" destId="{A9463411-7905-485E-BB79-433227F45AA1}" srcOrd="1" destOrd="0" presId="urn:microsoft.com/office/officeart/2008/layout/CaptionedPictures"/>
    <dgm:cxn modelId="{8B9EBEA6-A005-470E-8780-05F06AA123A2}" type="presParOf" srcId="{C3E98812-2AF1-4B1C-AB79-1D863D2AB2B5}" destId="{221F1020-79F3-4CE3-9ACA-6BECD8107161}" srcOrd="2" destOrd="0" presId="urn:microsoft.com/office/officeart/2008/layout/CaptionedPictures"/>
    <dgm:cxn modelId="{28AE8567-607A-4728-8618-8E496EF943C9}" type="presParOf" srcId="{221F1020-79F3-4CE3-9ACA-6BECD8107161}" destId="{C1B6611D-2EB1-4382-832D-1D2CEAD42C33}" srcOrd="0" destOrd="0" presId="urn:microsoft.com/office/officeart/2008/layout/CaptionedPictures"/>
    <dgm:cxn modelId="{1FD68772-96D7-4194-ABD7-07FA72FEA207}" type="presParOf" srcId="{221F1020-79F3-4CE3-9ACA-6BECD8107161}" destId="{F2B669F4-919A-4BF0-AAD1-48CC2192B621}" srcOrd="1" destOrd="0" presId="urn:microsoft.com/office/officeart/2008/layout/CaptionedPictures"/>
    <dgm:cxn modelId="{988E7056-5615-4E8F-BBE2-AECCE105060B}" type="presParOf" srcId="{221F1020-79F3-4CE3-9ACA-6BECD8107161}" destId="{0F5C1140-BD76-4400-BEBA-26AEA2741E17}" srcOrd="2" destOrd="0" presId="urn:microsoft.com/office/officeart/2008/layout/CaptionedPictures"/>
    <dgm:cxn modelId="{78C96F35-DD18-4375-9E20-50D66EBF08AA}" type="presParOf" srcId="{0F5C1140-BD76-4400-BEBA-26AEA2741E17}" destId="{51E55598-EE74-499A-ACB8-DB8E31ED9467}" srcOrd="0" destOrd="0" presId="urn:microsoft.com/office/officeart/2008/layout/CaptionedPictures"/>
    <dgm:cxn modelId="{A48BAE95-B742-466E-BA5B-360622E03171}" type="presParOf" srcId="{0F5C1140-BD76-4400-BEBA-26AEA2741E17}" destId="{3AAB9665-D31E-4128-9880-26D7671E47F8}" srcOrd="1" destOrd="0" presId="urn:microsoft.com/office/officeart/2008/layout/CaptionedPictures"/>
    <dgm:cxn modelId="{B42501EE-D746-4782-A001-46196FCAEE48}" type="presParOf" srcId="{C3E98812-2AF1-4B1C-AB79-1D863D2AB2B5}" destId="{F678C359-6670-4606-AF48-5FAE2388D73A}" srcOrd="3" destOrd="0" presId="urn:microsoft.com/office/officeart/2008/layout/CaptionedPictures"/>
    <dgm:cxn modelId="{7F93D462-744C-4EB0-999A-EB36D2743C02}" type="presParOf" srcId="{C3E98812-2AF1-4B1C-AB79-1D863D2AB2B5}" destId="{82A22F64-627D-4298-B3B9-D7E56D44FB5C}" srcOrd="4" destOrd="0" presId="urn:microsoft.com/office/officeart/2008/layout/CaptionedPictures"/>
    <dgm:cxn modelId="{FFB922D7-27E7-4E87-AA29-975938F0179D}" type="presParOf" srcId="{82A22F64-627D-4298-B3B9-D7E56D44FB5C}" destId="{A3862D59-4C87-402B-87E1-FCD7B623FD69}" srcOrd="0" destOrd="0" presId="urn:microsoft.com/office/officeart/2008/layout/CaptionedPictures"/>
    <dgm:cxn modelId="{8E5BC656-15FE-40E7-BC53-9049C1B30997}" type="presParOf" srcId="{82A22F64-627D-4298-B3B9-D7E56D44FB5C}" destId="{B67579DD-8050-43B7-8B96-49E53E19A342}" srcOrd="1" destOrd="0" presId="urn:microsoft.com/office/officeart/2008/layout/CaptionedPictures"/>
    <dgm:cxn modelId="{68059192-BB6F-46D3-8925-50C6154141B3}" type="presParOf" srcId="{82A22F64-627D-4298-B3B9-D7E56D44FB5C}" destId="{1C391E40-EC71-4DB7-B1DC-D8EFEE5832A1}" srcOrd="2" destOrd="0" presId="urn:microsoft.com/office/officeart/2008/layout/CaptionedPictures"/>
    <dgm:cxn modelId="{DC662FA0-8F41-44B6-9BAC-03769B5AE6CF}" type="presParOf" srcId="{1C391E40-EC71-4DB7-B1DC-D8EFEE5832A1}" destId="{76015460-560A-4AF8-A867-5B9E17A771D7}" srcOrd="0" destOrd="0" presId="urn:microsoft.com/office/officeart/2008/layout/CaptionedPictures"/>
    <dgm:cxn modelId="{9360C11E-E41A-44E5-A5D8-723E1D9FBB90}" type="presParOf" srcId="{1C391E40-EC71-4DB7-B1DC-D8EFEE5832A1}" destId="{13F92B7E-D824-4BB1-8179-E1A9D3AFA7AC}" srcOrd="1" destOrd="0" presId="urn:microsoft.com/office/officeart/2008/layout/CaptionedPicture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E3F94-E67C-4713-8B1E-1F2B5AB87BD2}">
      <dsp:nvSpPr>
        <dsp:cNvPr id="0" name=""/>
        <dsp:cNvSpPr/>
      </dsp:nvSpPr>
      <dsp:spPr>
        <a:xfrm>
          <a:off x="1396" y="329836"/>
          <a:ext cx="2368766" cy="278678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 modelId="{D8F95C2F-CAC9-44F2-8342-E25952DA02A8}">
      <dsp:nvSpPr>
        <dsp:cNvPr id="0" name=""/>
        <dsp:cNvSpPr/>
      </dsp:nvSpPr>
      <dsp:spPr>
        <a:xfrm>
          <a:off x="119834" y="441308"/>
          <a:ext cx="2131889" cy="1811409"/>
        </a:xfrm>
        <a:prstGeom prst="rect">
          <a:avLst/>
        </a:prstGeom>
        <a:blipFill>
          <a:blip xmlns:r="http://schemas.openxmlformats.org/officeDocument/2006/relationships" r:embed="rId1"/>
          <a:srcRect/>
          <a:stretch>
            <a:fillRect l="-24000" r="-24000"/>
          </a:stretch>
        </a:blip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5840C7CE-2F09-4A37-92A6-5C25899B0911}">
      <dsp:nvSpPr>
        <dsp:cNvPr id="0" name=""/>
        <dsp:cNvSpPr/>
      </dsp:nvSpPr>
      <dsp:spPr>
        <a:xfrm>
          <a:off x="138211" y="2326365"/>
          <a:ext cx="2131889" cy="752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zh-CN" altLang="en-US" sz="2000" b="0" kern="1200" dirty="0">
              <a:latin typeface="+mn-ea"/>
              <a:ea typeface="+mn-ea"/>
            </a:rPr>
            <a:t>应用范围较大</a:t>
          </a:r>
          <a:endParaRPr lang="en-US" altLang="zh-CN" sz="2000" b="0" kern="1200" dirty="0">
            <a:latin typeface="+mn-ea"/>
            <a:ea typeface="+mn-ea"/>
          </a:endParaRPr>
        </a:p>
        <a:p>
          <a:pPr marL="0" lvl="0" indent="0" algn="ctr" defTabSz="889000">
            <a:lnSpc>
              <a:spcPct val="90000"/>
            </a:lnSpc>
            <a:spcBef>
              <a:spcPct val="0"/>
            </a:spcBef>
            <a:spcAft>
              <a:spcPct val="35000"/>
            </a:spcAft>
            <a:buFont typeface="Wingdings" panose="05000000000000000000" pitchFamily="2" charset="2"/>
            <a:buNone/>
          </a:pPr>
          <a:r>
            <a:rPr lang="zh-CN" altLang="en-US" sz="2000" b="0" kern="1200" dirty="0">
              <a:latin typeface="+mn-ea"/>
              <a:ea typeface="+mn-ea"/>
            </a:rPr>
            <a:t>市场前景广阔</a:t>
          </a:r>
        </a:p>
      </dsp:txBody>
      <dsp:txXfrm>
        <a:off x="138211" y="2326365"/>
        <a:ext cx="2131889" cy="752431"/>
      </dsp:txXfrm>
    </dsp:sp>
    <dsp:sp modelId="{C1B6611D-2EB1-4382-832D-1D2CEAD42C33}">
      <dsp:nvSpPr>
        <dsp:cNvPr id="0" name=""/>
        <dsp:cNvSpPr/>
      </dsp:nvSpPr>
      <dsp:spPr>
        <a:xfrm>
          <a:off x="3148846" y="329836"/>
          <a:ext cx="2368766" cy="278678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 modelId="{F2B669F4-919A-4BF0-AAD1-48CC2192B621}">
      <dsp:nvSpPr>
        <dsp:cNvPr id="0" name=""/>
        <dsp:cNvSpPr/>
      </dsp:nvSpPr>
      <dsp:spPr>
        <a:xfrm>
          <a:off x="3267284" y="441308"/>
          <a:ext cx="2131889" cy="1811409"/>
        </a:xfrm>
        <a:prstGeom prst="rect">
          <a:avLst/>
        </a:prstGeom>
        <a:blipFill dpi="0" rotWithShape="1">
          <a:blip xmlns:r="http://schemas.openxmlformats.org/officeDocument/2006/relationships" r:embed="rId2"/>
          <a:srcRect/>
          <a:stretch>
            <a:fillRect t="-38000" b="-38000"/>
          </a:stretch>
        </a:blip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AAB9665-D31E-4128-9880-26D7671E47F8}">
      <dsp:nvSpPr>
        <dsp:cNvPr id="0" name=""/>
        <dsp:cNvSpPr/>
      </dsp:nvSpPr>
      <dsp:spPr>
        <a:xfrm>
          <a:off x="3081970" y="2303040"/>
          <a:ext cx="2524604" cy="752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zh-CN" altLang="en-US" sz="2000" kern="1200" dirty="0"/>
            <a:t>适合城市复杂环境</a:t>
          </a:r>
          <a:endParaRPr lang="en-US" altLang="zh-CN" sz="2000" kern="1200" dirty="0"/>
        </a:p>
        <a:p>
          <a:pPr marL="0" lvl="0" indent="0" algn="ctr" defTabSz="889000">
            <a:lnSpc>
              <a:spcPct val="90000"/>
            </a:lnSpc>
            <a:spcBef>
              <a:spcPct val="0"/>
            </a:spcBef>
            <a:spcAft>
              <a:spcPct val="35000"/>
            </a:spcAft>
            <a:buFont typeface="Wingdings" panose="05000000000000000000" pitchFamily="2" charset="2"/>
            <a:buNone/>
          </a:pPr>
          <a:r>
            <a:rPr lang="zh-CN" altLang="en-US" sz="2000" kern="1200" dirty="0"/>
            <a:t>飞行未知环境探索</a:t>
          </a:r>
        </a:p>
      </dsp:txBody>
      <dsp:txXfrm>
        <a:off x="3081970" y="2303040"/>
        <a:ext cx="2524604" cy="752431"/>
      </dsp:txXfrm>
    </dsp:sp>
    <dsp:sp modelId="{A3862D59-4C87-402B-87E1-FCD7B623FD69}">
      <dsp:nvSpPr>
        <dsp:cNvPr id="0" name=""/>
        <dsp:cNvSpPr/>
      </dsp:nvSpPr>
      <dsp:spPr>
        <a:xfrm>
          <a:off x="6296296" y="329836"/>
          <a:ext cx="2368766" cy="278678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 modelId="{B67579DD-8050-43B7-8B96-49E53E19A342}">
      <dsp:nvSpPr>
        <dsp:cNvPr id="0" name=""/>
        <dsp:cNvSpPr/>
      </dsp:nvSpPr>
      <dsp:spPr>
        <a:xfrm>
          <a:off x="6414734" y="441308"/>
          <a:ext cx="2131889" cy="1811409"/>
        </a:xfrm>
        <a:prstGeom prst="rect">
          <a:avLst/>
        </a:prstGeom>
        <a:blipFill dpi="0" rotWithShape="1">
          <a:blip xmlns:r="http://schemas.openxmlformats.org/officeDocument/2006/relationships" r:embed="rId3"/>
          <a:srcRect/>
          <a:stretch>
            <a:fillRect l="-14000" r="-14000"/>
          </a:stretch>
        </a:blip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13F92B7E-D824-4BB1-8179-E1A9D3AFA7AC}">
      <dsp:nvSpPr>
        <dsp:cNvPr id="0" name=""/>
        <dsp:cNvSpPr/>
      </dsp:nvSpPr>
      <dsp:spPr>
        <a:xfrm>
          <a:off x="6414734" y="2252717"/>
          <a:ext cx="2131889" cy="752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zh-CN" altLang="en-US" sz="2000" kern="1200" dirty="0"/>
            <a:t>有</a:t>
          </a:r>
          <a:r>
            <a:rPr lang="en-US" altLang="zh-CN" sz="2000" kern="1200" dirty="0"/>
            <a:t>/</a:t>
          </a:r>
          <a:r>
            <a:rPr lang="zh-CN" altLang="en-US" sz="2000" kern="1200" dirty="0"/>
            <a:t>无卫星信号情况下的导航</a:t>
          </a:r>
        </a:p>
      </dsp:txBody>
      <dsp:txXfrm>
        <a:off x="6414734" y="2252717"/>
        <a:ext cx="2131889" cy="752431"/>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2.wmf"/><Relationship Id="rId7" Type="http://schemas.openxmlformats.org/officeDocument/2006/relationships/image" Target="../media/image76.wmf"/><Relationship Id="rId2" Type="http://schemas.openxmlformats.org/officeDocument/2006/relationships/image" Target="../media/image71.wmf"/><Relationship Id="rId1" Type="http://schemas.openxmlformats.org/officeDocument/2006/relationships/image" Target="../media/image70.wmf"/><Relationship Id="rId6" Type="http://schemas.openxmlformats.org/officeDocument/2006/relationships/image" Target="../media/image75.wmf"/><Relationship Id="rId5" Type="http://schemas.openxmlformats.org/officeDocument/2006/relationships/image" Target="../media/image74.wmf"/><Relationship Id="rId4" Type="http://schemas.openxmlformats.org/officeDocument/2006/relationships/image" Target="../media/image73.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emf"/><Relationship Id="rId1" Type="http://schemas.openxmlformats.org/officeDocument/2006/relationships/image" Target="../media/image77.wmf"/><Relationship Id="rId5" Type="http://schemas.openxmlformats.org/officeDocument/2006/relationships/image" Target="../media/image81.wmf"/><Relationship Id="rId4" Type="http://schemas.openxmlformats.org/officeDocument/2006/relationships/image" Target="../media/image8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86.wmf"/><Relationship Id="rId7" Type="http://schemas.openxmlformats.org/officeDocument/2006/relationships/image" Target="../media/image90.wmf"/><Relationship Id="rId2" Type="http://schemas.openxmlformats.org/officeDocument/2006/relationships/image" Target="../media/image85.wmf"/><Relationship Id="rId1" Type="http://schemas.openxmlformats.org/officeDocument/2006/relationships/image" Target="../media/image84.wmf"/><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87.wmf"/><Relationship Id="rId9" Type="http://schemas.openxmlformats.org/officeDocument/2006/relationships/image" Target="../media/image92.e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5.wmf"/><Relationship Id="rId7" Type="http://schemas.openxmlformats.org/officeDocument/2006/relationships/image" Target="../media/image99.wmf"/><Relationship Id="rId2" Type="http://schemas.openxmlformats.org/officeDocument/2006/relationships/image" Target="../media/image94.wmf"/><Relationship Id="rId1" Type="http://schemas.openxmlformats.org/officeDocument/2006/relationships/image" Target="../media/image93.wmf"/><Relationship Id="rId6" Type="http://schemas.openxmlformats.org/officeDocument/2006/relationships/image" Target="../media/image98.wmf"/><Relationship Id="rId5" Type="http://schemas.openxmlformats.org/officeDocument/2006/relationships/image" Target="../media/image97.emf"/><Relationship Id="rId4"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image" Target="../media/image24.emf"/><Relationship Id="rId1" Type="http://schemas.openxmlformats.org/officeDocument/2006/relationships/image" Target="../media/image23.emf"/><Relationship Id="rId6" Type="http://schemas.openxmlformats.org/officeDocument/2006/relationships/image" Target="../media/image28.wmf"/><Relationship Id="rId11" Type="http://schemas.openxmlformats.org/officeDocument/2006/relationships/image" Target="../media/image33.emf"/><Relationship Id="rId5" Type="http://schemas.openxmlformats.org/officeDocument/2006/relationships/image" Target="../media/image27.wmf"/><Relationship Id="rId10" Type="http://schemas.openxmlformats.org/officeDocument/2006/relationships/image" Target="../media/image32.wmf"/><Relationship Id="rId4" Type="http://schemas.openxmlformats.org/officeDocument/2006/relationships/image" Target="../media/image26.wmf"/><Relationship Id="rId9"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36.emf"/><Relationship Id="rId7" Type="http://schemas.openxmlformats.org/officeDocument/2006/relationships/image" Target="../media/image40.wmf"/><Relationship Id="rId2" Type="http://schemas.openxmlformats.org/officeDocument/2006/relationships/image" Target="../media/image35.wmf"/><Relationship Id="rId1" Type="http://schemas.openxmlformats.org/officeDocument/2006/relationships/image" Target="../media/image34.emf"/><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 Id="rId9"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8.wmf"/><Relationship Id="rId7" Type="http://schemas.openxmlformats.org/officeDocument/2006/relationships/image" Target="../media/image62.wmf"/><Relationship Id="rId2" Type="http://schemas.openxmlformats.org/officeDocument/2006/relationships/image" Target="../media/image57.wmf"/><Relationship Id="rId1" Type="http://schemas.openxmlformats.org/officeDocument/2006/relationships/image" Target="../media/image56.e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1E71E-EDB3-4D8B-A538-C9B3A6CB32C8}" type="datetimeFigureOut">
              <a:rPr lang="zh-CN" altLang="en-US" smtClean="0"/>
              <a:pPr/>
              <a:t>2023/1/19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46E00-5800-45E2-B451-99A101D0144F}" type="slidenum">
              <a:rPr lang="zh-CN" altLang="en-US" smtClean="0"/>
              <a:pPr/>
              <a:t>‹#›</a:t>
            </a:fld>
            <a:endParaRPr lang="zh-CN" altLang="en-US"/>
          </a:p>
        </p:txBody>
      </p:sp>
    </p:spTree>
    <p:extLst>
      <p:ext uri="{BB962C8B-B14F-4D97-AF65-F5344CB8AC3E}">
        <p14:creationId xmlns:p14="http://schemas.microsoft.com/office/powerpoint/2010/main" val="1887833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FDFF755A-A3DC-48BB-8451-0DE15A6C398C}" type="slidenum">
              <a:rPr lang="zh-CN" altLang="en-US" smtClean="0"/>
              <a:pPr/>
              <a:t>0</a:t>
            </a:fld>
            <a:endParaRPr lang="zh-CN" altLang="en-US"/>
          </a:p>
        </p:txBody>
      </p:sp>
    </p:spTree>
    <p:extLst>
      <p:ext uri="{BB962C8B-B14F-4D97-AF65-F5344CB8AC3E}">
        <p14:creationId xmlns:p14="http://schemas.microsoft.com/office/powerpoint/2010/main" val="369981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9860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8529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7511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5727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5854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0294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638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97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3499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2922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FF755A-A3DC-48BB-8451-0DE15A6C39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8428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59473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9091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4657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1860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54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46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5160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0280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6243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7977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AD46E00-5800-45E2-B451-99A101D0144F}" type="slidenum">
              <a:rPr lang="zh-CN" altLang="en-US" smtClean="0"/>
              <a:pPr/>
              <a:t>2</a:t>
            </a:fld>
            <a:endParaRPr lang="zh-CN" altLang="en-US"/>
          </a:p>
        </p:txBody>
      </p:sp>
    </p:spTree>
    <p:extLst>
      <p:ext uri="{BB962C8B-B14F-4D97-AF65-F5344CB8AC3E}">
        <p14:creationId xmlns:p14="http://schemas.microsoft.com/office/powerpoint/2010/main" val="1853649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8437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AD46E00-5800-45E2-B451-99A101D0144F}" type="slidenum">
              <a:rPr lang="zh-CN" altLang="en-US" smtClean="0"/>
              <a:pPr/>
              <a:t>30</a:t>
            </a:fld>
            <a:endParaRPr lang="zh-CN" altLang="en-US"/>
          </a:p>
        </p:txBody>
      </p:sp>
    </p:spTree>
    <p:extLst>
      <p:ext uri="{BB962C8B-B14F-4D97-AF65-F5344CB8AC3E}">
        <p14:creationId xmlns:p14="http://schemas.microsoft.com/office/powerpoint/2010/main" val="2318541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3323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21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FDFF755A-A3DC-48BB-8451-0DE15A6C398C}" type="slidenum">
              <a:rPr lang="zh-CN" altLang="en-US" smtClean="0"/>
              <a:pPr/>
              <a:t>33</a:t>
            </a:fld>
            <a:endParaRPr lang="zh-CN" altLang="en-US"/>
          </a:p>
        </p:txBody>
      </p:sp>
    </p:spTree>
    <p:extLst>
      <p:ext uri="{BB962C8B-B14F-4D97-AF65-F5344CB8AC3E}">
        <p14:creationId xmlns:p14="http://schemas.microsoft.com/office/powerpoint/2010/main" val="791605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1446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224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481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AD46E00-5800-45E2-B451-99A101D0144F}" type="slidenum">
              <a:rPr lang="zh-CN" altLang="en-US" smtClean="0"/>
              <a:pPr/>
              <a:t>6</a:t>
            </a:fld>
            <a:endParaRPr lang="zh-CN" altLang="en-US"/>
          </a:p>
        </p:txBody>
      </p:sp>
    </p:spTree>
    <p:extLst>
      <p:ext uri="{BB962C8B-B14F-4D97-AF65-F5344CB8AC3E}">
        <p14:creationId xmlns:p14="http://schemas.microsoft.com/office/powerpoint/2010/main" val="1613300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1842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D46E00-5800-45E2-B451-99A101D014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356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D10FD95-5963-4A71-99B1-E7CE6C9E77B6}" type="slidenum">
              <a:rPr lang="zh-CN" altLang="en-US" smtClean="0"/>
              <a:pPr/>
              <a:t>‹#›</a:t>
            </a:fld>
            <a:endParaRPr lang="zh-CN" altLang="en-US"/>
          </a:p>
        </p:txBody>
      </p:sp>
    </p:spTree>
    <p:extLst>
      <p:ext uri="{BB962C8B-B14F-4D97-AF65-F5344CB8AC3E}">
        <p14:creationId xmlns:p14="http://schemas.microsoft.com/office/powerpoint/2010/main" val="39797508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1/19/2023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72273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DBCA6D5-160F-4F56-A47D-04DAAB02272F}"/>
              </a:ext>
            </a:extLst>
          </p:cNvPr>
          <p:cNvSpPr/>
          <p:nvPr userDrawn="1"/>
        </p:nvSpPr>
        <p:spPr>
          <a:xfrm>
            <a:off x="-24000" y="0"/>
            <a:ext cx="12240000" cy="900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marR="0" lvl="0" indent="0" algn="ctr" defTabSz="914400" fontAlgn="auto">
              <a:lnSpc>
                <a:spcPct val="125000"/>
              </a:lnSpc>
              <a:spcBef>
                <a:spcPts val="0"/>
              </a:spcBef>
              <a:spcAft>
                <a:spcPts val="0"/>
              </a:spcAft>
              <a:buClrTx/>
              <a:buSzTx/>
              <a:buFontTx/>
              <a:buNone/>
              <a:tabLst/>
            </a:pPr>
            <a:endParaRPr kumimoji="0" lang="zh-CN" altLang="en-US" sz="3200" b="1" i="0" u="none" strike="noStrike" kern="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pic>
        <p:nvPicPr>
          <p:cNvPr id="7" name="图片 6">
            <a:extLst>
              <a:ext uri="{FF2B5EF4-FFF2-40B4-BE49-F238E27FC236}">
                <a16:creationId xmlns:a16="http://schemas.microsoft.com/office/drawing/2014/main" id="{31935FC1-5FBA-4E42-A972-F3507EDFBC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697" y="175456"/>
            <a:ext cx="576000" cy="576000"/>
          </a:xfrm>
          <a:prstGeom prst="rect">
            <a:avLst/>
          </a:prstGeom>
        </p:spPr>
      </p:pic>
      <p:sp>
        <p:nvSpPr>
          <p:cNvPr id="9" name="文本框 8"/>
          <p:cNvSpPr txBox="1"/>
          <p:nvPr userDrawn="1"/>
        </p:nvSpPr>
        <p:spPr>
          <a:xfrm>
            <a:off x="11277959" y="246517"/>
            <a:ext cx="483476" cy="369332"/>
          </a:xfrm>
          <a:prstGeom prst="rect">
            <a:avLst/>
          </a:prstGeom>
          <a:noFill/>
        </p:spPr>
        <p:txBody>
          <a:bodyPr wrap="square" rtlCol="0">
            <a:spAutoFit/>
          </a:bodyPr>
          <a:lstStyle/>
          <a:p>
            <a:pPr algn="ctr"/>
            <a:fld id="{8352B02B-3601-4864-A5CA-AFFE79556C2A}" type="slidenum">
              <a:rPr lang="zh-CN" altLang="en-US" sz="1800" b="1" baseline="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pPr algn="ctr"/>
              <a:t>‹#›</a:t>
            </a:fld>
            <a:endParaRPr lang="zh-CN" altLang="en-US" sz="1800" b="1"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6677872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矩形 1"/>
          <p:cNvSpPr/>
          <p:nvPr userDrawn="1"/>
        </p:nvSpPr>
        <p:spPr>
          <a:xfrm>
            <a:off x="866596" y="1"/>
            <a:ext cx="162000" cy="1210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1068300" y="605117"/>
            <a:ext cx="161366" cy="605118"/>
          </a:xfrm>
          <a:prstGeom prst="rect">
            <a:avLst/>
          </a:prstGeom>
          <a:solidFill>
            <a:srgbClr val="1D8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88243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0FD95-5963-4A71-99B1-E7CE6C9E77B6}" type="slidenum">
              <a:rPr lang="zh-CN" altLang="en-US" smtClean="0"/>
              <a:pPr/>
              <a:t>‹#›</a:t>
            </a:fld>
            <a:endParaRPr lang="zh-CN" altLang="en-US"/>
          </a:p>
        </p:txBody>
      </p:sp>
    </p:spTree>
    <p:extLst>
      <p:ext uri="{BB962C8B-B14F-4D97-AF65-F5344CB8AC3E}">
        <p14:creationId xmlns:p14="http://schemas.microsoft.com/office/powerpoint/2010/main" val="3323545425"/>
      </p:ext>
    </p:extLst>
  </p:cSld>
  <p:clrMap bg1="lt1" tx1="dk1" bg2="lt2" tx2="dk2" accent1="accent1" accent2="accent2" accent3="accent3" accent4="accent4" accent5="accent5" accent6="accent6" hlink="hlink" folHlink="folHlink"/>
  <p:sldLayoutIdLst>
    <p:sldLayoutId id="2147483676" r:id="rId1"/>
    <p:sldLayoutId id="2147483682" r:id="rId2"/>
    <p:sldLayoutId id="2147483687" r:id="rId3"/>
    <p:sldLayoutId id="214748367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0.xml"/><Relationship Id="rId7" Type="http://schemas.openxmlformats.org/officeDocument/2006/relationships/image" Target="../media/image14.png"/><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10.emf"/><Relationship Id="rId5" Type="http://schemas.openxmlformats.org/officeDocument/2006/relationships/image" Target="../media/image12.png"/><Relationship Id="rId10" Type="http://schemas.openxmlformats.org/officeDocument/2006/relationships/oleObject" Target="../embeddings/oleObject1.bin"/><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7.emf"/><Relationship Id="rId5" Type="http://schemas.openxmlformats.org/officeDocument/2006/relationships/package" Target="../embeddings/Microsoft_Visio_Drawing.vsdx"/><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12.xml"/><Relationship Id="rId7" Type="http://schemas.openxmlformats.org/officeDocument/2006/relationships/image" Target="../media/image20.w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3.png"/><Relationship Id="rId5" Type="http://schemas.openxmlformats.org/officeDocument/2006/relationships/image" Target="../media/image19.emf"/><Relationship Id="rId10" Type="http://schemas.openxmlformats.org/officeDocument/2006/relationships/image" Target="../media/image22.png"/><Relationship Id="rId4" Type="http://schemas.openxmlformats.org/officeDocument/2006/relationships/oleObject" Target="../embeddings/oleObject2.bin"/><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oleObject" Target="../embeddings/oleObject8.bin"/><Relationship Id="rId18" Type="http://schemas.openxmlformats.org/officeDocument/2006/relationships/image" Target="../media/image29.wmf"/><Relationship Id="rId26" Type="http://schemas.openxmlformats.org/officeDocument/2006/relationships/image" Target="../media/image33.emf"/><Relationship Id="rId3" Type="http://schemas.openxmlformats.org/officeDocument/2006/relationships/notesSlide" Target="../notesSlides/notesSlide13.xml"/><Relationship Id="rId21" Type="http://schemas.openxmlformats.org/officeDocument/2006/relationships/oleObject" Target="../embeddings/oleObject12.bin"/><Relationship Id="rId7" Type="http://schemas.openxmlformats.org/officeDocument/2006/relationships/oleObject" Target="../embeddings/oleObject5.bin"/><Relationship Id="rId12" Type="http://schemas.openxmlformats.org/officeDocument/2006/relationships/image" Target="../media/image26.wmf"/><Relationship Id="rId17" Type="http://schemas.openxmlformats.org/officeDocument/2006/relationships/oleObject" Target="../embeddings/oleObject10.bin"/><Relationship Id="rId25" Type="http://schemas.openxmlformats.org/officeDocument/2006/relationships/oleObject" Target="../embeddings/oleObject14.bin"/><Relationship Id="rId2" Type="http://schemas.openxmlformats.org/officeDocument/2006/relationships/slideLayout" Target="../slideLayouts/slideLayout3.xml"/><Relationship Id="rId16" Type="http://schemas.openxmlformats.org/officeDocument/2006/relationships/image" Target="../media/image28.wmf"/><Relationship Id="rId20" Type="http://schemas.openxmlformats.org/officeDocument/2006/relationships/image" Target="../media/image30.wmf"/><Relationship Id="rId1" Type="http://schemas.openxmlformats.org/officeDocument/2006/relationships/vmlDrawing" Target="../drawings/vmlDrawing4.vml"/><Relationship Id="rId6" Type="http://schemas.openxmlformats.org/officeDocument/2006/relationships/image" Target="../media/image23.emf"/><Relationship Id="rId11" Type="http://schemas.openxmlformats.org/officeDocument/2006/relationships/oleObject" Target="../embeddings/oleObject7.bin"/><Relationship Id="rId24" Type="http://schemas.openxmlformats.org/officeDocument/2006/relationships/image" Target="../media/image32.wmf"/><Relationship Id="rId5" Type="http://schemas.openxmlformats.org/officeDocument/2006/relationships/oleObject" Target="../embeddings/oleObject4.bin"/><Relationship Id="rId15" Type="http://schemas.openxmlformats.org/officeDocument/2006/relationships/oleObject" Target="../embeddings/oleObject9.bin"/><Relationship Id="rId23" Type="http://schemas.openxmlformats.org/officeDocument/2006/relationships/oleObject" Target="../embeddings/oleObject13.bin"/><Relationship Id="rId10" Type="http://schemas.openxmlformats.org/officeDocument/2006/relationships/image" Target="../media/image25.wmf"/><Relationship Id="rId19" Type="http://schemas.openxmlformats.org/officeDocument/2006/relationships/oleObject" Target="../embeddings/oleObject11.bin"/><Relationship Id="rId4" Type="http://schemas.openxmlformats.org/officeDocument/2006/relationships/image" Target="../media/image3.png"/><Relationship Id="rId9" Type="http://schemas.openxmlformats.org/officeDocument/2006/relationships/oleObject" Target="../embeddings/oleObject6.bin"/><Relationship Id="rId14" Type="http://schemas.openxmlformats.org/officeDocument/2006/relationships/image" Target="../media/image27.wmf"/><Relationship Id="rId22" Type="http://schemas.openxmlformats.org/officeDocument/2006/relationships/image" Target="../media/image31.wmf"/></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oleObject" Target="../embeddings/oleObject18.bin"/><Relationship Id="rId18" Type="http://schemas.openxmlformats.org/officeDocument/2006/relationships/image" Target="../media/image39.emf"/><Relationship Id="rId3" Type="http://schemas.openxmlformats.org/officeDocument/2006/relationships/notesSlide" Target="../notesSlides/notesSlide14.xml"/><Relationship Id="rId21" Type="http://schemas.openxmlformats.org/officeDocument/2006/relationships/oleObject" Target="../embeddings/oleObject22.bin"/><Relationship Id="rId7" Type="http://schemas.openxmlformats.org/officeDocument/2006/relationships/image" Target="../media/image43.png"/><Relationship Id="rId12" Type="http://schemas.openxmlformats.org/officeDocument/2006/relationships/image" Target="../media/image36.emf"/><Relationship Id="rId17" Type="http://schemas.openxmlformats.org/officeDocument/2006/relationships/oleObject" Target="../embeddings/oleObject20.bin"/><Relationship Id="rId2" Type="http://schemas.openxmlformats.org/officeDocument/2006/relationships/slideLayout" Target="../slideLayouts/slideLayout3.xml"/><Relationship Id="rId16" Type="http://schemas.openxmlformats.org/officeDocument/2006/relationships/image" Target="../media/image38.emf"/><Relationship Id="rId20" Type="http://schemas.openxmlformats.org/officeDocument/2006/relationships/image" Target="../media/image40.wmf"/><Relationship Id="rId1" Type="http://schemas.openxmlformats.org/officeDocument/2006/relationships/vmlDrawing" Target="../drawings/vmlDrawing5.vml"/><Relationship Id="rId6" Type="http://schemas.openxmlformats.org/officeDocument/2006/relationships/image" Target="../media/image34.emf"/><Relationship Id="rId11" Type="http://schemas.openxmlformats.org/officeDocument/2006/relationships/oleObject" Target="../embeddings/oleObject17.bin"/><Relationship Id="rId24" Type="http://schemas.openxmlformats.org/officeDocument/2006/relationships/image" Target="../media/image42.wmf"/><Relationship Id="rId5" Type="http://schemas.openxmlformats.org/officeDocument/2006/relationships/oleObject" Target="../embeddings/oleObject15.bin"/><Relationship Id="rId15" Type="http://schemas.openxmlformats.org/officeDocument/2006/relationships/oleObject" Target="../embeddings/oleObject19.bin"/><Relationship Id="rId23" Type="http://schemas.openxmlformats.org/officeDocument/2006/relationships/oleObject" Target="../embeddings/oleObject23.bin"/><Relationship Id="rId10" Type="http://schemas.openxmlformats.org/officeDocument/2006/relationships/image" Target="../media/image35.wmf"/><Relationship Id="rId19" Type="http://schemas.openxmlformats.org/officeDocument/2006/relationships/oleObject" Target="../embeddings/oleObject21.bin"/><Relationship Id="rId4" Type="http://schemas.openxmlformats.org/officeDocument/2006/relationships/image" Target="../media/image3.png"/><Relationship Id="rId9" Type="http://schemas.openxmlformats.org/officeDocument/2006/relationships/oleObject" Target="../embeddings/oleObject16.bin"/><Relationship Id="rId14" Type="http://schemas.openxmlformats.org/officeDocument/2006/relationships/image" Target="../media/image37.emf"/><Relationship Id="rId22" Type="http://schemas.openxmlformats.org/officeDocument/2006/relationships/image" Target="../media/image41.wmf"/></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5.xml"/><Relationship Id="rId7" Type="http://schemas.openxmlformats.org/officeDocument/2006/relationships/image" Target="../media/image49.png"/><Relationship Id="rId12" Type="http://schemas.openxmlformats.org/officeDocument/2006/relationships/image" Target="../media/image46.emf"/><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48.png"/><Relationship Id="rId11" Type="http://schemas.openxmlformats.org/officeDocument/2006/relationships/oleObject" Target="../embeddings/oleObject25.bin"/><Relationship Id="rId5" Type="http://schemas.openxmlformats.org/officeDocument/2006/relationships/image" Target="../media/image47.png"/><Relationship Id="rId10" Type="http://schemas.openxmlformats.org/officeDocument/2006/relationships/image" Target="../media/image45.emf"/><Relationship Id="rId4" Type="http://schemas.openxmlformats.org/officeDocument/2006/relationships/image" Target="../media/image3.png"/><Relationship Id="rId9" Type="http://schemas.openxmlformats.org/officeDocument/2006/relationships/oleObject" Target="../embeddings/oleObject24.bin"/></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6.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54.emf"/><Relationship Id="rId5" Type="http://schemas.openxmlformats.org/officeDocument/2006/relationships/package" Target="../embeddings/Microsoft_Visio_Drawing1.vsdx"/><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oleObject" Target="../embeddings/oleObject29.bin"/><Relationship Id="rId18" Type="http://schemas.openxmlformats.org/officeDocument/2006/relationships/image" Target="../media/image62.wmf"/><Relationship Id="rId3" Type="http://schemas.openxmlformats.org/officeDocument/2006/relationships/notesSlide" Target="../notesSlides/notesSlide19.xml"/><Relationship Id="rId7" Type="http://schemas.openxmlformats.org/officeDocument/2006/relationships/oleObject" Target="../embeddings/oleObject26.bin"/><Relationship Id="rId12" Type="http://schemas.openxmlformats.org/officeDocument/2006/relationships/image" Target="../media/image59.wmf"/><Relationship Id="rId17" Type="http://schemas.openxmlformats.org/officeDocument/2006/relationships/oleObject" Target="../embeddings/oleObject31.bin"/><Relationship Id="rId2" Type="http://schemas.openxmlformats.org/officeDocument/2006/relationships/slideLayout" Target="../slideLayouts/slideLayout3.xml"/><Relationship Id="rId16" Type="http://schemas.openxmlformats.org/officeDocument/2006/relationships/image" Target="../media/image61.wmf"/><Relationship Id="rId1" Type="http://schemas.openxmlformats.org/officeDocument/2006/relationships/vmlDrawing" Target="../drawings/vmlDrawing8.vml"/><Relationship Id="rId6" Type="http://schemas.openxmlformats.org/officeDocument/2006/relationships/image" Target="../media/image56.emf"/><Relationship Id="rId11" Type="http://schemas.openxmlformats.org/officeDocument/2006/relationships/oleObject" Target="../embeddings/oleObject28.bin"/><Relationship Id="rId5" Type="http://schemas.openxmlformats.org/officeDocument/2006/relationships/package" Target="../embeddings/Microsoft_Visio_Drawing2.vsdx"/><Relationship Id="rId15" Type="http://schemas.openxmlformats.org/officeDocument/2006/relationships/oleObject" Target="../embeddings/oleObject30.bin"/><Relationship Id="rId10" Type="http://schemas.openxmlformats.org/officeDocument/2006/relationships/image" Target="../media/image58.wmf"/><Relationship Id="rId4" Type="http://schemas.openxmlformats.org/officeDocument/2006/relationships/image" Target="../media/image3.png"/><Relationship Id="rId9" Type="http://schemas.openxmlformats.org/officeDocument/2006/relationships/oleObject" Target="../embeddings/oleObject27.bin"/><Relationship Id="rId14" Type="http://schemas.openxmlformats.org/officeDocument/2006/relationships/image" Target="../media/image60.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66.gif"/><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65.emf"/><Relationship Id="rId2" Type="http://schemas.openxmlformats.org/officeDocument/2006/relationships/tags" Target="../tags/tag2.xml"/><Relationship Id="rId16" Type="http://schemas.openxmlformats.org/officeDocument/2006/relationships/package" Target="../embeddings/Microsoft_Visio_Drawing3.vsdx"/><Relationship Id="rId1" Type="http://schemas.openxmlformats.org/officeDocument/2006/relationships/vmlDrawing" Target="../drawings/vmlDrawing9.v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21.xml"/><Relationship Id="rId10" Type="http://schemas.openxmlformats.org/officeDocument/2006/relationships/tags" Target="../tags/tag10.xml"/><Relationship Id="rId19" Type="http://schemas.openxmlformats.org/officeDocument/2006/relationships/image" Target="../media/image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5.xml"/><Relationship Id="rId7" Type="http://schemas.openxmlformats.org/officeDocument/2006/relationships/image" Target="../media/image67.emf"/><Relationship Id="rId2" Type="http://schemas.openxmlformats.org/officeDocument/2006/relationships/tags" Target="../tags/tag14.xml"/><Relationship Id="rId1" Type="http://schemas.openxmlformats.org/officeDocument/2006/relationships/vmlDrawing" Target="../drawings/vmlDrawing10.vml"/><Relationship Id="rId6" Type="http://schemas.openxmlformats.org/officeDocument/2006/relationships/package" Target="../embeddings/Microsoft_Visio_Drawing4.vsdx"/><Relationship Id="rId5" Type="http://schemas.openxmlformats.org/officeDocument/2006/relationships/notesSlide" Target="../notesSlides/notesSlide22.xml"/><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7.xml"/><Relationship Id="rId7" Type="http://schemas.openxmlformats.org/officeDocument/2006/relationships/image" Target="../media/image67.emf"/><Relationship Id="rId2" Type="http://schemas.openxmlformats.org/officeDocument/2006/relationships/tags" Target="../tags/tag16.xml"/><Relationship Id="rId1" Type="http://schemas.openxmlformats.org/officeDocument/2006/relationships/vmlDrawing" Target="../drawings/vmlDrawing11.vml"/><Relationship Id="rId6" Type="http://schemas.openxmlformats.org/officeDocument/2006/relationships/package" Target="../embeddings/Microsoft_Visio_Drawing5.vsdx"/><Relationship Id="rId5" Type="http://schemas.openxmlformats.org/officeDocument/2006/relationships/notesSlide" Target="../notesSlides/notesSlide23.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4.xml"/><Relationship Id="rId7" Type="http://schemas.openxmlformats.org/officeDocument/2006/relationships/image" Target="../media/image69.emf"/><Relationship Id="rId2" Type="http://schemas.openxmlformats.org/officeDocument/2006/relationships/slideLayout" Target="../slideLayouts/slideLayout3.xml"/><Relationship Id="rId1" Type="http://schemas.openxmlformats.org/officeDocument/2006/relationships/vmlDrawing" Target="../drawings/vmlDrawing12.vml"/><Relationship Id="rId6" Type="http://schemas.openxmlformats.org/officeDocument/2006/relationships/package" Target="../embeddings/Microsoft_Visio_Drawing7.vsdx"/><Relationship Id="rId5" Type="http://schemas.openxmlformats.org/officeDocument/2006/relationships/image" Target="../media/image68.emf"/><Relationship Id="rId4" Type="http://schemas.openxmlformats.org/officeDocument/2006/relationships/package" Target="../embeddings/Microsoft_Visio_Drawing6.vsdx"/></Relationships>
</file>

<file path=ppt/slides/_rels/slide25.xml.rels><?xml version="1.0" encoding="UTF-8" standalone="yes"?>
<Relationships xmlns="http://schemas.openxmlformats.org/package/2006/relationships"><Relationship Id="rId8" Type="http://schemas.openxmlformats.org/officeDocument/2006/relationships/image" Target="../media/image71.wmf"/><Relationship Id="rId13" Type="http://schemas.openxmlformats.org/officeDocument/2006/relationships/image" Target="../media/image73.emf"/><Relationship Id="rId18" Type="http://schemas.openxmlformats.org/officeDocument/2006/relationships/oleObject" Target="../embeddings/oleObject37.bin"/><Relationship Id="rId3" Type="http://schemas.openxmlformats.org/officeDocument/2006/relationships/notesSlide" Target="../notesSlides/notesSlide25.xml"/><Relationship Id="rId7" Type="http://schemas.openxmlformats.org/officeDocument/2006/relationships/oleObject" Target="../embeddings/oleObject33.bin"/><Relationship Id="rId12" Type="http://schemas.openxmlformats.org/officeDocument/2006/relationships/package" Target="../embeddings/Microsoft_Visio_Drawing8.vsdx"/><Relationship Id="rId17" Type="http://schemas.openxmlformats.org/officeDocument/2006/relationships/image" Target="../media/image75.wmf"/><Relationship Id="rId2" Type="http://schemas.openxmlformats.org/officeDocument/2006/relationships/slideLayout" Target="../slideLayouts/slideLayout3.xml"/><Relationship Id="rId16" Type="http://schemas.openxmlformats.org/officeDocument/2006/relationships/oleObject" Target="../embeddings/oleObject36.bin"/><Relationship Id="rId20" Type="http://schemas.openxmlformats.org/officeDocument/2006/relationships/image" Target="../media/image3.png"/><Relationship Id="rId1" Type="http://schemas.openxmlformats.org/officeDocument/2006/relationships/vmlDrawing" Target="../drawings/vmlDrawing13.vml"/><Relationship Id="rId6" Type="http://schemas.openxmlformats.org/officeDocument/2006/relationships/image" Target="../media/image77.png"/><Relationship Id="rId11" Type="http://schemas.openxmlformats.org/officeDocument/2006/relationships/image" Target="../media/image640.png"/><Relationship Id="rId5" Type="http://schemas.openxmlformats.org/officeDocument/2006/relationships/image" Target="../media/image70.wmf"/><Relationship Id="rId15" Type="http://schemas.openxmlformats.org/officeDocument/2006/relationships/image" Target="../media/image74.wmf"/><Relationship Id="rId10" Type="http://schemas.openxmlformats.org/officeDocument/2006/relationships/image" Target="../media/image72.wmf"/><Relationship Id="rId19" Type="http://schemas.openxmlformats.org/officeDocument/2006/relationships/image" Target="../media/image76.wmf"/><Relationship Id="rId4" Type="http://schemas.openxmlformats.org/officeDocument/2006/relationships/oleObject" Target="../embeddings/oleObject32.bin"/><Relationship Id="rId9" Type="http://schemas.openxmlformats.org/officeDocument/2006/relationships/oleObject" Target="../embeddings/oleObject34.bin"/><Relationship Id="rId14" Type="http://schemas.openxmlformats.org/officeDocument/2006/relationships/oleObject" Target="../embeddings/oleObject35.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81.wmf"/><Relationship Id="rId3" Type="http://schemas.openxmlformats.org/officeDocument/2006/relationships/notesSlide" Target="../notesSlides/notesSlide26.xml"/><Relationship Id="rId7" Type="http://schemas.openxmlformats.org/officeDocument/2006/relationships/image" Target="../media/image78.emf"/><Relationship Id="rId12" Type="http://schemas.openxmlformats.org/officeDocument/2006/relationships/oleObject" Target="../embeddings/oleObject41.bin"/><Relationship Id="rId2" Type="http://schemas.openxmlformats.org/officeDocument/2006/relationships/slideLayout" Target="../slideLayouts/slideLayout3.xml"/><Relationship Id="rId1" Type="http://schemas.openxmlformats.org/officeDocument/2006/relationships/vmlDrawing" Target="../drawings/vmlDrawing14.vml"/><Relationship Id="rId6" Type="http://schemas.openxmlformats.org/officeDocument/2006/relationships/package" Target="../embeddings/Microsoft_Visio_Drawing9.vsdx"/><Relationship Id="rId11" Type="http://schemas.openxmlformats.org/officeDocument/2006/relationships/image" Target="../media/image80.wmf"/><Relationship Id="rId5" Type="http://schemas.openxmlformats.org/officeDocument/2006/relationships/image" Target="../media/image77.wmf"/><Relationship Id="rId10" Type="http://schemas.openxmlformats.org/officeDocument/2006/relationships/oleObject" Target="../embeddings/oleObject40.bin"/><Relationship Id="rId4" Type="http://schemas.openxmlformats.org/officeDocument/2006/relationships/oleObject" Target="../embeddings/oleObject38.bin"/><Relationship Id="rId9" Type="http://schemas.openxmlformats.org/officeDocument/2006/relationships/image" Target="../media/image79.wmf"/><Relationship Id="rId1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7.xml"/><Relationship Id="rId7" Type="http://schemas.openxmlformats.org/officeDocument/2006/relationships/image" Target="../media/image83.emf"/><Relationship Id="rId2" Type="http://schemas.openxmlformats.org/officeDocument/2006/relationships/slideLayout" Target="../slideLayouts/slideLayout3.xml"/><Relationship Id="rId1" Type="http://schemas.openxmlformats.org/officeDocument/2006/relationships/vmlDrawing" Target="../drawings/vmlDrawing15.vml"/><Relationship Id="rId6" Type="http://schemas.openxmlformats.org/officeDocument/2006/relationships/package" Target="../embeddings/Microsoft_Visio_Drawing11.vsdx"/><Relationship Id="rId5" Type="http://schemas.openxmlformats.org/officeDocument/2006/relationships/image" Target="../media/image82.emf"/><Relationship Id="rId4" Type="http://schemas.openxmlformats.org/officeDocument/2006/relationships/package" Target="../embeddings/Microsoft_Visio_Drawing10.vsdx"/></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vmlDrawing" Target="../drawings/vmlDrawing16.vml"/><Relationship Id="rId6" Type="http://schemas.openxmlformats.org/officeDocument/2006/relationships/image" Target="../media/image67.emf"/><Relationship Id="rId5" Type="http://schemas.openxmlformats.org/officeDocument/2006/relationships/package" Target="../embeddings/Microsoft_Visio_Drawing12.vsdx"/><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oleObject" Target="../embeddings/oleObject47.bin"/><Relationship Id="rId18" Type="http://schemas.openxmlformats.org/officeDocument/2006/relationships/image" Target="../media/image90.wmf"/><Relationship Id="rId3" Type="http://schemas.openxmlformats.org/officeDocument/2006/relationships/notesSlide" Target="../notesSlides/notesSlide29.xml"/><Relationship Id="rId21" Type="http://schemas.openxmlformats.org/officeDocument/2006/relationships/package" Target="../embeddings/Microsoft_Visio_Drawing14.vsdx"/><Relationship Id="rId7" Type="http://schemas.openxmlformats.org/officeDocument/2006/relationships/image" Target="../media/image85.wmf"/><Relationship Id="rId12" Type="http://schemas.openxmlformats.org/officeDocument/2006/relationships/image" Target="../media/image87.wmf"/><Relationship Id="rId17" Type="http://schemas.openxmlformats.org/officeDocument/2006/relationships/oleObject" Target="../embeddings/oleObject49.bin"/><Relationship Id="rId2" Type="http://schemas.openxmlformats.org/officeDocument/2006/relationships/slideLayout" Target="../slideLayouts/slideLayout3.xml"/><Relationship Id="rId16" Type="http://schemas.openxmlformats.org/officeDocument/2006/relationships/image" Target="../media/image89.wmf"/><Relationship Id="rId20" Type="http://schemas.openxmlformats.org/officeDocument/2006/relationships/image" Target="../media/image91.emf"/><Relationship Id="rId1" Type="http://schemas.openxmlformats.org/officeDocument/2006/relationships/vmlDrawing" Target="../drawings/vmlDrawing17.vml"/><Relationship Id="rId6" Type="http://schemas.openxmlformats.org/officeDocument/2006/relationships/oleObject" Target="../embeddings/oleObject43.bin"/><Relationship Id="rId11" Type="http://schemas.openxmlformats.org/officeDocument/2006/relationships/oleObject" Target="../embeddings/oleObject46.bin"/><Relationship Id="rId5" Type="http://schemas.openxmlformats.org/officeDocument/2006/relationships/image" Target="../media/image84.wmf"/><Relationship Id="rId15" Type="http://schemas.openxmlformats.org/officeDocument/2006/relationships/oleObject" Target="../embeddings/oleObject48.bin"/><Relationship Id="rId23" Type="http://schemas.openxmlformats.org/officeDocument/2006/relationships/image" Target="../media/image3.png"/><Relationship Id="rId10" Type="http://schemas.openxmlformats.org/officeDocument/2006/relationships/image" Target="../media/image86.wmf"/><Relationship Id="rId19" Type="http://schemas.openxmlformats.org/officeDocument/2006/relationships/package" Target="../embeddings/Microsoft_Visio_Drawing13.vsdx"/><Relationship Id="rId4" Type="http://schemas.openxmlformats.org/officeDocument/2006/relationships/oleObject" Target="../embeddings/oleObject42.bin"/><Relationship Id="rId9" Type="http://schemas.openxmlformats.org/officeDocument/2006/relationships/oleObject" Target="../embeddings/oleObject45.bin"/><Relationship Id="rId14" Type="http://schemas.openxmlformats.org/officeDocument/2006/relationships/image" Target="../media/image88.wmf"/><Relationship Id="rId22" Type="http://schemas.openxmlformats.org/officeDocument/2006/relationships/image" Target="../media/image9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97.emf"/><Relationship Id="rId18" Type="http://schemas.openxmlformats.org/officeDocument/2006/relationships/package" Target="../embeddings/Microsoft_Visio_Drawing16.vsdx"/><Relationship Id="rId3" Type="http://schemas.openxmlformats.org/officeDocument/2006/relationships/notesSlide" Target="../notesSlides/notesSlide30.xml"/><Relationship Id="rId7" Type="http://schemas.openxmlformats.org/officeDocument/2006/relationships/image" Target="../media/image94.wmf"/><Relationship Id="rId12" Type="http://schemas.openxmlformats.org/officeDocument/2006/relationships/package" Target="../embeddings/Microsoft_Visio_Drawing15.vsdx"/><Relationship Id="rId17" Type="http://schemas.openxmlformats.org/officeDocument/2006/relationships/image" Target="../media/image99.wmf"/><Relationship Id="rId2" Type="http://schemas.openxmlformats.org/officeDocument/2006/relationships/slideLayout" Target="../slideLayouts/slideLayout3.xml"/><Relationship Id="rId16" Type="http://schemas.openxmlformats.org/officeDocument/2006/relationships/oleObject" Target="../embeddings/oleObject55.bin"/><Relationship Id="rId20" Type="http://schemas.openxmlformats.org/officeDocument/2006/relationships/image" Target="../media/image3.png"/><Relationship Id="rId1" Type="http://schemas.openxmlformats.org/officeDocument/2006/relationships/vmlDrawing" Target="../drawings/vmlDrawing18.vml"/><Relationship Id="rId6" Type="http://schemas.openxmlformats.org/officeDocument/2006/relationships/oleObject" Target="../embeddings/oleObject51.bin"/><Relationship Id="rId11" Type="http://schemas.openxmlformats.org/officeDocument/2006/relationships/image" Target="../media/image96.wmf"/><Relationship Id="rId5" Type="http://schemas.openxmlformats.org/officeDocument/2006/relationships/image" Target="../media/image93.wmf"/><Relationship Id="rId15" Type="http://schemas.openxmlformats.org/officeDocument/2006/relationships/image" Target="../media/image98.wmf"/><Relationship Id="rId10" Type="http://schemas.openxmlformats.org/officeDocument/2006/relationships/oleObject" Target="../embeddings/oleObject53.bin"/><Relationship Id="rId19" Type="http://schemas.openxmlformats.org/officeDocument/2006/relationships/image" Target="../media/image100.emf"/><Relationship Id="rId4" Type="http://schemas.openxmlformats.org/officeDocument/2006/relationships/oleObject" Target="../embeddings/oleObject50.bin"/><Relationship Id="rId9" Type="http://schemas.openxmlformats.org/officeDocument/2006/relationships/image" Target="../media/image95.wmf"/><Relationship Id="rId14" Type="http://schemas.openxmlformats.org/officeDocument/2006/relationships/oleObject" Target="../embeddings/oleObject54.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2">
            <a:extLst>
              <a:ext uri="{FF2B5EF4-FFF2-40B4-BE49-F238E27FC236}">
                <a16:creationId xmlns:a16="http://schemas.microsoft.com/office/drawing/2014/main" id="{8A7E65BB-C334-4C9C-B987-11D19A4A15DB}"/>
              </a:ext>
            </a:extLst>
          </p:cNvPr>
          <p:cNvSpPr txBox="1">
            <a:spLocks noRot="1" noChangeArrowheads="1"/>
          </p:cNvSpPr>
          <p:nvPr/>
        </p:nvSpPr>
        <p:spPr bwMode="auto">
          <a:xfrm>
            <a:off x="3778226" y="5951104"/>
            <a:ext cx="3960000" cy="504000"/>
          </a:xfrm>
          <a:prstGeom prst="rect">
            <a:avLst/>
          </a:prstGeom>
          <a:noFill/>
          <a:ln w="9525">
            <a:noFill/>
            <a:miter lim="800000"/>
          </a:ln>
        </p:spPr>
        <p:txBody>
          <a:bodyPr/>
          <a:lstStyle/>
          <a:p>
            <a:pPr algn="ctr">
              <a:buClr>
                <a:schemeClr val="hlink"/>
              </a:buClr>
            </a:pPr>
            <a:r>
              <a:rPr lang="en-US" altLang="zh-CN"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2023</a:t>
            </a:r>
            <a:r>
              <a:rPr lang="zh-CN" altLang="en-US"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年</a:t>
            </a:r>
            <a:r>
              <a:rPr lang="en-US" altLang="zh-CN"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01</a:t>
            </a:r>
            <a:r>
              <a:rPr lang="zh-CN" altLang="en-US"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月</a:t>
            </a:r>
            <a:r>
              <a:rPr lang="en-US" altLang="zh-CN"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19</a:t>
            </a:r>
            <a:r>
              <a:rPr lang="zh-CN" altLang="en-US"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rPr>
              <a:t>日</a:t>
            </a:r>
            <a:endParaRPr lang="en-US" altLang="zh-CN" sz="2400" b="1" dirty="0">
              <a:solidFill>
                <a:srgbClr val="002060"/>
              </a:solidFill>
              <a:latin typeface="Times New Roman" panose="02020603050405020304" pitchFamily="18" charset="0"/>
              <a:ea typeface="微软雅黑" panose="020B0503020204020204" pitchFamily="34" charset="-122"/>
              <a:cs typeface="Arial" panose="020B0604020202020204" pitchFamily="34" charset="0"/>
            </a:endParaRPr>
          </a:p>
        </p:txBody>
      </p:sp>
      <p:sp>
        <p:nvSpPr>
          <p:cNvPr id="54" name="文本框 53">
            <a:extLst>
              <a:ext uri="{FF2B5EF4-FFF2-40B4-BE49-F238E27FC236}">
                <a16:creationId xmlns:a16="http://schemas.microsoft.com/office/drawing/2014/main" id="{8F9F9A8A-69DD-42FD-8308-909863698F96}"/>
              </a:ext>
            </a:extLst>
          </p:cNvPr>
          <p:cNvSpPr txBox="1"/>
          <p:nvPr/>
        </p:nvSpPr>
        <p:spPr>
          <a:xfrm>
            <a:off x="953392" y="4501624"/>
            <a:ext cx="10615448" cy="1005788"/>
          </a:xfrm>
          <a:prstGeom prst="rect">
            <a:avLst/>
          </a:prstGeom>
          <a:noFill/>
        </p:spPr>
        <p:txBody>
          <a:bodyPr wrap="square" rtlCol="0">
            <a:spAutoFit/>
          </a:bodyPr>
          <a:lstStyle/>
          <a:p>
            <a:pPr>
              <a:lnSpc>
                <a:spcPct val="130000"/>
              </a:lnSpc>
            </a:pPr>
            <a:r>
              <a:rPr lang="zh-CN" altLang="en-US" sz="2400" b="1" dirty="0">
                <a:solidFill>
                  <a:srgbClr val="002060"/>
                </a:solidFill>
                <a:latin typeface="微软雅黑" panose="020B0503020204020204" pitchFamily="34" charset="-122"/>
                <a:ea typeface="微软雅黑" panose="020B0503020204020204" pitchFamily="34" charset="-122"/>
              </a:rPr>
              <a:t>专题负责人：马琳      研究单位：  哈尔滨工业大学</a:t>
            </a:r>
            <a:endParaRPr lang="en-US" altLang="zh-CN" sz="2400" b="1" dirty="0">
              <a:solidFill>
                <a:srgbClr val="002060"/>
              </a:solidFill>
              <a:latin typeface="微软雅黑" panose="020B0503020204020204" pitchFamily="34" charset="-122"/>
              <a:ea typeface="微软雅黑" panose="020B0503020204020204" pitchFamily="34" charset="-122"/>
            </a:endParaRPr>
          </a:p>
          <a:p>
            <a:pPr>
              <a:lnSpc>
                <a:spcPct val="130000"/>
              </a:lnSpc>
            </a:pPr>
            <a:endParaRPr lang="en-US" altLang="zh-CN" sz="2400" b="1" dirty="0">
              <a:solidFill>
                <a:srgbClr val="002060"/>
              </a:solidFill>
              <a:latin typeface="微软雅黑" panose="020B0503020204020204" pitchFamily="34" charset="-122"/>
              <a:ea typeface="微软雅黑" panose="020B0503020204020204" pitchFamily="34" charset="-122"/>
            </a:endParaRPr>
          </a:p>
        </p:txBody>
      </p:sp>
      <p:sp>
        <p:nvSpPr>
          <p:cNvPr id="58" name="矩形 53">
            <a:extLst>
              <a:ext uri="{FF2B5EF4-FFF2-40B4-BE49-F238E27FC236}">
                <a16:creationId xmlns:a16="http://schemas.microsoft.com/office/drawing/2014/main" id="{5216C4F5-02CD-4A5A-A54C-D617B3DE3AEB}"/>
              </a:ext>
            </a:extLst>
          </p:cNvPr>
          <p:cNvSpPr/>
          <p:nvPr/>
        </p:nvSpPr>
        <p:spPr>
          <a:xfrm>
            <a:off x="0" y="2221644"/>
            <a:ext cx="12192000" cy="1944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algn="ctr" defTabSz="914400">
              <a:lnSpc>
                <a:spcPct val="125000"/>
              </a:lnSpc>
              <a:defRPr/>
            </a:pPr>
            <a:r>
              <a:rPr lang="zh-CN" altLang="en-US" sz="3600" b="1" kern="0" dirty="0">
                <a:solidFill>
                  <a:prstClr val="white"/>
                </a:solidFill>
                <a:latin typeface="微软雅黑" panose="020B0503020204020204" pitchFamily="34" charset="-122"/>
                <a:ea typeface="微软雅黑" panose="020B0503020204020204" pitchFamily="34" charset="-122"/>
                <a:cs typeface="+mn-ea"/>
                <a:sym typeface="+mn-lt"/>
              </a:rPr>
              <a:t>专题一  多源运维数据的全息智能采集与多维实时感知方法</a:t>
            </a:r>
            <a:endParaRPr lang="en-US" altLang="zh-CN" sz="3600" b="1" kern="0" dirty="0">
              <a:solidFill>
                <a:prstClr val="white"/>
              </a:solidFill>
              <a:latin typeface="微软雅黑" panose="020B0503020204020204" pitchFamily="34" charset="-122"/>
              <a:ea typeface="微软雅黑" panose="020B0503020204020204" pitchFamily="34" charset="-122"/>
              <a:cs typeface="+mn-ea"/>
              <a:sym typeface="+mn-lt"/>
            </a:endParaRPr>
          </a:p>
          <a:p>
            <a:pPr algn="ctr" defTabSz="914400">
              <a:lnSpc>
                <a:spcPct val="125000"/>
              </a:lnSpc>
              <a:defRPr/>
            </a:pPr>
            <a:r>
              <a:rPr lang="zh-CN" altLang="en-US" sz="4400" b="1" kern="0" dirty="0">
                <a:solidFill>
                  <a:prstClr val="white"/>
                </a:solidFill>
                <a:latin typeface="微软雅黑" panose="020B0503020204020204" pitchFamily="34" charset="-122"/>
                <a:ea typeface="微软雅黑" panose="020B0503020204020204" pitchFamily="34" charset="-122"/>
                <a:cs typeface="+mn-ea"/>
                <a:sym typeface="+mn-lt"/>
              </a:rPr>
              <a:t>专题实施方案汇报</a:t>
            </a:r>
          </a:p>
        </p:txBody>
      </p:sp>
      <p:sp>
        <p:nvSpPr>
          <p:cNvPr id="6" name="文本框 9"/>
          <p:cNvSpPr txBox="1"/>
          <p:nvPr/>
        </p:nvSpPr>
        <p:spPr>
          <a:xfrm>
            <a:off x="306996" y="126906"/>
            <a:ext cx="10970604" cy="1965410"/>
          </a:xfrm>
          <a:prstGeom prst="rect">
            <a:avLst/>
          </a:prstGeom>
          <a:noFill/>
        </p:spPr>
        <p:txBody>
          <a:bodyPr wrap="square" rtlCol="0">
            <a:spAutoFit/>
          </a:bodyPr>
          <a:lstStyle/>
          <a:p>
            <a:pPr>
              <a:lnSpc>
                <a:spcPct val="130000"/>
              </a:lnSpc>
            </a:pP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“城镇可持续发展关键技术与装备”重点专项</a:t>
            </a:r>
          </a:p>
          <a:p>
            <a:pPr>
              <a:lnSpc>
                <a:spcPct val="130000"/>
              </a:lnSpc>
            </a:pP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  </a:t>
            </a:r>
            <a:r>
              <a:rPr lang="en-US" altLang="zh-CN"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3. </a:t>
            </a: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智慧运维</a:t>
            </a:r>
          </a:p>
          <a:p>
            <a:pPr>
              <a:lnSpc>
                <a:spcPct val="130000"/>
              </a:lnSpc>
            </a:pP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  </a:t>
            </a:r>
            <a:r>
              <a:rPr lang="en-US" altLang="zh-CN"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3.1 </a:t>
            </a: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建筑与市政公用设施智慧运维理论与方法（</a:t>
            </a:r>
            <a:r>
              <a:rPr lang="en-US" altLang="zh-CN"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2022YFC3801100</a:t>
            </a: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a:t>
            </a:r>
            <a:endParaRPr lang="en-US" altLang="zh-CN" sz="2400" b="1" dirty="0">
              <a:solidFill>
                <a:srgbClr val="003399"/>
              </a:solidFill>
              <a:latin typeface="Arial" panose="020B0604020202020204" pitchFamily="34" charset="0"/>
              <a:ea typeface="微软雅黑" panose="020B0503020204020204" pitchFamily="34" charset="-122"/>
              <a:cs typeface="Arial" panose="020B0604020202020204" pitchFamily="34" charset="0"/>
            </a:endParaRPr>
          </a:p>
          <a:p>
            <a:pPr>
              <a:lnSpc>
                <a:spcPct val="130000"/>
              </a:lnSpc>
            </a:pPr>
            <a:r>
              <a:rPr lang="zh-CN" altLang="en-US" sz="2400" b="1" dirty="0">
                <a:solidFill>
                  <a:srgbClr val="003399"/>
                </a:solidFill>
                <a:latin typeface="Arial" panose="020B0604020202020204" pitchFamily="34" charset="0"/>
                <a:ea typeface="微软雅黑" panose="020B0503020204020204" pitchFamily="34" charset="-122"/>
                <a:cs typeface="Arial" panose="020B0604020202020204" pitchFamily="34" charset="0"/>
              </a:rPr>
              <a:t>  课题二 建筑与市政公用设施智慧运维性态全息快速感知与多源异构数据融合</a:t>
            </a:r>
            <a:endParaRPr lang="en-US" altLang="zh-CN" sz="2400" b="1" dirty="0">
              <a:solidFill>
                <a:srgbClr val="003399"/>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184139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 name="图片 5" descr="rotation8 - 副本">
            <a:extLst>
              <a:ext uri="{FF2B5EF4-FFF2-40B4-BE49-F238E27FC236}">
                <a16:creationId xmlns:a16="http://schemas.microsoft.com/office/drawing/2014/main" id="{562F36DA-0385-4B19-A851-FEB2D60C0FB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874053" y="3920706"/>
            <a:ext cx="2890800" cy="1875600"/>
          </a:xfrm>
          <a:prstGeom prst="rect">
            <a:avLst/>
          </a:prstGeom>
          <a:noFill/>
          <a:ln>
            <a:noFill/>
          </a:ln>
        </p:spPr>
      </p:pic>
      <p:pic>
        <p:nvPicPr>
          <p:cNvPr id="7" name="图片 6" descr="rotation9 - 副本">
            <a:extLst>
              <a:ext uri="{FF2B5EF4-FFF2-40B4-BE49-F238E27FC236}">
                <a16:creationId xmlns:a16="http://schemas.microsoft.com/office/drawing/2014/main" id="{B6E2F55B-8B93-498C-9517-7425D7F5F5C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874053" y="1811550"/>
            <a:ext cx="2889812" cy="1875132"/>
          </a:xfrm>
          <a:prstGeom prst="rect">
            <a:avLst/>
          </a:prstGeom>
          <a:noFill/>
          <a:ln>
            <a:noFill/>
          </a:ln>
        </p:spPr>
      </p:pic>
      <p:pic>
        <p:nvPicPr>
          <p:cNvPr id="8" name="图片 7" descr="rotation4 - 副本">
            <a:extLst>
              <a:ext uri="{FF2B5EF4-FFF2-40B4-BE49-F238E27FC236}">
                <a16:creationId xmlns:a16="http://schemas.microsoft.com/office/drawing/2014/main" id="{8F9D1766-5135-4998-BA83-21D635FBF61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969906" y="3920706"/>
            <a:ext cx="2890800" cy="1875600"/>
          </a:xfrm>
          <a:prstGeom prst="rect">
            <a:avLst/>
          </a:prstGeom>
          <a:noFill/>
          <a:ln>
            <a:noFill/>
          </a:ln>
        </p:spPr>
      </p:pic>
      <p:pic>
        <p:nvPicPr>
          <p:cNvPr id="9" name="图片 8" descr="rotation8 - 副本">
            <a:extLst>
              <a:ext uri="{FF2B5EF4-FFF2-40B4-BE49-F238E27FC236}">
                <a16:creationId xmlns:a16="http://schemas.microsoft.com/office/drawing/2014/main" id="{C82FD557-64F3-431B-9F06-3633DA5646C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969906" y="1811550"/>
            <a:ext cx="2890800" cy="1875600"/>
          </a:xfrm>
          <a:prstGeom prst="rect">
            <a:avLst/>
          </a:prstGeom>
          <a:noFill/>
          <a:ln>
            <a:noFill/>
          </a:ln>
        </p:spPr>
      </p:pic>
      <p:pic>
        <p:nvPicPr>
          <p:cNvPr id="11" name="图片 10" descr="rotation10 - 副本">
            <a:extLst>
              <a:ext uri="{FF2B5EF4-FFF2-40B4-BE49-F238E27FC236}">
                <a16:creationId xmlns:a16="http://schemas.microsoft.com/office/drawing/2014/main" id="{F27A80A4-81CD-4DDE-8EAD-07BFEF4954C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066748" y="3920706"/>
            <a:ext cx="2890800" cy="1875600"/>
          </a:xfrm>
          <a:prstGeom prst="rect">
            <a:avLst/>
          </a:prstGeom>
          <a:noFill/>
          <a:ln>
            <a:noFill/>
          </a:ln>
        </p:spPr>
      </p:pic>
      <p:pic>
        <p:nvPicPr>
          <p:cNvPr id="12" name="图片 11" descr="rotation5 - 副本">
            <a:extLst>
              <a:ext uri="{FF2B5EF4-FFF2-40B4-BE49-F238E27FC236}">
                <a16:creationId xmlns:a16="http://schemas.microsoft.com/office/drawing/2014/main" id="{602249A4-5C76-4A84-A327-76456A3C8210}"/>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066748" y="1811550"/>
            <a:ext cx="2890800" cy="1875600"/>
          </a:xfrm>
          <a:prstGeom prst="rect">
            <a:avLst/>
          </a:prstGeom>
          <a:noFill/>
          <a:ln>
            <a:noFill/>
          </a:ln>
        </p:spPr>
      </p:pic>
      <p:sp>
        <p:nvSpPr>
          <p:cNvPr id="13" name="矩形 12">
            <a:extLst>
              <a:ext uri="{FF2B5EF4-FFF2-40B4-BE49-F238E27FC236}">
                <a16:creationId xmlns:a16="http://schemas.microsoft.com/office/drawing/2014/main" id="{3B50C7EF-104D-4DF5-94FB-FF3780CB63FC}"/>
              </a:ext>
            </a:extLst>
          </p:cNvPr>
          <p:cNvSpPr/>
          <p:nvPr/>
        </p:nvSpPr>
        <p:spPr>
          <a:xfrm>
            <a:off x="3616216" y="5761279"/>
            <a:ext cx="1640193" cy="369332"/>
          </a:xfrm>
          <a:prstGeom prst="rect">
            <a:avLst/>
          </a:prstGeom>
        </p:spPr>
        <p:txBody>
          <a:bodyPr wrap="none">
            <a:spAutoFit/>
          </a:bodyPr>
          <a:lstStyle/>
          <a:p>
            <a:r>
              <a:rPr lang="en-US" altLang="zh-CN" kern="100" dirty="0">
                <a:latin typeface="Times New Roman" panose="02020603050405020304" pitchFamily="18" charset="0"/>
                <a:ea typeface="宋体" panose="02010600030101010101" pitchFamily="2" charset="-122"/>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NCC</a:t>
            </a:r>
            <a:r>
              <a:rPr lang="zh-CN" altLang="zh-CN" dirty="0">
                <a:latin typeface="Times New Roman" panose="02020603050405020304" pitchFamily="18" charset="0"/>
                <a:ea typeface="楷体" panose="02010609060101010101" pitchFamily="49" charset="-122"/>
                <a:cs typeface="Times New Roman" panose="02020603050405020304" pitchFamily="18" charset="0"/>
              </a:rPr>
              <a:t>匹配结果</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矩形 13">
            <a:extLst>
              <a:ext uri="{FF2B5EF4-FFF2-40B4-BE49-F238E27FC236}">
                <a16:creationId xmlns:a16="http://schemas.microsoft.com/office/drawing/2014/main" id="{99557453-0CE9-4AAA-BEDE-3CC055EC67BC}"/>
              </a:ext>
            </a:extLst>
          </p:cNvPr>
          <p:cNvSpPr/>
          <p:nvPr/>
        </p:nvSpPr>
        <p:spPr>
          <a:xfrm>
            <a:off x="6613294" y="5761279"/>
            <a:ext cx="1544012" cy="369332"/>
          </a:xfrm>
          <a:prstGeom prst="rect">
            <a:avLst/>
          </a:prstGeom>
        </p:spPr>
        <p:txBody>
          <a:bodyPr wrap="none">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BBS</a:t>
            </a:r>
            <a:r>
              <a:rPr lang="zh-CN" altLang="zh-CN" dirty="0">
                <a:latin typeface="Times New Roman" panose="02020603050405020304" pitchFamily="18" charset="0"/>
                <a:ea typeface="楷体" panose="02010609060101010101" pitchFamily="49" charset="-122"/>
                <a:cs typeface="Times New Roman" panose="02020603050405020304" pitchFamily="18" charset="0"/>
              </a:rPr>
              <a:t>匹配结果</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5" name="矩形 14">
            <a:extLst>
              <a:ext uri="{FF2B5EF4-FFF2-40B4-BE49-F238E27FC236}">
                <a16:creationId xmlns:a16="http://schemas.microsoft.com/office/drawing/2014/main" id="{4FE3E1F9-D046-458C-A45A-73C55A4267E0}"/>
              </a:ext>
            </a:extLst>
          </p:cNvPr>
          <p:cNvSpPr/>
          <p:nvPr/>
        </p:nvSpPr>
        <p:spPr>
          <a:xfrm>
            <a:off x="9514191" y="5761279"/>
            <a:ext cx="1704313" cy="369332"/>
          </a:xfrm>
          <a:prstGeom prst="rect">
            <a:avLst/>
          </a:prstGeom>
        </p:spPr>
        <p:txBody>
          <a:bodyPr wrap="none">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 DDIS</a:t>
            </a:r>
            <a:r>
              <a:rPr lang="zh-CN" altLang="zh-CN" dirty="0">
                <a:latin typeface="Times New Roman" panose="02020603050405020304" pitchFamily="18" charset="0"/>
                <a:ea typeface="楷体" panose="02010609060101010101" pitchFamily="49" charset="-122"/>
                <a:cs typeface="Times New Roman" panose="02020603050405020304" pitchFamily="18" charset="0"/>
              </a:rPr>
              <a:t>匹配结果</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16" name="对象 15">
            <a:extLst>
              <a:ext uri="{FF2B5EF4-FFF2-40B4-BE49-F238E27FC236}">
                <a16:creationId xmlns:a16="http://schemas.microsoft.com/office/drawing/2014/main" id="{764A82C7-C03B-4A98-B2DD-96C238AD5E90}"/>
              </a:ext>
            </a:extLst>
          </p:cNvPr>
          <p:cNvGraphicFramePr>
            <a:graphicFrameLocks noChangeAspect="1"/>
          </p:cNvGraphicFramePr>
          <p:nvPr>
            <p:extLst>
              <p:ext uri="{D42A27DB-BD31-4B8C-83A1-F6EECF244321}">
                <p14:modId xmlns:p14="http://schemas.microsoft.com/office/powerpoint/2010/main" val="184551767"/>
              </p:ext>
            </p:extLst>
          </p:nvPr>
        </p:nvGraphicFramePr>
        <p:xfrm>
          <a:off x="420688" y="1811550"/>
          <a:ext cx="2233930" cy="1414754"/>
        </p:xfrm>
        <a:graphic>
          <a:graphicData uri="http://schemas.openxmlformats.org/presentationml/2006/ole">
            <mc:AlternateContent xmlns:mc="http://schemas.openxmlformats.org/markup-compatibility/2006">
              <mc:Choice xmlns:v="urn:schemas-microsoft-com:vml" Requires="v">
                <p:oleObj spid="_x0000_s4172" name="Visio" r:id="rId10" imgW="1241883" imgH="785010" progId="Visio.Drawing.15">
                  <p:embed/>
                </p:oleObj>
              </mc:Choice>
              <mc:Fallback>
                <p:oleObj name="Visio" r:id="rId10" imgW="1241883" imgH="785010" progId="Visio.Drawing.15">
                  <p:embed/>
                  <p:pic>
                    <p:nvPicPr>
                      <p:cNvPr id="6" name="对象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688" y="1811550"/>
                        <a:ext cx="2233930" cy="1414754"/>
                      </a:xfrm>
                      <a:prstGeom prst="rect">
                        <a:avLst/>
                      </a:prstGeom>
                      <a:noFill/>
                    </p:spPr>
                  </p:pic>
                </p:oleObj>
              </mc:Fallback>
            </mc:AlternateContent>
          </a:graphicData>
        </a:graphic>
      </p:graphicFrame>
      <p:sp>
        <p:nvSpPr>
          <p:cNvPr id="17" name="矩形 16">
            <a:extLst>
              <a:ext uri="{FF2B5EF4-FFF2-40B4-BE49-F238E27FC236}">
                <a16:creationId xmlns:a16="http://schemas.microsoft.com/office/drawing/2014/main" id="{8FA1EBA6-53D9-4B20-A4BF-6637DB37DFE2}"/>
              </a:ext>
            </a:extLst>
          </p:cNvPr>
          <p:cNvSpPr/>
          <p:nvPr/>
        </p:nvSpPr>
        <p:spPr>
          <a:xfrm>
            <a:off x="4436312" y="6133586"/>
            <a:ext cx="6318226" cy="400110"/>
          </a:xfrm>
          <a:prstGeom prst="rect">
            <a:avLst/>
          </a:prstGeom>
        </p:spPr>
        <p:txBody>
          <a:bodyPr wrap="square">
            <a:spAutoFit/>
          </a:bodyPr>
          <a:lstStyle/>
          <a:p>
            <a:r>
              <a:rPr lang="zh-CN" altLang="en-US" sz="2000" kern="100" dirty="0">
                <a:solidFill>
                  <a:srgbClr val="00B050"/>
                </a:solidFill>
                <a:latin typeface="楷体" panose="02010609060101010101" pitchFamily="49" charset="-122"/>
                <a:ea typeface="楷体" panose="02010609060101010101" pitchFamily="49" charset="-122"/>
              </a:rPr>
              <a:t>绿色</a:t>
            </a:r>
            <a:r>
              <a:rPr lang="zh-CN" altLang="en-US" sz="2000" kern="100" dirty="0">
                <a:latin typeface="楷体" panose="02010609060101010101" pitchFamily="49" charset="-122"/>
                <a:ea typeface="楷体" panose="02010609060101010101" pitchFamily="49" charset="-122"/>
              </a:rPr>
              <a:t>框为真实匹配位置</a:t>
            </a:r>
            <a:r>
              <a:rPr lang="en-US" altLang="zh-CN" sz="2000" kern="100" dirty="0">
                <a:latin typeface="楷体" panose="02010609060101010101" pitchFamily="49" charset="-122"/>
                <a:ea typeface="楷体" panose="02010609060101010101" pitchFamily="49" charset="-122"/>
              </a:rPr>
              <a:t>    </a:t>
            </a:r>
            <a:r>
              <a:rPr lang="zh-CN" altLang="en-US" sz="2000" kern="100" dirty="0">
                <a:solidFill>
                  <a:srgbClr val="FF0000"/>
                </a:solidFill>
                <a:latin typeface="楷体" panose="02010609060101010101" pitchFamily="49" charset="-122"/>
                <a:ea typeface="楷体" panose="02010609060101010101" pitchFamily="49" charset="-122"/>
              </a:rPr>
              <a:t>红色</a:t>
            </a:r>
            <a:r>
              <a:rPr lang="zh-CN" altLang="en-US" sz="2000" kern="100" dirty="0">
                <a:latin typeface="楷体" panose="02010609060101010101" pitchFamily="49" charset="-122"/>
                <a:ea typeface="楷体" panose="02010609060101010101" pitchFamily="49" charset="-122"/>
              </a:rPr>
              <a:t>框为匹配算法匹配结果</a:t>
            </a:r>
            <a:endParaRPr lang="zh-CN" altLang="en-US" sz="2000" dirty="0">
              <a:latin typeface="楷体" panose="02010609060101010101" pitchFamily="49" charset="-122"/>
              <a:ea typeface="楷体" panose="02010609060101010101" pitchFamily="49" charset="-122"/>
              <a:cs typeface="Times New Roman" panose="02020603050405020304" pitchFamily="18" charset="0"/>
            </a:endParaRPr>
          </a:p>
        </p:txBody>
      </p:sp>
      <p:sp>
        <p:nvSpPr>
          <p:cNvPr id="18" name="矩形 17">
            <a:extLst>
              <a:ext uri="{FF2B5EF4-FFF2-40B4-BE49-F238E27FC236}">
                <a16:creationId xmlns:a16="http://schemas.microsoft.com/office/drawing/2014/main" id="{3AE1CC29-B8AB-48FC-83D7-3337F06EE2AB}"/>
              </a:ext>
            </a:extLst>
          </p:cNvPr>
          <p:cNvSpPr/>
          <p:nvPr/>
        </p:nvSpPr>
        <p:spPr>
          <a:xfrm>
            <a:off x="752823" y="3260033"/>
            <a:ext cx="1569660" cy="369332"/>
          </a:xfrm>
          <a:prstGeom prst="rect">
            <a:avLst/>
          </a:prstGeom>
        </p:spPr>
        <p:txBody>
          <a:bodyPr wrap="none">
            <a:spAutoFit/>
          </a:bodyPr>
          <a:lstStyle/>
          <a:p>
            <a:r>
              <a:rPr lang="zh-CN" altLang="en-US" kern="100" dirty="0">
                <a:latin typeface="楷体" panose="02010609060101010101" pitchFamily="49" charset="-122"/>
                <a:ea typeface="楷体" panose="02010609060101010101" pitchFamily="49" charset="-122"/>
              </a:rPr>
              <a:t>模板匹配原理</a:t>
            </a:r>
            <a:endParaRPr lang="zh-CN" altLang="en-US" dirty="0">
              <a:latin typeface="楷体" panose="02010609060101010101" pitchFamily="49" charset="-122"/>
              <a:ea typeface="楷体" panose="02010609060101010101" pitchFamily="49" charset="-122"/>
              <a:cs typeface="Times New Roman" panose="02020603050405020304" pitchFamily="18" charset="0"/>
            </a:endParaRPr>
          </a:p>
        </p:txBody>
      </p:sp>
      <p:sp>
        <p:nvSpPr>
          <p:cNvPr id="19" name="矩形 18">
            <a:extLst>
              <a:ext uri="{FF2B5EF4-FFF2-40B4-BE49-F238E27FC236}">
                <a16:creationId xmlns:a16="http://schemas.microsoft.com/office/drawing/2014/main" id="{78107B64-84C7-4B6D-88C1-674609BF0BE8}"/>
              </a:ext>
            </a:extLst>
          </p:cNvPr>
          <p:cNvSpPr/>
          <p:nvPr/>
        </p:nvSpPr>
        <p:spPr>
          <a:xfrm>
            <a:off x="588800" y="1316156"/>
            <a:ext cx="2627642" cy="461665"/>
          </a:xfrm>
          <a:prstGeom prst="rect">
            <a:avLst/>
          </a:prstGeom>
        </p:spPr>
        <p:txBody>
          <a:bodyPr wrap="none">
            <a:spAutoFit/>
          </a:bodyPr>
          <a:lstStyle/>
          <a:p>
            <a:pPr marL="285750" indent="-285750">
              <a:spcBef>
                <a:spcPct val="0"/>
              </a:spcBef>
              <a:buFont typeface="Wingdings" panose="05000000000000000000" pitchFamily="2" charset="2"/>
              <a:buChar char="n"/>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基于模板的匹配</a:t>
            </a:r>
            <a:endParaRPr lang="zh-CN" altLang="en-US" sz="2400" b="1"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sp>
        <p:nvSpPr>
          <p:cNvPr id="20" name="矩形 19">
            <a:extLst>
              <a:ext uri="{FF2B5EF4-FFF2-40B4-BE49-F238E27FC236}">
                <a16:creationId xmlns:a16="http://schemas.microsoft.com/office/drawing/2014/main" id="{65FFC490-7350-458F-9BBC-066A960B8F93}"/>
              </a:ext>
            </a:extLst>
          </p:cNvPr>
          <p:cNvSpPr/>
          <p:nvPr/>
        </p:nvSpPr>
        <p:spPr>
          <a:xfrm>
            <a:off x="333444" y="3686682"/>
            <a:ext cx="2674629" cy="2246769"/>
          </a:xfrm>
          <a:prstGeom prst="rect">
            <a:avLst/>
          </a:prstGeom>
        </p:spPr>
        <p:txBody>
          <a:bodyPr wrap="square">
            <a:spAutoFit/>
          </a:bodyPr>
          <a:lstStyle/>
          <a:p>
            <a:r>
              <a:rPr lang="zh-CN" altLang="en-US" sz="2000" kern="100" dirty="0">
                <a:latin typeface="楷体" panose="02010609060101010101" pitchFamily="49" charset="-122"/>
                <a:ea typeface="楷体" panose="02010609060101010101" pitchFamily="49" charset="-122"/>
              </a:rPr>
              <a:t>模板图像为滑动窗口在搜索图像上滑动并计算每个窗口的</a:t>
            </a:r>
            <a:r>
              <a:rPr lang="zh-CN" altLang="en-US" sz="2000" kern="100" dirty="0">
                <a:solidFill>
                  <a:srgbClr val="1966A2"/>
                </a:solidFill>
                <a:latin typeface="楷体" panose="02010609060101010101" pitchFamily="49" charset="-122"/>
                <a:ea typeface="楷体" panose="02010609060101010101" pitchFamily="49" charset="-122"/>
              </a:rPr>
              <a:t>相似性</a:t>
            </a:r>
            <a:r>
              <a:rPr lang="zh-CN" altLang="en-US" sz="2000" kern="100" dirty="0">
                <a:latin typeface="楷体" panose="02010609060101010101" pitchFamily="49" charset="-122"/>
                <a:ea typeface="楷体" panose="02010609060101010101" pitchFamily="49" charset="-122"/>
              </a:rPr>
              <a:t>，选取</a:t>
            </a:r>
            <a:r>
              <a:rPr lang="zh-CN" altLang="en-US" sz="2000" kern="100" dirty="0">
                <a:solidFill>
                  <a:srgbClr val="1966A2"/>
                </a:solidFill>
                <a:latin typeface="楷体" panose="02010609060101010101" pitchFamily="49" charset="-122"/>
                <a:ea typeface="楷体" panose="02010609060101010101" pitchFamily="49" charset="-122"/>
              </a:rPr>
              <a:t>相似性最大</a:t>
            </a:r>
            <a:r>
              <a:rPr lang="zh-CN" altLang="en-US" sz="2000" kern="100" dirty="0">
                <a:latin typeface="楷体" panose="02010609060101010101" pitchFamily="49" charset="-122"/>
                <a:ea typeface="楷体" panose="02010609060101010101" pitchFamily="49" charset="-122"/>
              </a:rPr>
              <a:t>位置作为匹配结果。不同匹配算法区别在于相似性计算方式。</a:t>
            </a:r>
            <a:endParaRPr lang="zh-CN" altLang="en-US" sz="2000" dirty="0">
              <a:latin typeface="楷体" panose="02010609060101010101" pitchFamily="49" charset="-122"/>
              <a:ea typeface="楷体" panose="02010609060101010101" pitchFamily="49" charset="-122"/>
              <a:cs typeface="Times New Roman" panose="02020603050405020304" pitchFamily="18" charset="0"/>
            </a:endParaRPr>
          </a:p>
        </p:txBody>
      </p:sp>
      <p:pic>
        <p:nvPicPr>
          <p:cNvPr id="21" name="内容占位符 12">
            <a:extLst>
              <a:ext uri="{FF2B5EF4-FFF2-40B4-BE49-F238E27FC236}">
                <a16:creationId xmlns:a16="http://schemas.microsoft.com/office/drawing/2014/main" id="{3F29AED8-AC6D-4F2B-8724-1475667D3C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22" name="直接连接符 21">
            <a:extLst>
              <a:ext uri="{FF2B5EF4-FFF2-40B4-BE49-F238E27FC236}">
                <a16:creationId xmlns:a16="http://schemas.microsoft.com/office/drawing/2014/main" id="{6F38DCAC-F019-4858-8217-03AA9E388DBB}"/>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C0EF6388-462D-4D47-B876-26AC05D22B39}"/>
              </a:ext>
            </a:extLst>
          </p:cNvPr>
          <p:cNvSpPr txBox="1"/>
          <p:nvPr/>
        </p:nvSpPr>
        <p:spPr>
          <a:xfrm>
            <a:off x="107586" y="967090"/>
            <a:ext cx="690605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1.</a:t>
            </a:r>
            <a:r>
              <a:rPr lang="zh-CN" altLang="en-US" sz="2400" b="1" noProof="1">
                <a:solidFill>
                  <a:srgbClr val="2F2FFF"/>
                </a:solidFill>
                <a:latin typeface="微软雅黑" panose="020B0503020204020204" pitchFamily="34" charset="-122"/>
                <a:ea typeface="微软雅黑" panose="020B0503020204020204" pitchFamily="34" charset="-122"/>
              </a:rPr>
              <a:t>面向设施群的空天地一体化协同快速监测技术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4" name="标题 7">
            <a:extLst>
              <a:ext uri="{FF2B5EF4-FFF2-40B4-BE49-F238E27FC236}">
                <a16:creationId xmlns:a16="http://schemas.microsoft.com/office/drawing/2014/main" id="{ADB44F1B-D309-43A1-8D9C-CC31AEF00AC5}"/>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77833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8" name="内容占位符 12">
            <a:extLst>
              <a:ext uri="{FF2B5EF4-FFF2-40B4-BE49-F238E27FC236}">
                <a16:creationId xmlns:a16="http://schemas.microsoft.com/office/drawing/2014/main" id="{50C97CC1-C079-4B0B-8670-40542287F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9" name="直接连接符 8">
            <a:extLst>
              <a:ext uri="{FF2B5EF4-FFF2-40B4-BE49-F238E27FC236}">
                <a16:creationId xmlns:a16="http://schemas.microsoft.com/office/drawing/2014/main" id="{EEB812C6-1AB6-4C8F-AB13-A213CE351177}"/>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graphicFrame>
        <p:nvGraphicFramePr>
          <p:cNvPr id="13" name="对象 12">
            <a:extLst>
              <a:ext uri="{FF2B5EF4-FFF2-40B4-BE49-F238E27FC236}">
                <a16:creationId xmlns:a16="http://schemas.microsoft.com/office/drawing/2014/main" id="{D47B5A59-9097-4DBE-9A0A-EA2E528D5D6C}"/>
              </a:ext>
            </a:extLst>
          </p:cNvPr>
          <p:cNvGraphicFramePr>
            <a:graphicFrameLocks noChangeAspect="1"/>
          </p:cNvGraphicFramePr>
          <p:nvPr>
            <p:extLst>
              <p:ext uri="{D42A27DB-BD31-4B8C-83A1-F6EECF244321}">
                <p14:modId xmlns:p14="http://schemas.microsoft.com/office/powerpoint/2010/main" val="2004522117"/>
              </p:ext>
            </p:extLst>
          </p:nvPr>
        </p:nvGraphicFramePr>
        <p:xfrm>
          <a:off x="232847" y="1886634"/>
          <a:ext cx="11148899" cy="3452129"/>
        </p:xfrm>
        <a:graphic>
          <a:graphicData uri="http://schemas.openxmlformats.org/presentationml/2006/ole">
            <mc:AlternateContent xmlns:mc="http://schemas.openxmlformats.org/markup-compatibility/2006">
              <mc:Choice xmlns:v="urn:schemas-microsoft-com:vml" Requires="v">
                <p:oleObj spid="_x0000_s5198" name="Visio" r:id="rId5" imgW="5619422" imgH="1739697" progId="Visio.Drawing.15">
                  <p:embed/>
                </p:oleObj>
              </mc:Choice>
              <mc:Fallback>
                <p:oleObj name="Visio" r:id="rId5" imgW="5619422" imgH="1739697" progId="Visio.Drawing.15">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847" y="1886634"/>
                        <a:ext cx="11148899" cy="3452129"/>
                      </a:xfrm>
                      <a:prstGeom prst="rect">
                        <a:avLst/>
                      </a:prstGeom>
                      <a:noFill/>
                    </p:spPr>
                  </p:pic>
                </p:oleObj>
              </mc:Fallback>
            </mc:AlternateContent>
          </a:graphicData>
        </a:graphic>
      </p:graphicFrame>
      <p:pic>
        <p:nvPicPr>
          <p:cNvPr id="15" name="图片 14">
            <a:extLst>
              <a:ext uri="{FF2B5EF4-FFF2-40B4-BE49-F238E27FC236}">
                <a16:creationId xmlns:a16="http://schemas.microsoft.com/office/drawing/2014/main" id="{173699F7-72B2-4C00-B075-B63FF246074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8284" y="2086246"/>
            <a:ext cx="2488726" cy="1904455"/>
          </a:xfrm>
          <a:prstGeom prst="rect">
            <a:avLst/>
          </a:prstGeom>
          <a:noFill/>
          <a:ln>
            <a:noFill/>
          </a:ln>
        </p:spPr>
      </p:pic>
      <p:sp>
        <p:nvSpPr>
          <p:cNvPr id="11" name="文本框 10">
            <a:extLst>
              <a:ext uri="{FF2B5EF4-FFF2-40B4-BE49-F238E27FC236}">
                <a16:creationId xmlns:a16="http://schemas.microsoft.com/office/drawing/2014/main" id="{5917D784-CC89-4E61-9112-34C173861184}"/>
              </a:ext>
            </a:extLst>
          </p:cNvPr>
          <p:cNvSpPr txBox="1"/>
          <p:nvPr/>
        </p:nvSpPr>
        <p:spPr>
          <a:xfrm>
            <a:off x="107586" y="967090"/>
            <a:ext cx="690605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1.</a:t>
            </a:r>
            <a:r>
              <a:rPr lang="zh-CN" altLang="en-US" sz="2400" b="1" noProof="1">
                <a:solidFill>
                  <a:srgbClr val="2F2FFF"/>
                </a:solidFill>
                <a:latin typeface="微软雅黑" panose="020B0503020204020204" pitchFamily="34" charset="-122"/>
                <a:ea typeface="微软雅黑" panose="020B0503020204020204" pitchFamily="34" charset="-122"/>
              </a:rPr>
              <a:t>面向设施群的空天地一体化协同快速监测技术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12" name="标题 7">
            <a:extLst>
              <a:ext uri="{FF2B5EF4-FFF2-40B4-BE49-F238E27FC236}">
                <a16:creationId xmlns:a16="http://schemas.microsoft.com/office/drawing/2014/main" id="{512489DC-44B1-434B-B9D0-E557784D7855}"/>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70233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 name="对象 4">
            <a:extLst>
              <a:ext uri="{FF2B5EF4-FFF2-40B4-BE49-F238E27FC236}">
                <a16:creationId xmlns:a16="http://schemas.microsoft.com/office/drawing/2014/main" id="{B9C37279-DE12-4A8D-99DE-5DE2FFC88402}"/>
              </a:ext>
            </a:extLst>
          </p:cNvPr>
          <p:cNvGraphicFramePr>
            <a:graphicFrameLocks noChangeAspect="1"/>
          </p:cNvGraphicFramePr>
          <p:nvPr>
            <p:extLst>
              <p:ext uri="{D42A27DB-BD31-4B8C-83A1-F6EECF244321}">
                <p14:modId xmlns:p14="http://schemas.microsoft.com/office/powerpoint/2010/main" val="189919540"/>
              </p:ext>
            </p:extLst>
          </p:nvPr>
        </p:nvGraphicFramePr>
        <p:xfrm>
          <a:off x="833271" y="1311618"/>
          <a:ext cx="5217591" cy="3013119"/>
        </p:xfrm>
        <a:graphic>
          <a:graphicData uri="http://schemas.openxmlformats.org/presentationml/2006/ole">
            <mc:AlternateContent xmlns:mc="http://schemas.openxmlformats.org/markup-compatibility/2006">
              <mc:Choice xmlns:v="urn:schemas-microsoft-com:vml" Requires="v">
                <p:oleObj spid="_x0000_s6290" name="Visio" r:id="rId4" imgW="4076523" imgH="2346928" progId="Visio.Drawing.15">
                  <p:embed/>
                </p:oleObj>
              </mc:Choice>
              <mc:Fallback>
                <p:oleObj name="Visio" r:id="rId4" imgW="4076523" imgH="2346928" progId="Visio.Drawing.15">
                  <p:embed/>
                  <p:pic>
                    <p:nvPicPr>
                      <p:cNvPr id="10" name="对象 9"/>
                      <p:cNvPicPr>
                        <a:picLocks noChangeAspect="1" noChangeArrowheads="1"/>
                      </p:cNvPicPr>
                      <p:nvPr/>
                    </p:nvPicPr>
                    <p:blipFill>
                      <a:blip r:embed="rId5"/>
                      <a:srcRect/>
                      <a:stretch>
                        <a:fillRect/>
                      </a:stretch>
                    </p:blipFill>
                    <p:spPr bwMode="auto">
                      <a:xfrm>
                        <a:off x="833271" y="1311618"/>
                        <a:ext cx="5217591" cy="3013119"/>
                      </a:xfrm>
                      <a:prstGeom prst="rect">
                        <a:avLst/>
                      </a:prstGeom>
                      <a:noFill/>
                    </p:spPr>
                  </p:pic>
                </p:oleObj>
              </mc:Fallback>
            </mc:AlternateContent>
          </a:graphicData>
        </a:graphic>
      </p:graphicFrame>
      <p:graphicFrame>
        <p:nvGraphicFramePr>
          <p:cNvPr id="6" name="对象 5">
            <a:extLst>
              <a:ext uri="{FF2B5EF4-FFF2-40B4-BE49-F238E27FC236}">
                <a16:creationId xmlns:a16="http://schemas.microsoft.com/office/drawing/2014/main" id="{87DF7EB4-208F-4814-B0AD-7EBC1303BBCA}"/>
              </a:ext>
            </a:extLst>
          </p:cNvPr>
          <p:cNvGraphicFramePr>
            <a:graphicFrameLocks noChangeAspect="1"/>
          </p:cNvGraphicFramePr>
          <p:nvPr>
            <p:extLst>
              <p:ext uri="{D42A27DB-BD31-4B8C-83A1-F6EECF244321}">
                <p14:modId xmlns:p14="http://schemas.microsoft.com/office/powerpoint/2010/main" val="1369235250"/>
              </p:ext>
            </p:extLst>
          </p:nvPr>
        </p:nvGraphicFramePr>
        <p:xfrm>
          <a:off x="1831547" y="4835277"/>
          <a:ext cx="3221037" cy="1422400"/>
        </p:xfrm>
        <a:graphic>
          <a:graphicData uri="http://schemas.openxmlformats.org/presentationml/2006/ole">
            <mc:AlternateContent xmlns:mc="http://schemas.openxmlformats.org/markup-compatibility/2006">
              <mc:Choice xmlns:v="urn:schemas-microsoft-com:vml" Requires="v">
                <p:oleObj spid="_x0000_s6291" name="Equation" r:id="rId6" imgW="1612800" imgH="711000" progId="Equation.DSMT4">
                  <p:embed/>
                </p:oleObj>
              </mc:Choice>
              <mc:Fallback>
                <p:oleObj name="Equation" r:id="rId6" imgW="1612800" imgH="711000" progId="Equation.DSMT4">
                  <p:embed/>
                  <p:pic>
                    <p:nvPicPr>
                      <p:cNvPr id="12" name="对象 11"/>
                      <p:cNvPicPr/>
                      <p:nvPr/>
                    </p:nvPicPr>
                    <p:blipFill>
                      <a:blip r:embed="rId7"/>
                      <a:stretch>
                        <a:fillRect/>
                      </a:stretch>
                    </p:blipFill>
                    <p:spPr>
                      <a:xfrm>
                        <a:off x="1831547" y="4835277"/>
                        <a:ext cx="3221037" cy="1422400"/>
                      </a:xfrm>
                      <a:prstGeom prst="rect">
                        <a:avLst/>
                      </a:prstGeom>
                    </p:spPr>
                  </p:pic>
                </p:oleObj>
              </mc:Fallback>
            </mc:AlternateContent>
          </a:graphicData>
        </a:graphic>
      </p:graphicFrame>
      <p:pic>
        <p:nvPicPr>
          <p:cNvPr id="7" name="Picture 31" descr="100_0005_0001">
            <a:extLst>
              <a:ext uri="{FF2B5EF4-FFF2-40B4-BE49-F238E27FC236}">
                <a16:creationId xmlns:a16="http://schemas.microsoft.com/office/drawing/2014/main" id="{8189B0F8-0CF5-48D2-9C0B-764603CAA1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2923" y="936066"/>
            <a:ext cx="2879139" cy="161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rotation">
            <a:extLst>
              <a:ext uri="{FF2B5EF4-FFF2-40B4-BE49-F238E27FC236}">
                <a16:creationId xmlns:a16="http://schemas.microsoft.com/office/drawing/2014/main" id="{D5A7ABDA-3226-4C3F-A295-DF4CCBD35A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7481" y="2661863"/>
            <a:ext cx="2509660" cy="195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descr="D:\BMDownload\hit\hit_bigemap.png">
            <a:extLst>
              <a:ext uri="{FF2B5EF4-FFF2-40B4-BE49-F238E27FC236}">
                <a16:creationId xmlns:a16="http://schemas.microsoft.com/office/drawing/2014/main" id="{B0C408B7-20FC-4660-9CE0-3D40FF4FE2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2329" y="4745738"/>
            <a:ext cx="2879502" cy="176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85F25DE1-5FD7-4988-AF15-151DF571E455}"/>
              </a:ext>
            </a:extLst>
          </p:cNvPr>
          <p:cNvSpPr/>
          <p:nvPr/>
        </p:nvSpPr>
        <p:spPr>
          <a:xfrm>
            <a:off x="7187425" y="5029797"/>
            <a:ext cx="415498" cy="1200329"/>
          </a:xfrm>
          <a:prstGeom prst="rect">
            <a:avLst/>
          </a:prstGeom>
        </p:spPr>
        <p:txBody>
          <a:bodyPr wrap="none">
            <a:spAutoFit/>
          </a:bodyPr>
          <a:lstStyle/>
          <a:p>
            <a:r>
              <a:rPr lang="zh-CN" altLang="en-US" dirty="0">
                <a:latin typeface="Times New Roman" panose="02020603050405020304" pitchFamily="18" charset="0"/>
                <a:ea typeface="楷体" panose="02010609060101010101" pitchFamily="49" charset="-122"/>
                <a:cs typeface="Times New Roman" panose="02020603050405020304" pitchFamily="18" charset="0"/>
              </a:rPr>
              <a:t>卫</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星</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影</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像</a:t>
            </a:r>
          </a:p>
        </p:txBody>
      </p:sp>
      <p:sp>
        <p:nvSpPr>
          <p:cNvPr id="12" name="矩形 11">
            <a:extLst>
              <a:ext uri="{FF2B5EF4-FFF2-40B4-BE49-F238E27FC236}">
                <a16:creationId xmlns:a16="http://schemas.microsoft.com/office/drawing/2014/main" id="{2E9112C3-E7B4-4F64-87C2-400D9BC7AE1C}"/>
              </a:ext>
            </a:extLst>
          </p:cNvPr>
          <p:cNvSpPr/>
          <p:nvPr/>
        </p:nvSpPr>
        <p:spPr>
          <a:xfrm>
            <a:off x="2496840" y="4321048"/>
            <a:ext cx="1656223" cy="369332"/>
          </a:xfrm>
          <a:prstGeom prst="rect">
            <a:avLst/>
          </a:prstGeom>
        </p:spPr>
        <p:txBody>
          <a:bodyPr wrap="none">
            <a:spAutoFit/>
          </a:bodyPr>
          <a:lstStyle/>
          <a:p>
            <a:r>
              <a:rPr lang="en-US" altLang="zh-CN" kern="100" dirty="0">
                <a:latin typeface="Times New Roman" panose="02020603050405020304" pitchFamily="18" charset="0"/>
                <a:ea typeface="宋体" panose="02010600030101010101" pitchFamily="2" charset="-122"/>
              </a:rPr>
              <a:t> </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图像旋转示意</a:t>
            </a:r>
          </a:p>
        </p:txBody>
      </p:sp>
      <p:sp>
        <p:nvSpPr>
          <p:cNvPr id="13" name="矩形 12">
            <a:extLst>
              <a:ext uri="{FF2B5EF4-FFF2-40B4-BE49-F238E27FC236}">
                <a16:creationId xmlns:a16="http://schemas.microsoft.com/office/drawing/2014/main" id="{93BD59F9-4B0A-44CD-A12E-1FBD3E4C1190}"/>
              </a:ext>
            </a:extLst>
          </p:cNvPr>
          <p:cNvSpPr/>
          <p:nvPr/>
        </p:nvSpPr>
        <p:spPr>
          <a:xfrm>
            <a:off x="2628380" y="6296019"/>
            <a:ext cx="1627369" cy="369332"/>
          </a:xfrm>
          <a:prstGeom prst="rect">
            <a:avLst/>
          </a:prstGeom>
        </p:spPr>
        <p:txBody>
          <a:bodyPr wrap="none">
            <a:spAutoFit/>
          </a:bodyPr>
          <a:lstStyle/>
          <a:p>
            <a:r>
              <a:rPr lang="en-US" altLang="zh-CN" kern="100" dirty="0">
                <a:latin typeface="Times New Roman" panose="02020603050405020304" pitchFamily="18" charset="0"/>
                <a:ea typeface="宋体" panose="02010600030101010101" pitchFamily="2" charset="-122"/>
              </a:rPr>
              <a:t> </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方向校正公式</a:t>
            </a:r>
          </a:p>
        </p:txBody>
      </p:sp>
      <p:sp>
        <p:nvSpPr>
          <p:cNvPr id="14" name="矩形 13">
            <a:extLst>
              <a:ext uri="{FF2B5EF4-FFF2-40B4-BE49-F238E27FC236}">
                <a16:creationId xmlns:a16="http://schemas.microsoft.com/office/drawing/2014/main" id="{FEA4A6F1-5C5A-4054-8B60-7DC0513CFBAF}"/>
              </a:ext>
            </a:extLst>
          </p:cNvPr>
          <p:cNvSpPr/>
          <p:nvPr/>
        </p:nvSpPr>
        <p:spPr>
          <a:xfrm>
            <a:off x="7194736" y="1151455"/>
            <a:ext cx="415498" cy="1200329"/>
          </a:xfrm>
          <a:prstGeom prst="rect">
            <a:avLst/>
          </a:prstGeom>
        </p:spPr>
        <p:txBody>
          <a:bodyPr wrap="none">
            <a:spAutoFit/>
          </a:bodyPr>
          <a:lstStyle/>
          <a:p>
            <a:r>
              <a:rPr lang="zh-CN" altLang="en-US" dirty="0">
                <a:latin typeface="Times New Roman" panose="02020603050405020304" pitchFamily="18" charset="0"/>
                <a:ea typeface="楷体" panose="02010609060101010101" pitchFamily="49" charset="-122"/>
                <a:cs typeface="Times New Roman" panose="02020603050405020304" pitchFamily="18" charset="0"/>
              </a:rPr>
              <a:t>航</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拍</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图</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像</a:t>
            </a:r>
          </a:p>
        </p:txBody>
      </p:sp>
      <p:sp>
        <p:nvSpPr>
          <p:cNvPr id="15" name="矩形 14">
            <a:extLst>
              <a:ext uri="{FF2B5EF4-FFF2-40B4-BE49-F238E27FC236}">
                <a16:creationId xmlns:a16="http://schemas.microsoft.com/office/drawing/2014/main" id="{77C74C84-7861-4DF2-AEA6-9CD0611B4FE8}"/>
              </a:ext>
            </a:extLst>
          </p:cNvPr>
          <p:cNvSpPr/>
          <p:nvPr/>
        </p:nvSpPr>
        <p:spPr>
          <a:xfrm>
            <a:off x="7371983" y="2856330"/>
            <a:ext cx="415498" cy="1477328"/>
          </a:xfrm>
          <a:prstGeom prst="rect">
            <a:avLst/>
          </a:prstGeom>
        </p:spPr>
        <p:txBody>
          <a:bodyPr wrap="none">
            <a:spAutoFit/>
          </a:bodyPr>
          <a:lstStyle/>
          <a:p>
            <a:r>
              <a:rPr lang="zh-CN" altLang="en-US" dirty="0">
                <a:latin typeface="Times New Roman" panose="02020603050405020304" pitchFamily="18" charset="0"/>
                <a:ea typeface="楷体" panose="02010609060101010101" pitchFamily="49" charset="-122"/>
                <a:cs typeface="Times New Roman" panose="02020603050405020304" pitchFamily="18" charset="0"/>
              </a:rPr>
              <a:t>方</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向</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配</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准</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后</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7" name="内容占位符 12">
            <a:extLst>
              <a:ext uri="{FF2B5EF4-FFF2-40B4-BE49-F238E27FC236}">
                <a16:creationId xmlns:a16="http://schemas.microsoft.com/office/drawing/2014/main" id="{38BC4C93-B75F-46A6-ADED-A7F966B2C8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18" name="直接连接符 17">
            <a:extLst>
              <a:ext uri="{FF2B5EF4-FFF2-40B4-BE49-F238E27FC236}">
                <a16:creationId xmlns:a16="http://schemas.microsoft.com/office/drawing/2014/main" id="{FF419552-F0BF-4AE7-9213-A7D7732ED095}"/>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57833027-E216-4C90-A1DB-83E0985C5541}"/>
              </a:ext>
            </a:extLst>
          </p:cNvPr>
          <p:cNvSpPr txBox="1"/>
          <p:nvPr/>
        </p:nvSpPr>
        <p:spPr>
          <a:xfrm>
            <a:off x="107586" y="967090"/>
            <a:ext cx="690605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1.</a:t>
            </a:r>
            <a:r>
              <a:rPr lang="zh-CN" altLang="en-US" sz="2400" b="1" noProof="1">
                <a:solidFill>
                  <a:srgbClr val="2F2FFF"/>
                </a:solidFill>
                <a:latin typeface="微软雅黑" panose="020B0503020204020204" pitchFamily="34" charset="-122"/>
                <a:ea typeface="微软雅黑" panose="020B0503020204020204" pitchFamily="34" charset="-122"/>
              </a:rPr>
              <a:t>面向设施群的空天地一体化协同快速监测技术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0" name="标题 7">
            <a:extLst>
              <a:ext uri="{FF2B5EF4-FFF2-40B4-BE49-F238E27FC236}">
                <a16:creationId xmlns:a16="http://schemas.microsoft.com/office/drawing/2014/main" id="{F764CA18-3696-4F6B-B5F0-08C354D24168}"/>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19430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 name="表格 4">
            <a:extLst>
              <a:ext uri="{FF2B5EF4-FFF2-40B4-BE49-F238E27FC236}">
                <a16:creationId xmlns:a16="http://schemas.microsoft.com/office/drawing/2014/main" id="{481466E8-4253-4F89-B3D6-09A9D4628B35}"/>
              </a:ext>
            </a:extLst>
          </p:cNvPr>
          <p:cNvGraphicFramePr>
            <a:graphicFrameLocks noGrp="1"/>
          </p:cNvGraphicFramePr>
          <p:nvPr>
            <p:extLst>
              <p:ext uri="{D42A27DB-BD31-4B8C-83A1-F6EECF244321}">
                <p14:modId xmlns:p14="http://schemas.microsoft.com/office/powerpoint/2010/main" val="3122851589"/>
              </p:ext>
            </p:extLst>
          </p:nvPr>
        </p:nvGraphicFramePr>
        <p:xfrm>
          <a:off x="2553594" y="4407847"/>
          <a:ext cx="7542906" cy="2130808"/>
        </p:xfrm>
        <a:graphic>
          <a:graphicData uri="http://schemas.openxmlformats.org/drawingml/2006/table">
            <a:tbl>
              <a:tblPr bandRow="1">
                <a:tableStyleId>{5C22544A-7EE6-4342-B048-85BDC9FD1C3A}</a:tableStyleId>
              </a:tblPr>
              <a:tblGrid>
                <a:gridCol w="7542906">
                  <a:extLst>
                    <a:ext uri="{9D8B030D-6E8A-4147-A177-3AD203B41FA5}">
                      <a16:colId xmlns:a16="http://schemas.microsoft.com/office/drawing/2014/main" val="3599828498"/>
                    </a:ext>
                  </a:extLst>
                </a:gridCol>
              </a:tblGrid>
              <a:tr h="341607">
                <a:tc>
                  <a:txBody>
                    <a:bodyPr/>
                    <a:lstStyle/>
                    <a:p>
                      <a:pPr marL="533400" indent="-533400" algn="just" defTabSz="914400" rtl="0" eaLnBrk="1" latinLnBrk="0" hangingPunct="1">
                        <a:lnSpc>
                          <a:spcPct val="125000"/>
                        </a:lnSpc>
                        <a:spcAft>
                          <a:spcPts val="0"/>
                        </a:spcAft>
                      </a:pPr>
                      <a:r>
                        <a:rPr 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第一步：根据相机参数计算航拍图像地面覆盖区域大小</a:t>
                      </a:r>
                      <a:r>
                        <a:rPr lang="en-US" alt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            </a:t>
                      </a:r>
                      <a:r>
                        <a:rPr 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a:t>
                      </a: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5DAEF"/>
                    </a:solidFill>
                  </a:tcPr>
                </a:tc>
                <a:extLst>
                  <a:ext uri="{0D108BD9-81ED-4DB2-BD59-A6C34878D82A}">
                    <a16:rowId xmlns:a16="http://schemas.microsoft.com/office/drawing/2014/main" val="1826976774"/>
                  </a:ext>
                </a:extLst>
              </a:tr>
              <a:tr h="341607">
                <a:tc>
                  <a:txBody>
                    <a:bodyPr/>
                    <a:lstStyle/>
                    <a:p>
                      <a:pPr marL="533400" indent="-533400" algn="just" defTabSz="914400" rtl="0" eaLnBrk="1" latinLnBrk="0" hangingPunct="1">
                        <a:lnSpc>
                          <a:spcPct val="125000"/>
                        </a:lnSpc>
                        <a:spcAft>
                          <a:spcPts val="0"/>
                        </a:spcAft>
                      </a:pPr>
                      <a:r>
                        <a:rPr 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第二步：根据位置信息选取卫星影像匹配区域</a:t>
                      </a:r>
                      <a:r>
                        <a:rPr lang="en-US" alt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            </a:t>
                      </a:r>
                      <a:r>
                        <a:rPr lang="en-US"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  </a:t>
                      </a:r>
                      <a:r>
                        <a:rPr 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5DAEF"/>
                    </a:solidFill>
                  </a:tcPr>
                </a:tc>
                <a:extLst>
                  <a:ext uri="{0D108BD9-81ED-4DB2-BD59-A6C34878D82A}">
                    <a16:rowId xmlns:a16="http://schemas.microsoft.com/office/drawing/2014/main" val="416455514"/>
                  </a:ext>
                </a:extLst>
              </a:tr>
              <a:tr h="341607">
                <a:tc>
                  <a:txBody>
                    <a:bodyPr/>
                    <a:lstStyle/>
                    <a:p>
                      <a:pPr marL="533400" indent="-533400" algn="just" defTabSz="914400" rtl="0" eaLnBrk="1" latinLnBrk="0" hangingPunct="1">
                        <a:lnSpc>
                          <a:spcPct val="125000"/>
                        </a:lnSpc>
                        <a:spcAft>
                          <a:spcPts val="0"/>
                        </a:spcAft>
                      </a:pPr>
                      <a:r>
                        <a:rPr 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第三步：根据图像覆盖区域以及图像像素行列数分别计算</a:t>
                      </a:r>
                      <a:r>
                        <a:rPr lang="en-US" sz="2000" i="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x</a:t>
                      </a:r>
                      <a:r>
                        <a:rPr 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a:t>
                      </a:r>
                      <a:r>
                        <a:rPr lang="en-US" sz="2000" i="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y</a:t>
                      </a:r>
                      <a:r>
                        <a:rPr 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方向</a:t>
                      </a:r>
                      <a:endParaRPr lang="en-US" alt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p>
                      <a:pPr marL="533400" indent="-533400" algn="just" defTabSz="914400" rtl="0" eaLnBrk="1" latinLnBrk="0" hangingPunct="1">
                        <a:lnSpc>
                          <a:spcPct val="125000"/>
                        </a:lnSpc>
                        <a:spcAft>
                          <a:spcPts val="0"/>
                        </a:spcAft>
                      </a:pPr>
                      <a:r>
                        <a:rPr lang="en-US" alt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               </a:t>
                      </a:r>
                      <a:r>
                        <a:rPr 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上的像素大小；</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5DAEF"/>
                    </a:solidFill>
                  </a:tcPr>
                </a:tc>
                <a:extLst>
                  <a:ext uri="{0D108BD9-81ED-4DB2-BD59-A6C34878D82A}">
                    <a16:rowId xmlns:a16="http://schemas.microsoft.com/office/drawing/2014/main" val="814967605"/>
                  </a:ext>
                </a:extLst>
              </a:tr>
              <a:tr h="711515">
                <a:tc>
                  <a:txBody>
                    <a:bodyPr/>
                    <a:lstStyle/>
                    <a:p>
                      <a:pPr marL="533400" indent="-533400" algn="just" defTabSz="914400" rtl="0" eaLnBrk="1" latinLnBrk="0" hangingPunct="1">
                        <a:lnSpc>
                          <a:spcPct val="125000"/>
                        </a:lnSpc>
                        <a:spcAft>
                          <a:spcPts val="0"/>
                        </a:spcAft>
                      </a:pPr>
                      <a:r>
                        <a:rPr 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第四步：根据像素大小信息计算得到图像尺度关系并上采样无人机</a:t>
                      </a:r>
                      <a:endParaRPr lang="en-US" alt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p>
                      <a:pPr marL="533400" indent="-533400" algn="just" defTabSz="914400" rtl="0" eaLnBrk="1" latinLnBrk="0" hangingPunct="1">
                        <a:lnSpc>
                          <a:spcPct val="125000"/>
                        </a:lnSpc>
                        <a:spcAft>
                          <a:spcPts val="0"/>
                        </a:spcAft>
                      </a:pPr>
                      <a:r>
                        <a:rPr lang="en-US" alt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                </a:t>
                      </a:r>
                      <a:r>
                        <a:rPr lang="zh-CN" sz="2000"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航拍图像到与卫星影像相同的尺度，实现尺度配准；</a:t>
                      </a: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DAEF"/>
                    </a:solidFill>
                  </a:tcPr>
                </a:tc>
                <a:extLst>
                  <a:ext uri="{0D108BD9-81ED-4DB2-BD59-A6C34878D82A}">
                    <a16:rowId xmlns:a16="http://schemas.microsoft.com/office/drawing/2014/main" val="4164220656"/>
                  </a:ext>
                </a:extLst>
              </a:tr>
            </a:tbl>
          </a:graphicData>
        </a:graphic>
      </p:graphicFrame>
      <p:pic>
        <p:nvPicPr>
          <p:cNvPr id="6" name="内容占位符 12">
            <a:extLst>
              <a:ext uri="{FF2B5EF4-FFF2-40B4-BE49-F238E27FC236}">
                <a16:creationId xmlns:a16="http://schemas.microsoft.com/office/drawing/2014/main" id="{52F48367-8E22-4EEC-B263-951C8452F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7" name="直接连接符 6">
            <a:extLst>
              <a:ext uri="{FF2B5EF4-FFF2-40B4-BE49-F238E27FC236}">
                <a16:creationId xmlns:a16="http://schemas.microsoft.com/office/drawing/2014/main" id="{ECBDB6A0-3B42-4D20-880C-8ABCF8A42140}"/>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graphicFrame>
        <p:nvGraphicFramePr>
          <p:cNvPr id="9" name="对象 8">
            <a:extLst>
              <a:ext uri="{FF2B5EF4-FFF2-40B4-BE49-F238E27FC236}">
                <a16:creationId xmlns:a16="http://schemas.microsoft.com/office/drawing/2014/main" id="{3D678D5F-E0CC-4BDA-8C81-DA439F6E25CB}"/>
              </a:ext>
            </a:extLst>
          </p:cNvPr>
          <p:cNvGraphicFramePr>
            <a:graphicFrameLocks noChangeAspect="1"/>
          </p:cNvGraphicFramePr>
          <p:nvPr>
            <p:extLst>
              <p:ext uri="{D42A27DB-BD31-4B8C-83A1-F6EECF244321}">
                <p14:modId xmlns:p14="http://schemas.microsoft.com/office/powerpoint/2010/main" val="2466421578"/>
              </p:ext>
            </p:extLst>
          </p:nvPr>
        </p:nvGraphicFramePr>
        <p:xfrm>
          <a:off x="2085975" y="1396805"/>
          <a:ext cx="2859405" cy="1835003"/>
        </p:xfrm>
        <a:graphic>
          <a:graphicData uri="http://schemas.openxmlformats.org/presentationml/2006/ole">
            <mc:AlternateContent xmlns:mc="http://schemas.openxmlformats.org/markup-compatibility/2006">
              <mc:Choice xmlns:v="urn:schemas-microsoft-com:vml" Requires="v">
                <p:oleObj spid="_x0000_s7962" name="Visio" r:id="rId5" imgW="2880573" imgH="1859122" progId="Visio.Drawing.15">
                  <p:embed/>
                </p:oleObj>
              </mc:Choice>
              <mc:Fallback>
                <p:oleObj name="Visio" r:id="rId5" imgW="2880573" imgH="1859122" progId="Visio.Drawing.15">
                  <p:embed/>
                  <p:pic>
                    <p:nvPicPr>
                      <p:cNvPr id="4" name="对象 3"/>
                      <p:cNvPicPr>
                        <a:picLocks noChangeAspect="1" noChangeArrowheads="1"/>
                      </p:cNvPicPr>
                      <p:nvPr/>
                    </p:nvPicPr>
                    <p:blipFill>
                      <a:blip r:embed="rId6"/>
                      <a:srcRect/>
                      <a:stretch>
                        <a:fillRect/>
                      </a:stretch>
                    </p:blipFill>
                    <p:spPr bwMode="auto">
                      <a:xfrm>
                        <a:off x="2085975" y="1396805"/>
                        <a:ext cx="2859405" cy="1835003"/>
                      </a:xfrm>
                      <a:prstGeom prst="rect">
                        <a:avLst/>
                      </a:prstGeom>
                      <a:noFill/>
                    </p:spPr>
                  </p:pic>
                </p:oleObj>
              </mc:Fallback>
            </mc:AlternateContent>
          </a:graphicData>
        </a:graphic>
      </p:graphicFrame>
      <p:graphicFrame>
        <p:nvGraphicFramePr>
          <p:cNvPr id="11" name="对象 10">
            <a:extLst>
              <a:ext uri="{FF2B5EF4-FFF2-40B4-BE49-F238E27FC236}">
                <a16:creationId xmlns:a16="http://schemas.microsoft.com/office/drawing/2014/main" id="{DB034591-84F0-4EA1-B2F6-F264BD4F7260}"/>
              </a:ext>
            </a:extLst>
          </p:cNvPr>
          <p:cNvGraphicFramePr>
            <a:graphicFrameLocks noChangeAspect="1"/>
          </p:cNvGraphicFramePr>
          <p:nvPr>
            <p:extLst>
              <p:ext uri="{D42A27DB-BD31-4B8C-83A1-F6EECF244321}">
                <p14:modId xmlns:p14="http://schemas.microsoft.com/office/powerpoint/2010/main" val="3431473254"/>
              </p:ext>
            </p:extLst>
          </p:nvPr>
        </p:nvGraphicFramePr>
        <p:xfrm>
          <a:off x="6553647" y="1458380"/>
          <a:ext cx="3170942" cy="2094250"/>
        </p:xfrm>
        <a:graphic>
          <a:graphicData uri="http://schemas.openxmlformats.org/presentationml/2006/ole">
            <mc:AlternateContent xmlns:mc="http://schemas.openxmlformats.org/markup-compatibility/2006">
              <mc:Choice xmlns:v="urn:schemas-microsoft-com:vml" Requires="v">
                <p:oleObj spid="_x0000_s7963" name="Visio" r:id="rId7" imgW="2468880" imgH="1630569" progId="Visio.Drawing.15">
                  <p:embed/>
                </p:oleObj>
              </mc:Choice>
              <mc:Fallback>
                <p:oleObj name="Visio" r:id="rId7" imgW="2468880" imgH="1630569" progId="Visio.Drawing.15">
                  <p:embed/>
                  <p:pic>
                    <p:nvPicPr>
                      <p:cNvPr id="7" name="对象 6"/>
                      <p:cNvPicPr>
                        <a:picLocks noChangeAspect="1" noChangeArrowheads="1"/>
                      </p:cNvPicPr>
                      <p:nvPr/>
                    </p:nvPicPr>
                    <p:blipFill>
                      <a:blip r:embed="rId8"/>
                      <a:srcRect/>
                      <a:stretch>
                        <a:fillRect/>
                      </a:stretch>
                    </p:blipFill>
                    <p:spPr bwMode="auto">
                      <a:xfrm>
                        <a:off x="6553647" y="1458380"/>
                        <a:ext cx="3170942" cy="2094250"/>
                      </a:xfrm>
                      <a:prstGeom prst="rect">
                        <a:avLst/>
                      </a:prstGeom>
                      <a:noFill/>
                    </p:spPr>
                  </p:pic>
                </p:oleObj>
              </mc:Fallback>
            </mc:AlternateContent>
          </a:graphicData>
        </a:graphic>
      </p:graphicFrame>
      <p:graphicFrame>
        <p:nvGraphicFramePr>
          <p:cNvPr id="12" name="对象 11">
            <a:extLst>
              <a:ext uri="{FF2B5EF4-FFF2-40B4-BE49-F238E27FC236}">
                <a16:creationId xmlns:a16="http://schemas.microsoft.com/office/drawing/2014/main" id="{4ECC0452-3E23-4F22-91A5-89369142EAEA}"/>
              </a:ext>
            </a:extLst>
          </p:cNvPr>
          <p:cNvGraphicFramePr>
            <a:graphicFrameLocks noChangeAspect="1"/>
          </p:cNvGraphicFramePr>
          <p:nvPr>
            <p:extLst>
              <p:ext uri="{D42A27DB-BD31-4B8C-83A1-F6EECF244321}">
                <p14:modId xmlns:p14="http://schemas.microsoft.com/office/powerpoint/2010/main" val="2056150192"/>
              </p:ext>
            </p:extLst>
          </p:nvPr>
        </p:nvGraphicFramePr>
        <p:xfrm>
          <a:off x="9724589" y="1885463"/>
          <a:ext cx="2223163" cy="596459"/>
        </p:xfrm>
        <a:graphic>
          <a:graphicData uri="http://schemas.openxmlformats.org/presentationml/2006/ole">
            <mc:AlternateContent xmlns:mc="http://schemas.openxmlformats.org/markup-compatibility/2006">
              <mc:Choice xmlns:v="urn:schemas-microsoft-com:vml" Requires="v">
                <p:oleObj spid="_x0000_s7964" name="Equation" r:id="rId9" imgW="1562040" imgH="419040" progId="Equation.DSMT4">
                  <p:embed/>
                </p:oleObj>
              </mc:Choice>
              <mc:Fallback>
                <p:oleObj name="Equation" r:id="rId9" imgW="1562040" imgH="419040" progId="Equation.DSMT4">
                  <p:embed/>
                  <p:pic>
                    <p:nvPicPr>
                      <p:cNvPr id="8" name="对象 7"/>
                      <p:cNvPicPr/>
                      <p:nvPr/>
                    </p:nvPicPr>
                    <p:blipFill>
                      <a:blip r:embed="rId10"/>
                      <a:stretch>
                        <a:fillRect/>
                      </a:stretch>
                    </p:blipFill>
                    <p:spPr>
                      <a:xfrm>
                        <a:off x="9724589" y="1885463"/>
                        <a:ext cx="2223163" cy="596459"/>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48CBD64A-8995-41D4-8009-A26EEF7E71A3}"/>
              </a:ext>
            </a:extLst>
          </p:cNvPr>
          <p:cNvGraphicFramePr>
            <a:graphicFrameLocks noChangeAspect="1"/>
          </p:cNvGraphicFramePr>
          <p:nvPr>
            <p:extLst>
              <p:ext uri="{D42A27DB-BD31-4B8C-83A1-F6EECF244321}">
                <p14:modId xmlns:p14="http://schemas.microsoft.com/office/powerpoint/2010/main" val="1380050396"/>
              </p:ext>
            </p:extLst>
          </p:nvPr>
        </p:nvGraphicFramePr>
        <p:xfrm>
          <a:off x="951185" y="3282495"/>
          <a:ext cx="4867275" cy="576263"/>
        </p:xfrm>
        <a:graphic>
          <a:graphicData uri="http://schemas.openxmlformats.org/presentationml/2006/ole">
            <mc:AlternateContent xmlns:mc="http://schemas.openxmlformats.org/markup-compatibility/2006">
              <mc:Choice xmlns:v="urn:schemas-microsoft-com:vml" Requires="v">
                <p:oleObj spid="_x0000_s7965" name="Equation" r:id="rId11" imgW="3327120" imgH="393480" progId="Equation.DSMT4">
                  <p:embed/>
                </p:oleObj>
              </mc:Choice>
              <mc:Fallback>
                <p:oleObj name="Equation" r:id="rId11" imgW="3327120" imgH="393480" progId="Equation.DSMT4">
                  <p:embed/>
                  <p:pic>
                    <p:nvPicPr>
                      <p:cNvPr id="12" name="对象 11"/>
                      <p:cNvPicPr/>
                      <p:nvPr/>
                    </p:nvPicPr>
                    <p:blipFill>
                      <a:blip r:embed="rId12"/>
                      <a:stretch>
                        <a:fillRect/>
                      </a:stretch>
                    </p:blipFill>
                    <p:spPr>
                      <a:xfrm>
                        <a:off x="951185" y="3282495"/>
                        <a:ext cx="4867275" cy="576263"/>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5E8C34DF-37B0-4617-851A-3C9D9016D977}"/>
              </a:ext>
            </a:extLst>
          </p:cNvPr>
          <p:cNvGraphicFramePr>
            <a:graphicFrameLocks noChangeAspect="1"/>
          </p:cNvGraphicFramePr>
          <p:nvPr>
            <p:extLst>
              <p:ext uri="{D42A27DB-BD31-4B8C-83A1-F6EECF244321}">
                <p14:modId xmlns:p14="http://schemas.microsoft.com/office/powerpoint/2010/main" val="1611255680"/>
              </p:ext>
            </p:extLst>
          </p:nvPr>
        </p:nvGraphicFramePr>
        <p:xfrm>
          <a:off x="951185" y="3822289"/>
          <a:ext cx="3917950" cy="579437"/>
        </p:xfrm>
        <a:graphic>
          <a:graphicData uri="http://schemas.openxmlformats.org/presentationml/2006/ole">
            <mc:AlternateContent xmlns:mc="http://schemas.openxmlformats.org/markup-compatibility/2006">
              <mc:Choice xmlns:v="urn:schemas-microsoft-com:vml" Requires="v">
                <p:oleObj spid="_x0000_s7966" name="Equation" r:id="rId13" imgW="2666880" imgH="393480" progId="Equation.DSMT4">
                  <p:embed/>
                </p:oleObj>
              </mc:Choice>
              <mc:Fallback>
                <p:oleObj name="Equation" r:id="rId13" imgW="2666880" imgH="393480" progId="Equation.DSMT4">
                  <p:embed/>
                  <p:pic>
                    <p:nvPicPr>
                      <p:cNvPr id="15" name="对象 14"/>
                      <p:cNvPicPr/>
                      <p:nvPr/>
                    </p:nvPicPr>
                    <p:blipFill>
                      <a:blip r:embed="rId14"/>
                      <a:stretch>
                        <a:fillRect/>
                      </a:stretch>
                    </p:blipFill>
                    <p:spPr>
                      <a:xfrm>
                        <a:off x="951185" y="3822289"/>
                        <a:ext cx="3917950" cy="579437"/>
                      </a:xfrm>
                      <a:prstGeom prst="rect">
                        <a:avLst/>
                      </a:prstGeom>
                    </p:spPr>
                  </p:pic>
                </p:oleObj>
              </mc:Fallback>
            </mc:AlternateContent>
          </a:graphicData>
        </a:graphic>
      </p:graphicFrame>
      <p:graphicFrame>
        <p:nvGraphicFramePr>
          <p:cNvPr id="16" name="对象 15">
            <a:extLst>
              <a:ext uri="{FF2B5EF4-FFF2-40B4-BE49-F238E27FC236}">
                <a16:creationId xmlns:a16="http://schemas.microsoft.com/office/drawing/2014/main" id="{34C492E6-9DC2-4F8E-BA21-ED65E284FF27}"/>
              </a:ext>
            </a:extLst>
          </p:cNvPr>
          <p:cNvGraphicFramePr>
            <a:graphicFrameLocks noChangeAspect="1"/>
          </p:cNvGraphicFramePr>
          <p:nvPr>
            <p:extLst>
              <p:ext uri="{D42A27DB-BD31-4B8C-83A1-F6EECF244321}">
                <p14:modId xmlns:p14="http://schemas.microsoft.com/office/powerpoint/2010/main" val="3638270705"/>
              </p:ext>
            </p:extLst>
          </p:nvPr>
        </p:nvGraphicFramePr>
        <p:xfrm>
          <a:off x="8737731" y="4466701"/>
          <a:ext cx="720710" cy="368022"/>
        </p:xfrm>
        <a:graphic>
          <a:graphicData uri="http://schemas.openxmlformats.org/presentationml/2006/ole">
            <mc:AlternateContent xmlns:mc="http://schemas.openxmlformats.org/markup-compatibility/2006">
              <mc:Choice xmlns:v="urn:schemas-microsoft-com:vml" Requires="v">
                <p:oleObj spid="_x0000_s7967" name="Equation" r:id="rId15" imgW="444307" imgH="241195" progId="Equation.DSMT4">
                  <p:embed/>
                </p:oleObj>
              </mc:Choice>
              <mc:Fallback>
                <p:oleObj name="Equation" r:id="rId15" imgW="444307" imgH="241195" progId="Equation.DSMT4">
                  <p:embed/>
                  <p:pic>
                    <p:nvPicPr>
                      <p:cNvPr id="17" name="对象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37731" y="4466701"/>
                        <a:ext cx="720710" cy="368022"/>
                      </a:xfrm>
                      <a:prstGeom prst="rect">
                        <a:avLst/>
                      </a:prstGeom>
                      <a:noFill/>
                    </p:spPr>
                  </p:pic>
                </p:oleObj>
              </mc:Fallback>
            </mc:AlternateContent>
          </a:graphicData>
        </a:graphic>
      </p:graphicFrame>
      <p:graphicFrame>
        <p:nvGraphicFramePr>
          <p:cNvPr id="17" name="对象 16">
            <a:extLst>
              <a:ext uri="{FF2B5EF4-FFF2-40B4-BE49-F238E27FC236}">
                <a16:creationId xmlns:a16="http://schemas.microsoft.com/office/drawing/2014/main" id="{D6A5DA9F-F737-4A13-B3CC-F11D11E646BD}"/>
              </a:ext>
            </a:extLst>
          </p:cNvPr>
          <p:cNvGraphicFramePr>
            <a:graphicFrameLocks noChangeAspect="1"/>
          </p:cNvGraphicFramePr>
          <p:nvPr>
            <p:extLst>
              <p:ext uri="{D42A27DB-BD31-4B8C-83A1-F6EECF244321}">
                <p14:modId xmlns:p14="http://schemas.microsoft.com/office/powerpoint/2010/main" val="3733832012"/>
              </p:ext>
            </p:extLst>
          </p:nvPr>
        </p:nvGraphicFramePr>
        <p:xfrm>
          <a:off x="7762718" y="4831638"/>
          <a:ext cx="882611" cy="385139"/>
        </p:xfrm>
        <a:graphic>
          <a:graphicData uri="http://schemas.openxmlformats.org/presentationml/2006/ole">
            <mc:AlternateContent xmlns:mc="http://schemas.openxmlformats.org/markup-compatibility/2006">
              <mc:Choice xmlns:v="urn:schemas-microsoft-com:vml" Requires="v">
                <p:oleObj spid="_x0000_s7968" name="Equation" r:id="rId17" imgW="520474" imgH="241195" progId="Equation.DSMT4">
                  <p:embed/>
                </p:oleObj>
              </mc:Choice>
              <mc:Fallback>
                <p:oleObj name="Equation" r:id="rId17" imgW="520474" imgH="241195" progId="Equation.DSMT4">
                  <p:embed/>
                  <p:pic>
                    <p:nvPicPr>
                      <p:cNvPr id="19" name="对象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62718" y="4831638"/>
                        <a:ext cx="882611" cy="385139"/>
                      </a:xfrm>
                      <a:prstGeom prst="rect">
                        <a:avLst/>
                      </a:prstGeom>
                      <a:noFill/>
                    </p:spPr>
                  </p:pic>
                </p:oleObj>
              </mc:Fallback>
            </mc:AlternateContent>
          </a:graphicData>
        </a:graphic>
      </p:graphicFrame>
      <p:sp>
        <p:nvSpPr>
          <p:cNvPr id="18" name="矩形 17">
            <a:extLst>
              <a:ext uri="{FF2B5EF4-FFF2-40B4-BE49-F238E27FC236}">
                <a16:creationId xmlns:a16="http://schemas.microsoft.com/office/drawing/2014/main" id="{B70F6928-86FF-4D44-A9F4-F255495FC665}"/>
              </a:ext>
            </a:extLst>
          </p:cNvPr>
          <p:cNvSpPr/>
          <p:nvPr/>
        </p:nvSpPr>
        <p:spPr>
          <a:xfrm>
            <a:off x="7362033" y="3547080"/>
            <a:ext cx="1627369" cy="369332"/>
          </a:xfrm>
          <a:prstGeom prst="rect">
            <a:avLst/>
          </a:prstGeom>
        </p:spPr>
        <p:txBody>
          <a:bodyPr wrap="none">
            <a:spAutoFit/>
          </a:bodyPr>
          <a:lstStyle/>
          <a:p>
            <a:r>
              <a:rPr lang="en-US" altLang="zh-CN" kern="100" dirty="0">
                <a:latin typeface="Times New Roman" panose="02020603050405020304" pitchFamily="18" charset="0"/>
                <a:ea typeface="宋体" panose="02010600030101010101" pitchFamily="2" charset="-122"/>
              </a:rPr>
              <a:t> </a:t>
            </a:r>
            <a:r>
              <a:rPr lang="zh-CN" altLang="en-US" dirty="0">
                <a:latin typeface="Times New Roman" panose="02020603050405020304" pitchFamily="18" charset="0"/>
                <a:ea typeface="楷体" panose="02010609060101010101" pitchFamily="49" charset="-122"/>
                <a:cs typeface="Times New Roman" panose="02020603050405020304" pitchFamily="18" charset="0"/>
              </a:rPr>
              <a:t>相机成像示意</a:t>
            </a:r>
          </a:p>
        </p:txBody>
      </p:sp>
      <p:grpSp>
        <p:nvGrpSpPr>
          <p:cNvPr id="19" name="组合 18">
            <a:extLst>
              <a:ext uri="{FF2B5EF4-FFF2-40B4-BE49-F238E27FC236}">
                <a16:creationId xmlns:a16="http://schemas.microsoft.com/office/drawing/2014/main" id="{4769E1AC-C435-4542-B124-E42A8BDE10FB}"/>
              </a:ext>
            </a:extLst>
          </p:cNvPr>
          <p:cNvGrpSpPr/>
          <p:nvPr/>
        </p:nvGrpSpPr>
        <p:grpSpPr>
          <a:xfrm>
            <a:off x="9881583" y="2681194"/>
            <a:ext cx="1909175" cy="707886"/>
            <a:chOff x="9837688" y="2879601"/>
            <a:chExt cx="1909175" cy="707886"/>
          </a:xfrm>
        </p:grpSpPr>
        <p:graphicFrame>
          <p:nvGraphicFramePr>
            <p:cNvPr id="20" name="对象 19">
              <a:extLst>
                <a:ext uri="{FF2B5EF4-FFF2-40B4-BE49-F238E27FC236}">
                  <a16:creationId xmlns:a16="http://schemas.microsoft.com/office/drawing/2014/main" id="{FBAD7BD0-3EC3-4931-896D-B458375E6D63}"/>
                </a:ext>
              </a:extLst>
            </p:cNvPr>
            <p:cNvGraphicFramePr>
              <a:graphicFrameLocks noChangeAspect="1"/>
            </p:cNvGraphicFramePr>
            <p:nvPr>
              <p:extLst>
                <p:ext uri="{D42A27DB-BD31-4B8C-83A1-F6EECF244321}">
                  <p14:modId xmlns:p14="http://schemas.microsoft.com/office/powerpoint/2010/main" val="3312725105"/>
                </p:ext>
              </p:extLst>
            </p:nvPr>
          </p:nvGraphicFramePr>
          <p:xfrm>
            <a:off x="9837688" y="2932727"/>
            <a:ext cx="647820" cy="342964"/>
          </p:xfrm>
          <a:graphic>
            <a:graphicData uri="http://schemas.openxmlformats.org/presentationml/2006/ole">
              <mc:AlternateContent xmlns:mc="http://schemas.openxmlformats.org/markup-compatibility/2006">
                <mc:Choice xmlns:v="urn:schemas-microsoft-com:vml" Requires="v">
                  <p:oleObj spid="_x0000_s7969" name="Equation" r:id="rId19" imgW="431640" imgH="228600" progId="Equation.DSMT4">
                    <p:embed/>
                  </p:oleObj>
                </mc:Choice>
                <mc:Fallback>
                  <p:oleObj name="Equation" r:id="rId19" imgW="431640" imgH="228600" progId="Equation.DSMT4">
                    <p:embed/>
                    <p:pic>
                      <p:nvPicPr>
                        <p:cNvPr id="2" name="对象 1"/>
                        <p:cNvPicPr/>
                        <p:nvPr/>
                      </p:nvPicPr>
                      <p:blipFill>
                        <a:blip r:embed="rId20"/>
                        <a:stretch>
                          <a:fillRect/>
                        </a:stretch>
                      </p:blipFill>
                      <p:spPr>
                        <a:xfrm>
                          <a:off x="9837688" y="2932727"/>
                          <a:ext cx="647820" cy="342964"/>
                        </a:xfrm>
                        <a:prstGeom prst="rect">
                          <a:avLst/>
                        </a:prstGeom>
                      </p:spPr>
                    </p:pic>
                  </p:oleObj>
                </mc:Fallback>
              </mc:AlternateContent>
            </a:graphicData>
          </a:graphic>
        </p:graphicFrame>
        <p:sp>
          <p:nvSpPr>
            <p:cNvPr id="21" name="矩形 20">
              <a:extLst>
                <a:ext uri="{FF2B5EF4-FFF2-40B4-BE49-F238E27FC236}">
                  <a16:creationId xmlns:a16="http://schemas.microsoft.com/office/drawing/2014/main" id="{7C790A07-3289-4739-833D-966BC80CD815}"/>
                </a:ext>
              </a:extLst>
            </p:cNvPr>
            <p:cNvSpPr/>
            <p:nvPr/>
          </p:nvSpPr>
          <p:spPr>
            <a:xfrm>
              <a:off x="9840239" y="2879601"/>
              <a:ext cx="1906624" cy="707886"/>
            </a:xfrm>
            <a:prstGeom prst="rect">
              <a:avLst/>
            </a:prstGeom>
          </p:spPr>
          <p:txBody>
            <a:bodyPr wrap="square">
              <a:spAutoFit/>
            </a:bodyPr>
            <a:lstStyle/>
            <a:p>
              <a:r>
                <a:rPr lang="zh-CN" altLang="en-US" kern="100" dirty="0">
                  <a:solidFill>
                    <a:srgbClr val="2B608D"/>
                  </a:solidFill>
                  <a:latin typeface="Times New Roman" panose="02020603050405020304" pitchFamily="18" charset="0"/>
                  <a:ea typeface="宋体" panose="02010600030101010101" pitchFamily="2" charset="-122"/>
                </a:rPr>
                <a:t>          </a:t>
              </a:r>
              <a:r>
                <a:rPr lang="zh-CN" altLang="en-US" sz="2000" kern="100" dirty="0">
                  <a:solidFill>
                    <a:srgbClr val="2B608D"/>
                  </a:solidFill>
                  <a:latin typeface="楷体" panose="02010609060101010101" pitchFamily="49" charset="-122"/>
                  <a:ea typeface="楷体" panose="02010609060101010101" pitchFamily="49" charset="-122"/>
                </a:rPr>
                <a:t>为相机镜头画布长宽</a:t>
              </a:r>
              <a:endParaRPr lang="zh-CN" altLang="en-US" sz="2000" dirty="0">
                <a:solidFill>
                  <a:srgbClr val="2B608D"/>
                </a:solidFill>
                <a:latin typeface="楷体" panose="02010609060101010101" pitchFamily="49" charset="-122"/>
                <a:ea typeface="楷体" panose="02010609060101010101" pitchFamily="49" charset="-122"/>
                <a:cs typeface="Times New Roman" panose="02020603050405020304" pitchFamily="18" charset="0"/>
              </a:endParaRPr>
            </a:p>
          </p:txBody>
        </p:sp>
      </p:grpSp>
      <p:cxnSp>
        <p:nvCxnSpPr>
          <p:cNvPr id="22" name="直接连接符 21">
            <a:extLst>
              <a:ext uri="{FF2B5EF4-FFF2-40B4-BE49-F238E27FC236}">
                <a16:creationId xmlns:a16="http://schemas.microsoft.com/office/drawing/2014/main" id="{4E3D5302-E482-4638-AFAC-427FEE46922E}"/>
              </a:ext>
            </a:extLst>
          </p:cNvPr>
          <p:cNvCxnSpPr/>
          <p:nvPr/>
        </p:nvCxnSpPr>
        <p:spPr>
          <a:xfrm flipH="1">
            <a:off x="2209800" y="1601910"/>
            <a:ext cx="9972" cy="1424940"/>
          </a:xfrm>
          <a:prstGeom prst="line">
            <a:avLst/>
          </a:prstGeom>
          <a:ln w="12700">
            <a:solidFill>
              <a:schemeClr val="accent5">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3" name="对象 22">
            <a:extLst>
              <a:ext uri="{FF2B5EF4-FFF2-40B4-BE49-F238E27FC236}">
                <a16:creationId xmlns:a16="http://schemas.microsoft.com/office/drawing/2014/main" id="{42EF2033-D575-4212-9002-A5F9E9C3E8E8}"/>
              </a:ext>
            </a:extLst>
          </p:cNvPr>
          <p:cNvGraphicFramePr>
            <a:graphicFrameLocks noChangeAspect="1"/>
          </p:cNvGraphicFramePr>
          <p:nvPr>
            <p:extLst>
              <p:ext uri="{D42A27DB-BD31-4B8C-83A1-F6EECF244321}">
                <p14:modId xmlns:p14="http://schemas.microsoft.com/office/powerpoint/2010/main" val="3629812246"/>
              </p:ext>
            </p:extLst>
          </p:nvPr>
        </p:nvGraphicFramePr>
        <p:xfrm>
          <a:off x="3393527" y="3063574"/>
          <a:ext cx="244299" cy="258669"/>
        </p:xfrm>
        <a:graphic>
          <a:graphicData uri="http://schemas.openxmlformats.org/presentationml/2006/ole">
            <mc:AlternateContent xmlns:mc="http://schemas.openxmlformats.org/markup-compatibility/2006">
              <mc:Choice xmlns:v="urn:schemas-microsoft-com:vml" Requires="v">
                <p:oleObj spid="_x0000_s7970" name="Equation" r:id="rId21" imgW="215640" imgH="228600" progId="Equation.DSMT4">
                  <p:embed/>
                </p:oleObj>
              </mc:Choice>
              <mc:Fallback>
                <p:oleObj name="Equation" r:id="rId21" imgW="215640" imgH="228600" progId="Equation.DSMT4">
                  <p:embed/>
                  <p:pic>
                    <p:nvPicPr>
                      <p:cNvPr id="6" name="对象 5"/>
                      <p:cNvPicPr/>
                      <p:nvPr/>
                    </p:nvPicPr>
                    <p:blipFill>
                      <a:blip r:embed="rId22"/>
                      <a:stretch>
                        <a:fillRect/>
                      </a:stretch>
                    </p:blipFill>
                    <p:spPr>
                      <a:xfrm>
                        <a:off x="3393527" y="3063574"/>
                        <a:ext cx="244299" cy="258669"/>
                      </a:xfrm>
                      <a:prstGeom prst="rect">
                        <a:avLst/>
                      </a:prstGeom>
                    </p:spPr>
                  </p:pic>
                </p:oleObj>
              </mc:Fallback>
            </mc:AlternateContent>
          </a:graphicData>
        </a:graphic>
      </p:graphicFrame>
      <p:graphicFrame>
        <p:nvGraphicFramePr>
          <p:cNvPr id="24" name="对象 23">
            <a:extLst>
              <a:ext uri="{FF2B5EF4-FFF2-40B4-BE49-F238E27FC236}">
                <a16:creationId xmlns:a16="http://schemas.microsoft.com/office/drawing/2014/main" id="{41710879-BD3B-4708-ABF5-4934B74A560C}"/>
              </a:ext>
            </a:extLst>
          </p:cNvPr>
          <p:cNvGraphicFramePr>
            <a:graphicFrameLocks noChangeAspect="1"/>
          </p:cNvGraphicFramePr>
          <p:nvPr>
            <p:extLst>
              <p:ext uri="{D42A27DB-BD31-4B8C-83A1-F6EECF244321}">
                <p14:modId xmlns:p14="http://schemas.microsoft.com/office/powerpoint/2010/main" val="1583645040"/>
              </p:ext>
            </p:extLst>
          </p:nvPr>
        </p:nvGraphicFramePr>
        <p:xfrm>
          <a:off x="1978602" y="2212403"/>
          <a:ext cx="215900" cy="241300"/>
        </p:xfrm>
        <a:graphic>
          <a:graphicData uri="http://schemas.openxmlformats.org/presentationml/2006/ole">
            <mc:AlternateContent xmlns:mc="http://schemas.openxmlformats.org/markup-compatibility/2006">
              <mc:Choice xmlns:v="urn:schemas-microsoft-com:vml" Requires="v">
                <p:oleObj spid="_x0000_s7971" name="Equation" r:id="rId23" imgW="215640" imgH="241200" progId="Equation.DSMT4">
                  <p:embed/>
                </p:oleObj>
              </mc:Choice>
              <mc:Fallback>
                <p:oleObj name="Equation" r:id="rId23" imgW="215640" imgH="241200" progId="Equation.DSMT4">
                  <p:embed/>
                  <p:pic>
                    <p:nvPicPr>
                      <p:cNvPr id="9" name="对象 8"/>
                      <p:cNvPicPr/>
                      <p:nvPr/>
                    </p:nvPicPr>
                    <p:blipFill>
                      <a:blip r:embed="rId24"/>
                      <a:stretch>
                        <a:fillRect/>
                      </a:stretch>
                    </p:blipFill>
                    <p:spPr>
                      <a:xfrm>
                        <a:off x="1978602" y="2212403"/>
                        <a:ext cx="215900" cy="241300"/>
                      </a:xfrm>
                      <a:prstGeom prst="rect">
                        <a:avLst/>
                      </a:prstGeom>
                    </p:spPr>
                  </p:pic>
                </p:oleObj>
              </mc:Fallback>
            </mc:AlternateContent>
          </a:graphicData>
        </a:graphic>
      </p:graphicFrame>
      <p:cxnSp>
        <p:nvCxnSpPr>
          <p:cNvPr id="25" name="直接连接符 24">
            <a:extLst>
              <a:ext uri="{FF2B5EF4-FFF2-40B4-BE49-F238E27FC236}">
                <a16:creationId xmlns:a16="http://schemas.microsoft.com/office/drawing/2014/main" id="{9E65D286-A753-48F9-801A-D279E83F0345}"/>
              </a:ext>
            </a:extLst>
          </p:cNvPr>
          <p:cNvCxnSpPr/>
          <p:nvPr/>
        </p:nvCxnSpPr>
        <p:spPr>
          <a:xfrm flipV="1">
            <a:off x="2291334" y="3077284"/>
            <a:ext cx="2305050" cy="7526"/>
          </a:xfrm>
          <a:prstGeom prst="line">
            <a:avLst/>
          </a:prstGeom>
          <a:ln w="12700">
            <a:solidFill>
              <a:schemeClr val="accent5">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6" name="对象 25">
            <a:extLst>
              <a:ext uri="{FF2B5EF4-FFF2-40B4-BE49-F238E27FC236}">
                <a16:creationId xmlns:a16="http://schemas.microsoft.com/office/drawing/2014/main" id="{57D5E6D2-945F-457C-AA52-5FDAE7B716DD}"/>
              </a:ext>
            </a:extLst>
          </p:cNvPr>
          <p:cNvGraphicFramePr>
            <a:graphicFrameLocks noChangeAspect="1"/>
          </p:cNvGraphicFramePr>
          <p:nvPr>
            <p:extLst>
              <p:ext uri="{D42A27DB-BD31-4B8C-83A1-F6EECF244321}">
                <p14:modId xmlns:p14="http://schemas.microsoft.com/office/powerpoint/2010/main" val="2327861706"/>
              </p:ext>
            </p:extLst>
          </p:nvPr>
        </p:nvGraphicFramePr>
        <p:xfrm>
          <a:off x="4631055" y="2834483"/>
          <a:ext cx="876300" cy="209550"/>
        </p:xfrm>
        <a:graphic>
          <a:graphicData uri="http://schemas.openxmlformats.org/presentationml/2006/ole">
            <mc:AlternateContent xmlns:mc="http://schemas.openxmlformats.org/markup-compatibility/2006">
              <mc:Choice xmlns:v="urn:schemas-microsoft-com:vml" Requires="v">
                <p:oleObj spid="_x0000_s7972" name="Equation" r:id="rId25" imgW="876123" imgH="209791" progId="Equation.DSMT4">
                  <p:embed/>
                </p:oleObj>
              </mc:Choice>
              <mc:Fallback>
                <p:oleObj name="Equation" r:id="rId25" imgW="876123" imgH="209791" progId="Equation.DSMT4">
                  <p:embed/>
                  <p:pic>
                    <p:nvPicPr>
                      <p:cNvPr id="28" name="对象 27"/>
                      <p:cNvPicPr/>
                      <p:nvPr/>
                    </p:nvPicPr>
                    <p:blipFill>
                      <a:blip r:embed="rId26"/>
                      <a:stretch>
                        <a:fillRect/>
                      </a:stretch>
                    </p:blipFill>
                    <p:spPr>
                      <a:xfrm>
                        <a:off x="4631055" y="2834483"/>
                        <a:ext cx="876300" cy="209550"/>
                      </a:xfrm>
                      <a:prstGeom prst="rect">
                        <a:avLst/>
                      </a:prstGeom>
                    </p:spPr>
                  </p:pic>
                </p:oleObj>
              </mc:Fallback>
            </mc:AlternateContent>
          </a:graphicData>
        </a:graphic>
      </p:graphicFrame>
      <p:sp>
        <p:nvSpPr>
          <p:cNvPr id="28" name="文本框 27">
            <a:extLst>
              <a:ext uri="{FF2B5EF4-FFF2-40B4-BE49-F238E27FC236}">
                <a16:creationId xmlns:a16="http://schemas.microsoft.com/office/drawing/2014/main" id="{2D470407-E7C4-4B1E-88BA-7056CE5D76BC}"/>
              </a:ext>
            </a:extLst>
          </p:cNvPr>
          <p:cNvSpPr txBox="1"/>
          <p:nvPr/>
        </p:nvSpPr>
        <p:spPr>
          <a:xfrm>
            <a:off x="107586" y="967090"/>
            <a:ext cx="690605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1.</a:t>
            </a:r>
            <a:r>
              <a:rPr lang="zh-CN" altLang="en-US" sz="2400" b="1" noProof="1">
                <a:solidFill>
                  <a:srgbClr val="2F2FFF"/>
                </a:solidFill>
                <a:latin typeface="微软雅黑" panose="020B0503020204020204" pitchFamily="34" charset="-122"/>
                <a:ea typeface="微软雅黑" panose="020B0503020204020204" pitchFamily="34" charset="-122"/>
              </a:rPr>
              <a:t>面向设施群的空天地一体化协同快速监测技术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9" name="标题 7">
            <a:extLst>
              <a:ext uri="{FF2B5EF4-FFF2-40B4-BE49-F238E27FC236}">
                <a16:creationId xmlns:a16="http://schemas.microsoft.com/office/drawing/2014/main" id="{BF7B3A1E-6B5B-4EAF-8CFB-B576C4467F81}"/>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44639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内容占位符 12">
            <a:extLst>
              <a:ext uri="{FF2B5EF4-FFF2-40B4-BE49-F238E27FC236}">
                <a16:creationId xmlns:a16="http://schemas.microsoft.com/office/drawing/2014/main" id="{6B8C7FD6-9A0A-4A89-9236-2E3157144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6" name="直接连接符 5">
            <a:extLst>
              <a:ext uri="{FF2B5EF4-FFF2-40B4-BE49-F238E27FC236}">
                <a16:creationId xmlns:a16="http://schemas.microsoft.com/office/drawing/2014/main" id="{748C3BDC-E80D-413B-BCAA-DEBDDAE699DC}"/>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graphicFrame>
        <p:nvGraphicFramePr>
          <p:cNvPr id="8" name="对象 7">
            <a:extLst>
              <a:ext uri="{FF2B5EF4-FFF2-40B4-BE49-F238E27FC236}">
                <a16:creationId xmlns:a16="http://schemas.microsoft.com/office/drawing/2014/main" id="{E940B860-7D2C-4984-BDA3-6DAAFCCD248C}"/>
              </a:ext>
            </a:extLst>
          </p:cNvPr>
          <p:cNvGraphicFramePr>
            <a:graphicFrameLocks noChangeAspect="1"/>
          </p:cNvGraphicFramePr>
          <p:nvPr>
            <p:extLst>
              <p:ext uri="{D42A27DB-BD31-4B8C-83A1-F6EECF244321}">
                <p14:modId xmlns:p14="http://schemas.microsoft.com/office/powerpoint/2010/main" val="3025786574"/>
              </p:ext>
            </p:extLst>
          </p:nvPr>
        </p:nvGraphicFramePr>
        <p:xfrm>
          <a:off x="842373" y="1652358"/>
          <a:ext cx="3321675" cy="2482705"/>
        </p:xfrm>
        <a:graphic>
          <a:graphicData uri="http://schemas.openxmlformats.org/presentationml/2006/ole">
            <mc:AlternateContent xmlns:mc="http://schemas.openxmlformats.org/markup-compatibility/2006">
              <mc:Choice xmlns:v="urn:schemas-microsoft-com:vml" Requires="v">
                <p:oleObj spid="_x0000_s13925" name="Visio" r:id="rId5" imgW="3085994" imgH="2301303" progId="Visio.Drawing.15">
                  <p:embed/>
                </p:oleObj>
              </mc:Choice>
              <mc:Fallback>
                <p:oleObj name="Visio" r:id="rId5" imgW="3085994" imgH="2301303" progId="Visio.Drawing.15">
                  <p:embed/>
                  <p:pic>
                    <p:nvPicPr>
                      <p:cNvPr id="4" name="对象 3"/>
                      <p:cNvPicPr>
                        <a:picLocks noChangeAspect="1" noChangeArrowheads="1"/>
                      </p:cNvPicPr>
                      <p:nvPr/>
                    </p:nvPicPr>
                    <p:blipFill>
                      <a:blip r:embed="rId6"/>
                      <a:srcRect/>
                      <a:stretch>
                        <a:fillRect/>
                      </a:stretch>
                    </p:blipFill>
                    <p:spPr bwMode="auto">
                      <a:xfrm>
                        <a:off x="842373" y="1652358"/>
                        <a:ext cx="3321675" cy="2482705"/>
                      </a:xfrm>
                      <a:prstGeom prst="rect">
                        <a:avLst/>
                      </a:prstGeom>
                      <a:noFill/>
                    </p:spPr>
                  </p:pic>
                </p:oleObj>
              </mc:Fallback>
            </mc:AlternateContent>
          </a:graphicData>
        </a:graphic>
      </p:graphicFrame>
      <p:pic>
        <p:nvPicPr>
          <p:cNvPr id="9" name="图片 8" descr="D:\PyCharm\Projects\FinalMatch\data\fig3-14\rotation.png">
            <a:extLst>
              <a:ext uri="{FF2B5EF4-FFF2-40B4-BE49-F238E27FC236}">
                <a16:creationId xmlns:a16="http://schemas.microsoft.com/office/drawing/2014/main" id="{0493DC18-95A0-4721-AB62-DF63733BDF4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607507" y="4923071"/>
            <a:ext cx="2345646" cy="1383178"/>
          </a:xfrm>
          <a:prstGeom prst="rect">
            <a:avLst/>
          </a:prstGeom>
          <a:noFill/>
          <a:ln>
            <a:noFill/>
          </a:ln>
        </p:spPr>
      </p:pic>
      <p:pic>
        <p:nvPicPr>
          <p:cNvPr id="11" name="图片 10" descr="D:\PyCharm\Projects\FinalMatch\data\fig3-14\center.png">
            <a:extLst>
              <a:ext uri="{FF2B5EF4-FFF2-40B4-BE49-F238E27FC236}">
                <a16:creationId xmlns:a16="http://schemas.microsoft.com/office/drawing/2014/main" id="{EE02A96B-E26E-4BA5-BAE2-03A3DC200F9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792144" y="5231754"/>
            <a:ext cx="1710534" cy="633515"/>
          </a:xfrm>
          <a:prstGeom prst="rect">
            <a:avLst/>
          </a:prstGeom>
          <a:noFill/>
          <a:ln>
            <a:noFill/>
          </a:ln>
        </p:spPr>
      </p:pic>
      <p:sp>
        <p:nvSpPr>
          <p:cNvPr id="12" name="矩形 11">
            <a:extLst>
              <a:ext uri="{FF2B5EF4-FFF2-40B4-BE49-F238E27FC236}">
                <a16:creationId xmlns:a16="http://schemas.microsoft.com/office/drawing/2014/main" id="{8057F1CD-EE59-460A-AC08-E7FF618C713A}"/>
              </a:ext>
            </a:extLst>
          </p:cNvPr>
          <p:cNvSpPr/>
          <p:nvPr/>
        </p:nvSpPr>
        <p:spPr>
          <a:xfrm>
            <a:off x="6272529" y="6255843"/>
            <a:ext cx="1107996" cy="369332"/>
          </a:xfrm>
          <a:prstGeom prst="rect">
            <a:avLst/>
          </a:prstGeom>
        </p:spPr>
        <p:txBody>
          <a:bodyPr wrap="none">
            <a:spAutoFit/>
          </a:bodyPr>
          <a:lstStyle/>
          <a:p>
            <a:r>
              <a:rPr lang="zh-CN" altLang="zh-CN" kern="100" dirty="0">
                <a:latin typeface="楷体" panose="02010609060101010101" pitchFamily="49" charset="-122"/>
                <a:ea typeface="楷体" panose="02010609060101010101" pitchFamily="49" charset="-122"/>
                <a:cs typeface="Times New Roman" panose="02020603050405020304" pitchFamily="18" charset="0"/>
              </a:rPr>
              <a:t>配准图像</a:t>
            </a:r>
            <a:endParaRPr lang="zh-CN" altLang="en-US" dirty="0">
              <a:latin typeface="楷体" panose="02010609060101010101" pitchFamily="49" charset="-122"/>
              <a:ea typeface="楷体" panose="02010609060101010101" pitchFamily="49" charset="-122"/>
            </a:endParaRPr>
          </a:p>
        </p:txBody>
      </p:sp>
      <p:sp>
        <p:nvSpPr>
          <p:cNvPr id="13" name="矩形 12">
            <a:extLst>
              <a:ext uri="{FF2B5EF4-FFF2-40B4-BE49-F238E27FC236}">
                <a16:creationId xmlns:a16="http://schemas.microsoft.com/office/drawing/2014/main" id="{DA58BDA7-62A0-483B-B42F-32A79B0F4469}"/>
              </a:ext>
            </a:extLst>
          </p:cNvPr>
          <p:cNvSpPr/>
          <p:nvPr/>
        </p:nvSpPr>
        <p:spPr>
          <a:xfrm>
            <a:off x="8843000" y="5831959"/>
            <a:ext cx="1569660" cy="369332"/>
          </a:xfrm>
          <a:prstGeom prst="rect">
            <a:avLst/>
          </a:prstGeom>
        </p:spPr>
        <p:txBody>
          <a:bodyPr wrap="none">
            <a:spAutoFit/>
          </a:bodyPr>
          <a:lstStyle/>
          <a:p>
            <a:r>
              <a:rPr lang="zh-CN" altLang="zh-CN" kern="100" dirty="0">
                <a:latin typeface="楷体" panose="02010609060101010101" pitchFamily="49" charset="-122"/>
                <a:ea typeface="楷体" panose="02010609060101010101" pitchFamily="49" charset="-122"/>
                <a:cs typeface="Times New Roman" panose="02020603050405020304" pitchFamily="18" charset="0"/>
              </a:rPr>
              <a:t>最大内接裁剪</a:t>
            </a:r>
            <a:endParaRPr lang="zh-CN" altLang="en-US" dirty="0">
              <a:latin typeface="楷体" panose="02010609060101010101" pitchFamily="49" charset="-122"/>
              <a:ea typeface="楷体" panose="02010609060101010101" pitchFamily="49" charset="-122"/>
            </a:endParaRPr>
          </a:p>
        </p:txBody>
      </p:sp>
      <p:graphicFrame>
        <p:nvGraphicFramePr>
          <p:cNvPr id="14" name="对象 13">
            <a:extLst>
              <a:ext uri="{FF2B5EF4-FFF2-40B4-BE49-F238E27FC236}">
                <a16:creationId xmlns:a16="http://schemas.microsoft.com/office/drawing/2014/main" id="{181CFA3F-96E9-4F5D-B243-9BFD0341E7A4}"/>
              </a:ext>
            </a:extLst>
          </p:cNvPr>
          <p:cNvGraphicFramePr>
            <a:graphicFrameLocks noChangeAspect="1"/>
          </p:cNvGraphicFramePr>
          <p:nvPr>
            <p:extLst>
              <p:ext uri="{D42A27DB-BD31-4B8C-83A1-F6EECF244321}">
                <p14:modId xmlns:p14="http://schemas.microsoft.com/office/powerpoint/2010/main" val="2759634329"/>
              </p:ext>
            </p:extLst>
          </p:nvPr>
        </p:nvGraphicFramePr>
        <p:xfrm>
          <a:off x="5679012" y="1492609"/>
          <a:ext cx="2295030" cy="1471959"/>
        </p:xfrm>
        <a:graphic>
          <a:graphicData uri="http://schemas.openxmlformats.org/presentationml/2006/ole">
            <mc:AlternateContent xmlns:mc="http://schemas.openxmlformats.org/markup-compatibility/2006">
              <mc:Choice xmlns:v="urn:schemas-microsoft-com:vml" Requires="v">
                <p:oleObj spid="_x0000_s13926" name="Equation" r:id="rId9" imgW="1384200" imgH="888840" progId="Equation.DSMT4">
                  <p:embed/>
                </p:oleObj>
              </mc:Choice>
              <mc:Fallback>
                <p:oleObj name="Equation" r:id="rId9" imgW="1384200" imgH="888840" progId="Equation.DSMT4">
                  <p:embed/>
                  <p:pic>
                    <p:nvPicPr>
                      <p:cNvPr id="5" name="对象 4"/>
                      <p:cNvPicPr/>
                      <p:nvPr/>
                    </p:nvPicPr>
                    <p:blipFill>
                      <a:blip r:embed="rId10"/>
                      <a:stretch>
                        <a:fillRect/>
                      </a:stretch>
                    </p:blipFill>
                    <p:spPr>
                      <a:xfrm>
                        <a:off x="5679012" y="1492609"/>
                        <a:ext cx="2295030" cy="1471959"/>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964F589B-A1AE-4877-85AD-8D40056CEABE}"/>
              </a:ext>
            </a:extLst>
          </p:cNvPr>
          <p:cNvGraphicFramePr>
            <a:graphicFrameLocks noChangeAspect="1"/>
          </p:cNvGraphicFramePr>
          <p:nvPr>
            <p:extLst>
              <p:ext uri="{D42A27DB-BD31-4B8C-83A1-F6EECF244321}">
                <p14:modId xmlns:p14="http://schemas.microsoft.com/office/powerpoint/2010/main" val="3301844704"/>
              </p:ext>
            </p:extLst>
          </p:nvPr>
        </p:nvGraphicFramePr>
        <p:xfrm>
          <a:off x="4332825" y="3961914"/>
          <a:ext cx="2676066" cy="735782"/>
        </p:xfrm>
        <a:graphic>
          <a:graphicData uri="http://schemas.openxmlformats.org/presentationml/2006/ole">
            <mc:AlternateContent xmlns:mc="http://schemas.openxmlformats.org/markup-compatibility/2006">
              <mc:Choice xmlns:v="urn:schemas-microsoft-com:vml" Requires="v">
                <p:oleObj spid="_x0000_s13927" name="Equation" r:id="rId11" imgW="1558552" imgH="428083" progId="Equation.DSMT4">
                  <p:embed/>
                </p:oleObj>
              </mc:Choice>
              <mc:Fallback>
                <p:oleObj name="Equation" r:id="rId11" imgW="1558552" imgH="428083" progId="Equation.DSMT4">
                  <p:embed/>
                  <p:pic>
                    <p:nvPicPr>
                      <p:cNvPr id="7" name="对象 6"/>
                      <p:cNvPicPr/>
                      <p:nvPr/>
                    </p:nvPicPr>
                    <p:blipFill>
                      <a:blip r:embed="rId12"/>
                      <a:stretch>
                        <a:fillRect/>
                      </a:stretch>
                    </p:blipFill>
                    <p:spPr>
                      <a:xfrm>
                        <a:off x="4332825" y="3961914"/>
                        <a:ext cx="2676066" cy="735782"/>
                      </a:xfrm>
                      <a:prstGeom prst="rect">
                        <a:avLst/>
                      </a:prstGeom>
                    </p:spPr>
                  </p:pic>
                </p:oleObj>
              </mc:Fallback>
            </mc:AlternateContent>
          </a:graphicData>
        </a:graphic>
      </p:graphicFrame>
      <p:graphicFrame>
        <p:nvGraphicFramePr>
          <p:cNvPr id="16" name="对象 15">
            <a:extLst>
              <a:ext uri="{FF2B5EF4-FFF2-40B4-BE49-F238E27FC236}">
                <a16:creationId xmlns:a16="http://schemas.microsoft.com/office/drawing/2014/main" id="{F9C5A89A-4AFB-4757-AA07-5588634C4571}"/>
              </a:ext>
            </a:extLst>
          </p:cNvPr>
          <p:cNvGraphicFramePr>
            <a:graphicFrameLocks noChangeAspect="1"/>
          </p:cNvGraphicFramePr>
          <p:nvPr>
            <p:extLst>
              <p:ext uri="{D42A27DB-BD31-4B8C-83A1-F6EECF244321}">
                <p14:modId xmlns:p14="http://schemas.microsoft.com/office/powerpoint/2010/main" val="593872303"/>
              </p:ext>
            </p:extLst>
          </p:nvPr>
        </p:nvGraphicFramePr>
        <p:xfrm>
          <a:off x="1594136" y="5233145"/>
          <a:ext cx="3363798" cy="901464"/>
        </p:xfrm>
        <a:graphic>
          <a:graphicData uri="http://schemas.openxmlformats.org/presentationml/2006/ole">
            <mc:AlternateContent xmlns:mc="http://schemas.openxmlformats.org/markup-compatibility/2006">
              <mc:Choice xmlns:v="urn:schemas-microsoft-com:vml" Requires="v">
                <p:oleObj spid="_x0000_s13928" name="Equation" r:id="rId13" imgW="1919904" imgH="513628" progId="Equation.DSMT4">
                  <p:embed/>
                </p:oleObj>
              </mc:Choice>
              <mc:Fallback>
                <p:oleObj name="Equation" r:id="rId13" imgW="1919904" imgH="513628" progId="Equation.DSMT4">
                  <p:embed/>
                  <p:pic>
                    <p:nvPicPr>
                      <p:cNvPr id="8" name="对象 7"/>
                      <p:cNvPicPr/>
                      <p:nvPr/>
                    </p:nvPicPr>
                    <p:blipFill>
                      <a:blip r:embed="rId14"/>
                      <a:stretch>
                        <a:fillRect/>
                      </a:stretch>
                    </p:blipFill>
                    <p:spPr>
                      <a:xfrm>
                        <a:off x="1594136" y="5233145"/>
                        <a:ext cx="3363798" cy="901464"/>
                      </a:xfrm>
                      <a:prstGeom prst="rect">
                        <a:avLst/>
                      </a:prstGeom>
                    </p:spPr>
                  </p:pic>
                </p:oleObj>
              </mc:Fallback>
            </mc:AlternateContent>
          </a:graphicData>
        </a:graphic>
      </p:graphicFrame>
      <p:graphicFrame>
        <p:nvGraphicFramePr>
          <p:cNvPr id="17" name="对象 16">
            <a:extLst>
              <a:ext uri="{FF2B5EF4-FFF2-40B4-BE49-F238E27FC236}">
                <a16:creationId xmlns:a16="http://schemas.microsoft.com/office/drawing/2014/main" id="{BFFE7D5E-41BE-47FE-8AAD-662781E86033}"/>
              </a:ext>
            </a:extLst>
          </p:cNvPr>
          <p:cNvGraphicFramePr>
            <a:graphicFrameLocks noChangeAspect="1"/>
          </p:cNvGraphicFramePr>
          <p:nvPr>
            <p:extLst>
              <p:ext uri="{D42A27DB-BD31-4B8C-83A1-F6EECF244321}">
                <p14:modId xmlns:p14="http://schemas.microsoft.com/office/powerpoint/2010/main" val="1713834231"/>
              </p:ext>
            </p:extLst>
          </p:nvPr>
        </p:nvGraphicFramePr>
        <p:xfrm>
          <a:off x="7870633" y="2733922"/>
          <a:ext cx="3740560" cy="2203231"/>
        </p:xfrm>
        <a:graphic>
          <a:graphicData uri="http://schemas.openxmlformats.org/presentationml/2006/ole">
            <mc:AlternateContent xmlns:mc="http://schemas.openxmlformats.org/markup-compatibility/2006">
              <mc:Choice xmlns:v="urn:schemas-microsoft-com:vml" Requires="v">
                <p:oleObj spid="_x0000_s13929" name="Equation" r:id="rId15" imgW="2889015" imgH="1702270" progId="Equation.DSMT4">
                  <p:embed/>
                </p:oleObj>
              </mc:Choice>
              <mc:Fallback>
                <p:oleObj name="Equation" r:id="rId15" imgW="2889015" imgH="1702270" progId="Equation.DSMT4">
                  <p:embed/>
                  <p:pic>
                    <p:nvPicPr>
                      <p:cNvPr id="15" name="对象 14"/>
                      <p:cNvPicPr/>
                      <p:nvPr/>
                    </p:nvPicPr>
                    <p:blipFill>
                      <a:blip r:embed="rId16"/>
                      <a:stretch>
                        <a:fillRect/>
                      </a:stretch>
                    </p:blipFill>
                    <p:spPr>
                      <a:xfrm>
                        <a:off x="7870633" y="2733922"/>
                        <a:ext cx="3740560" cy="2203231"/>
                      </a:xfrm>
                      <a:prstGeom prst="rect">
                        <a:avLst/>
                      </a:prstGeom>
                    </p:spPr>
                  </p:pic>
                </p:oleObj>
              </mc:Fallback>
            </mc:AlternateContent>
          </a:graphicData>
        </a:graphic>
      </p:graphicFrame>
      <p:sp>
        <p:nvSpPr>
          <p:cNvPr id="18" name="矩形 17">
            <a:extLst>
              <a:ext uri="{FF2B5EF4-FFF2-40B4-BE49-F238E27FC236}">
                <a16:creationId xmlns:a16="http://schemas.microsoft.com/office/drawing/2014/main" id="{C9213BE6-435A-4400-85C6-74F532CE008A}"/>
              </a:ext>
            </a:extLst>
          </p:cNvPr>
          <p:cNvSpPr/>
          <p:nvPr/>
        </p:nvSpPr>
        <p:spPr>
          <a:xfrm>
            <a:off x="673596" y="1352781"/>
            <a:ext cx="2319866" cy="553998"/>
          </a:xfrm>
          <a:prstGeom prst="rect">
            <a:avLst/>
          </a:prstGeom>
        </p:spPr>
        <p:txBody>
          <a:bodyPr wrap="none">
            <a:spAutoFit/>
          </a:bodyPr>
          <a:lstStyle/>
          <a:p>
            <a:pPr marL="285750" indent="-285750">
              <a:lnSpc>
                <a:spcPct val="125000"/>
              </a:lnSpc>
              <a:spcBef>
                <a:spcPct val="0"/>
              </a:spcBef>
              <a:buClr>
                <a:schemeClr val="accent1">
                  <a:lumMod val="50000"/>
                </a:schemeClr>
              </a:buClr>
              <a:buFont typeface="Wingdings" panose="05000000000000000000" pitchFamily="2" charset="2"/>
              <a:buChar char="n"/>
              <a:defRPr/>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航拍图像裁剪</a:t>
            </a:r>
            <a:endParaRPr lang="zh-CN" altLang="zh-CN" sz="2400" b="1" dirty="0">
              <a:latin typeface="Times New Roman" panose="02020603050405020304" pitchFamily="18" charset="0"/>
              <a:ea typeface="华文新魏" panose="02010800040101010101" pitchFamily="2" charset="-122"/>
              <a:cs typeface="Times New Roman" panose="02020603050405020304" pitchFamily="18" charset="0"/>
            </a:endParaRPr>
          </a:p>
        </p:txBody>
      </p:sp>
      <p:graphicFrame>
        <p:nvGraphicFramePr>
          <p:cNvPr id="19" name="对象 18">
            <a:extLst>
              <a:ext uri="{FF2B5EF4-FFF2-40B4-BE49-F238E27FC236}">
                <a16:creationId xmlns:a16="http://schemas.microsoft.com/office/drawing/2014/main" id="{84E057B1-BB79-4A53-8021-FE3AF9841EE0}"/>
              </a:ext>
            </a:extLst>
          </p:cNvPr>
          <p:cNvGraphicFramePr>
            <a:graphicFrameLocks noChangeAspect="1"/>
          </p:cNvGraphicFramePr>
          <p:nvPr>
            <p:extLst>
              <p:ext uri="{D42A27DB-BD31-4B8C-83A1-F6EECF244321}">
                <p14:modId xmlns:p14="http://schemas.microsoft.com/office/powerpoint/2010/main" val="4244751025"/>
              </p:ext>
            </p:extLst>
          </p:nvPr>
        </p:nvGraphicFramePr>
        <p:xfrm>
          <a:off x="8804675" y="1849283"/>
          <a:ext cx="2515049" cy="843145"/>
        </p:xfrm>
        <a:graphic>
          <a:graphicData uri="http://schemas.openxmlformats.org/presentationml/2006/ole">
            <mc:AlternateContent xmlns:mc="http://schemas.openxmlformats.org/markup-compatibility/2006">
              <mc:Choice xmlns:v="urn:schemas-microsoft-com:vml" Requires="v">
                <p:oleObj spid="_x0000_s13930" name="Equation" r:id="rId17" imgW="1387575" imgH="465824" progId="Equation.DSMT4">
                  <p:embed/>
                </p:oleObj>
              </mc:Choice>
              <mc:Fallback>
                <p:oleObj name="Equation" r:id="rId17" imgW="1387575" imgH="465824" progId="Equation.DSMT4">
                  <p:embed/>
                  <p:pic>
                    <p:nvPicPr>
                      <p:cNvPr id="2" name="对象 1"/>
                      <p:cNvPicPr/>
                      <p:nvPr/>
                    </p:nvPicPr>
                    <p:blipFill>
                      <a:blip r:embed="rId18"/>
                      <a:stretch>
                        <a:fillRect/>
                      </a:stretch>
                    </p:blipFill>
                    <p:spPr>
                      <a:xfrm>
                        <a:off x="8804675" y="1849283"/>
                        <a:ext cx="2515049" cy="843145"/>
                      </a:xfrm>
                      <a:prstGeom prst="rect">
                        <a:avLst/>
                      </a:prstGeom>
                    </p:spPr>
                  </p:pic>
                </p:oleObj>
              </mc:Fallback>
            </mc:AlternateContent>
          </a:graphicData>
        </a:graphic>
      </p:graphicFrame>
      <p:sp>
        <p:nvSpPr>
          <p:cNvPr id="20" name="矩形 19">
            <a:extLst>
              <a:ext uri="{FF2B5EF4-FFF2-40B4-BE49-F238E27FC236}">
                <a16:creationId xmlns:a16="http://schemas.microsoft.com/office/drawing/2014/main" id="{22976330-FC42-44F2-AE89-7BF3E961BE01}"/>
              </a:ext>
            </a:extLst>
          </p:cNvPr>
          <p:cNvSpPr/>
          <p:nvPr/>
        </p:nvSpPr>
        <p:spPr>
          <a:xfrm>
            <a:off x="1410904" y="4127916"/>
            <a:ext cx="2060179" cy="369332"/>
          </a:xfrm>
          <a:prstGeom prst="rect">
            <a:avLst/>
          </a:prstGeom>
        </p:spPr>
        <p:txBody>
          <a:bodyPr wrap="none">
            <a:spAutoFit/>
          </a:bodyPr>
          <a:lstStyle/>
          <a:p>
            <a:r>
              <a:rPr lang="zh-CN" altLang="en-US" kern="100" dirty="0">
                <a:latin typeface="楷体" panose="02010609060101010101" pitchFamily="49" charset="-122"/>
                <a:ea typeface="楷体" panose="02010609060101010101" pitchFamily="49" charset="-122"/>
              </a:rPr>
              <a:t>旋转图像裁剪示意</a:t>
            </a:r>
            <a:endParaRPr lang="zh-CN" altLang="en-US" dirty="0">
              <a:latin typeface="楷体" panose="02010609060101010101" pitchFamily="49" charset="-122"/>
              <a:ea typeface="楷体" panose="02010609060101010101" pitchFamily="49" charset="-122"/>
              <a:cs typeface="Times New Roman" panose="02020603050405020304" pitchFamily="18" charset="0"/>
            </a:endParaRPr>
          </a:p>
        </p:txBody>
      </p:sp>
      <p:graphicFrame>
        <p:nvGraphicFramePr>
          <p:cNvPr id="21" name="对象 20">
            <a:extLst>
              <a:ext uri="{FF2B5EF4-FFF2-40B4-BE49-F238E27FC236}">
                <a16:creationId xmlns:a16="http://schemas.microsoft.com/office/drawing/2014/main" id="{4BFC6F34-B4BE-4A3F-B517-009696A2599A}"/>
              </a:ext>
            </a:extLst>
          </p:cNvPr>
          <p:cNvGraphicFramePr>
            <a:graphicFrameLocks noChangeAspect="1"/>
          </p:cNvGraphicFramePr>
          <p:nvPr>
            <p:extLst>
              <p:ext uri="{D42A27DB-BD31-4B8C-83A1-F6EECF244321}">
                <p14:modId xmlns:p14="http://schemas.microsoft.com/office/powerpoint/2010/main" val="1602928557"/>
              </p:ext>
            </p:extLst>
          </p:nvPr>
        </p:nvGraphicFramePr>
        <p:xfrm>
          <a:off x="1239729" y="1898712"/>
          <a:ext cx="643964" cy="321982"/>
        </p:xfrm>
        <a:graphic>
          <a:graphicData uri="http://schemas.openxmlformats.org/presentationml/2006/ole">
            <mc:AlternateContent xmlns:mc="http://schemas.openxmlformats.org/markup-compatibility/2006">
              <mc:Choice xmlns:v="urn:schemas-microsoft-com:vml" Requires="v">
                <p:oleObj spid="_x0000_s13931" name="Equation" r:id="rId19" imgW="457200" imgH="228600" progId="Equation.DSMT4">
                  <p:embed/>
                </p:oleObj>
              </mc:Choice>
              <mc:Fallback>
                <p:oleObj name="Equation" r:id="rId19" imgW="457200" imgH="228600" progId="Equation.DSMT4">
                  <p:embed/>
                  <p:pic>
                    <p:nvPicPr>
                      <p:cNvPr id="3" name="对象 2"/>
                      <p:cNvPicPr/>
                      <p:nvPr/>
                    </p:nvPicPr>
                    <p:blipFill>
                      <a:blip r:embed="rId20"/>
                      <a:stretch>
                        <a:fillRect/>
                      </a:stretch>
                    </p:blipFill>
                    <p:spPr>
                      <a:xfrm>
                        <a:off x="1239729" y="1898712"/>
                        <a:ext cx="643964" cy="321982"/>
                      </a:xfrm>
                      <a:prstGeom prst="rect">
                        <a:avLst/>
                      </a:prstGeom>
                    </p:spPr>
                  </p:pic>
                </p:oleObj>
              </mc:Fallback>
            </mc:AlternateContent>
          </a:graphicData>
        </a:graphic>
      </p:graphicFrame>
      <p:graphicFrame>
        <p:nvGraphicFramePr>
          <p:cNvPr id="22" name="对象 21">
            <a:extLst>
              <a:ext uri="{FF2B5EF4-FFF2-40B4-BE49-F238E27FC236}">
                <a16:creationId xmlns:a16="http://schemas.microsoft.com/office/drawing/2014/main" id="{926093F6-9A40-476D-84DC-5C9E140563C9}"/>
              </a:ext>
            </a:extLst>
          </p:cNvPr>
          <p:cNvGraphicFramePr>
            <a:graphicFrameLocks noChangeAspect="1"/>
          </p:cNvGraphicFramePr>
          <p:nvPr>
            <p:extLst>
              <p:ext uri="{D42A27DB-BD31-4B8C-83A1-F6EECF244321}">
                <p14:modId xmlns:p14="http://schemas.microsoft.com/office/powerpoint/2010/main" val="1340425568"/>
              </p:ext>
            </p:extLst>
          </p:nvPr>
        </p:nvGraphicFramePr>
        <p:xfrm>
          <a:off x="3560345" y="2662963"/>
          <a:ext cx="651510" cy="308610"/>
        </p:xfrm>
        <a:graphic>
          <a:graphicData uri="http://schemas.openxmlformats.org/presentationml/2006/ole">
            <mc:AlternateContent xmlns:mc="http://schemas.openxmlformats.org/markup-compatibility/2006">
              <mc:Choice xmlns:v="urn:schemas-microsoft-com:vml" Requires="v">
                <p:oleObj spid="_x0000_s13932" name="Equation" r:id="rId21" imgW="482400" imgH="228600" progId="Equation.DSMT4">
                  <p:embed/>
                </p:oleObj>
              </mc:Choice>
              <mc:Fallback>
                <p:oleObj name="Equation" r:id="rId21" imgW="482400" imgH="228600" progId="Equation.DSMT4">
                  <p:embed/>
                  <p:pic>
                    <p:nvPicPr>
                      <p:cNvPr id="16" name="对象 15"/>
                      <p:cNvPicPr/>
                      <p:nvPr/>
                    </p:nvPicPr>
                    <p:blipFill>
                      <a:blip r:embed="rId22"/>
                      <a:stretch>
                        <a:fillRect/>
                      </a:stretch>
                    </p:blipFill>
                    <p:spPr>
                      <a:xfrm>
                        <a:off x="3560345" y="2662963"/>
                        <a:ext cx="651510" cy="308610"/>
                      </a:xfrm>
                      <a:prstGeom prst="rect">
                        <a:avLst/>
                      </a:prstGeom>
                    </p:spPr>
                  </p:pic>
                </p:oleObj>
              </mc:Fallback>
            </mc:AlternateContent>
          </a:graphicData>
        </a:graphic>
      </p:graphicFrame>
      <p:graphicFrame>
        <p:nvGraphicFramePr>
          <p:cNvPr id="23" name="对象 22">
            <a:extLst>
              <a:ext uri="{FF2B5EF4-FFF2-40B4-BE49-F238E27FC236}">
                <a16:creationId xmlns:a16="http://schemas.microsoft.com/office/drawing/2014/main" id="{40D42ED6-F924-4F5B-A734-B50C6346A0C6}"/>
              </a:ext>
            </a:extLst>
          </p:cNvPr>
          <p:cNvGraphicFramePr>
            <a:graphicFrameLocks noChangeAspect="1"/>
          </p:cNvGraphicFramePr>
          <p:nvPr>
            <p:extLst>
              <p:ext uri="{D42A27DB-BD31-4B8C-83A1-F6EECF244321}">
                <p14:modId xmlns:p14="http://schemas.microsoft.com/office/powerpoint/2010/main" val="2468757327"/>
              </p:ext>
            </p:extLst>
          </p:nvPr>
        </p:nvGraphicFramePr>
        <p:xfrm>
          <a:off x="3039531" y="3859477"/>
          <a:ext cx="654577" cy="318443"/>
        </p:xfrm>
        <a:graphic>
          <a:graphicData uri="http://schemas.openxmlformats.org/presentationml/2006/ole">
            <mc:AlternateContent xmlns:mc="http://schemas.openxmlformats.org/markup-compatibility/2006">
              <mc:Choice xmlns:v="urn:schemas-microsoft-com:vml" Requires="v">
                <p:oleObj spid="_x0000_s13933" name="Equation" r:id="rId23" imgW="469800" imgH="228600" progId="Equation.DSMT4">
                  <p:embed/>
                </p:oleObj>
              </mc:Choice>
              <mc:Fallback>
                <p:oleObj name="Equation" r:id="rId23" imgW="469800" imgH="228600" progId="Equation.DSMT4">
                  <p:embed/>
                  <p:pic>
                    <p:nvPicPr>
                      <p:cNvPr id="17" name="对象 16"/>
                      <p:cNvPicPr/>
                      <p:nvPr/>
                    </p:nvPicPr>
                    <p:blipFill>
                      <a:blip r:embed="rId24"/>
                      <a:stretch>
                        <a:fillRect/>
                      </a:stretch>
                    </p:blipFill>
                    <p:spPr>
                      <a:xfrm>
                        <a:off x="3039531" y="3859477"/>
                        <a:ext cx="654577" cy="318443"/>
                      </a:xfrm>
                      <a:prstGeom prst="rect">
                        <a:avLst/>
                      </a:prstGeom>
                    </p:spPr>
                  </p:pic>
                </p:oleObj>
              </mc:Fallback>
            </mc:AlternateContent>
          </a:graphicData>
        </a:graphic>
      </p:graphicFrame>
      <p:sp>
        <p:nvSpPr>
          <p:cNvPr id="24" name="右箭头 19">
            <a:extLst>
              <a:ext uri="{FF2B5EF4-FFF2-40B4-BE49-F238E27FC236}">
                <a16:creationId xmlns:a16="http://schemas.microsoft.com/office/drawing/2014/main" id="{BD52EFB5-44FA-49B1-B183-23DACB18145B}"/>
              </a:ext>
            </a:extLst>
          </p:cNvPr>
          <p:cNvSpPr/>
          <p:nvPr/>
        </p:nvSpPr>
        <p:spPr>
          <a:xfrm>
            <a:off x="8072819" y="2191900"/>
            <a:ext cx="403182" cy="109509"/>
          </a:xfrm>
          <a:prstGeom prst="rightArrow">
            <a:avLst/>
          </a:prstGeom>
          <a:solidFill>
            <a:srgbClr val="C5D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7065F257-810B-4448-835A-5927AB932086}"/>
              </a:ext>
            </a:extLst>
          </p:cNvPr>
          <p:cNvSpPr/>
          <p:nvPr/>
        </p:nvSpPr>
        <p:spPr>
          <a:xfrm>
            <a:off x="4262155" y="3377744"/>
            <a:ext cx="2646878" cy="461665"/>
          </a:xfrm>
          <a:prstGeom prst="rect">
            <a:avLst/>
          </a:prstGeom>
        </p:spPr>
        <p:txBody>
          <a:bodyPr wrap="none">
            <a:spAutoFit/>
          </a:bodyPr>
          <a:lstStyle/>
          <a:p>
            <a:r>
              <a:rPr lang="zh-CN" altLang="en-US" sz="2400" kern="100" dirty="0">
                <a:solidFill>
                  <a:srgbClr val="2B608D"/>
                </a:solidFill>
                <a:latin typeface="楷体" panose="02010609060101010101" pitchFamily="49" charset="-122"/>
                <a:ea typeface="楷体" panose="02010609060101010101" pitchFamily="49" charset="-122"/>
              </a:rPr>
              <a:t>黄色框面积公式：</a:t>
            </a:r>
            <a:endParaRPr lang="zh-CN" altLang="en-US" sz="2400" dirty="0">
              <a:solidFill>
                <a:srgbClr val="2B608D"/>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26" name="矩形 25">
            <a:extLst>
              <a:ext uri="{FF2B5EF4-FFF2-40B4-BE49-F238E27FC236}">
                <a16:creationId xmlns:a16="http://schemas.microsoft.com/office/drawing/2014/main" id="{72BE3099-4AA0-4AC2-9CF4-3D55183C84C9}"/>
              </a:ext>
            </a:extLst>
          </p:cNvPr>
          <p:cNvSpPr/>
          <p:nvPr/>
        </p:nvSpPr>
        <p:spPr>
          <a:xfrm>
            <a:off x="1494075" y="4672927"/>
            <a:ext cx="3090911" cy="461665"/>
          </a:xfrm>
          <a:prstGeom prst="rect">
            <a:avLst/>
          </a:prstGeom>
        </p:spPr>
        <p:txBody>
          <a:bodyPr wrap="none">
            <a:spAutoFit/>
          </a:bodyPr>
          <a:lstStyle/>
          <a:p>
            <a:r>
              <a:rPr lang="zh-CN" altLang="en-US" sz="2400" kern="100" dirty="0">
                <a:solidFill>
                  <a:srgbClr val="2B608D"/>
                </a:solidFill>
                <a:latin typeface="楷体" panose="02010609060101010101" pitchFamily="49" charset="-122"/>
                <a:ea typeface="楷体" panose="02010609060101010101" pitchFamily="49" charset="-122"/>
              </a:rPr>
              <a:t>面积最大时</a:t>
            </a:r>
            <a:r>
              <a:rPr lang="en-US" altLang="zh-CN" sz="2400" i="1" kern="100" dirty="0">
                <a:solidFill>
                  <a:srgbClr val="2B608D"/>
                </a:solidFill>
                <a:latin typeface="Times New Roman" panose="02020603050405020304" pitchFamily="18" charset="0"/>
                <a:ea typeface="楷体" panose="02010609060101010101" pitchFamily="49" charset="-122"/>
                <a:cs typeface="Times New Roman" panose="02020603050405020304" pitchFamily="18" charset="0"/>
              </a:rPr>
              <a:t>c</a:t>
            </a:r>
            <a:r>
              <a:rPr lang="zh-CN" altLang="en-US" sz="2400" kern="100" dirty="0">
                <a:solidFill>
                  <a:srgbClr val="2B608D"/>
                </a:solidFill>
                <a:latin typeface="楷体" panose="02010609060101010101" pitchFamily="49" charset="-122"/>
                <a:ea typeface="楷体" panose="02010609060101010101" pitchFamily="49" charset="-122"/>
              </a:rPr>
              <a:t>的取值：</a:t>
            </a:r>
            <a:endParaRPr lang="zh-CN" altLang="en-US" sz="2400" dirty="0">
              <a:solidFill>
                <a:srgbClr val="2B608D"/>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27" name="文本框 26">
            <a:extLst>
              <a:ext uri="{FF2B5EF4-FFF2-40B4-BE49-F238E27FC236}">
                <a16:creationId xmlns:a16="http://schemas.microsoft.com/office/drawing/2014/main" id="{B097EF49-32F1-4B9D-ACD9-AF3189C24548}"/>
              </a:ext>
            </a:extLst>
          </p:cNvPr>
          <p:cNvSpPr txBox="1"/>
          <p:nvPr/>
        </p:nvSpPr>
        <p:spPr>
          <a:xfrm>
            <a:off x="107586" y="967090"/>
            <a:ext cx="690605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1.</a:t>
            </a:r>
            <a:r>
              <a:rPr lang="zh-CN" altLang="en-US" sz="2400" b="1" noProof="1">
                <a:solidFill>
                  <a:srgbClr val="2F2FFF"/>
                </a:solidFill>
                <a:latin typeface="微软雅黑" panose="020B0503020204020204" pitchFamily="34" charset="-122"/>
                <a:ea typeface="微软雅黑" panose="020B0503020204020204" pitchFamily="34" charset="-122"/>
              </a:rPr>
              <a:t>面向设施群的空天地一体化协同快速监测技术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8" name="标题 7">
            <a:extLst>
              <a:ext uri="{FF2B5EF4-FFF2-40B4-BE49-F238E27FC236}">
                <a16:creationId xmlns:a16="http://schemas.microsoft.com/office/drawing/2014/main" id="{9CB195D2-7BDB-4CA3-A3AD-D0981F00C368}"/>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14612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内容占位符 12">
            <a:extLst>
              <a:ext uri="{FF2B5EF4-FFF2-40B4-BE49-F238E27FC236}">
                <a16:creationId xmlns:a16="http://schemas.microsoft.com/office/drawing/2014/main" id="{85C97207-BD90-49FE-893A-CF5CB0AB7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6" name="直接连接符 5">
            <a:extLst>
              <a:ext uri="{FF2B5EF4-FFF2-40B4-BE49-F238E27FC236}">
                <a16:creationId xmlns:a16="http://schemas.microsoft.com/office/drawing/2014/main" id="{D0991A28-0ABE-41AB-AB84-66F5B17E6241}"/>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图片 7" descr="image12">
            <a:extLst>
              <a:ext uri="{FF2B5EF4-FFF2-40B4-BE49-F238E27FC236}">
                <a16:creationId xmlns:a16="http://schemas.microsoft.com/office/drawing/2014/main" id="{D7B8E98C-4EC0-4024-BA09-41A40F8DD87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0544" y="2330054"/>
            <a:ext cx="2819005" cy="1804608"/>
          </a:xfrm>
          <a:prstGeom prst="rect">
            <a:avLst/>
          </a:prstGeom>
          <a:noFill/>
          <a:ln>
            <a:noFill/>
          </a:ln>
        </p:spPr>
      </p:pic>
      <p:pic>
        <p:nvPicPr>
          <p:cNvPr id="9" name="图片 8" descr="rotationa12">
            <a:extLst>
              <a:ext uri="{FF2B5EF4-FFF2-40B4-BE49-F238E27FC236}">
                <a16:creationId xmlns:a16="http://schemas.microsoft.com/office/drawing/2014/main" id="{E0E34E61-4B3D-4058-BF59-95036ABC466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333766" y="2330022"/>
            <a:ext cx="2818800" cy="1803600"/>
          </a:xfrm>
          <a:prstGeom prst="rect">
            <a:avLst/>
          </a:prstGeom>
          <a:noFill/>
          <a:ln>
            <a:noFill/>
          </a:ln>
        </p:spPr>
      </p:pic>
      <p:sp>
        <p:nvSpPr>
          <p:cNvPr id="11" name="矩形 10">
            <a:extLst>
              <a:ext uri="{FF2B5EF4-FFF2-40B4-BE49-F238E27FC236}">
                <a16:creationId xmlns:a16="http://schemas.microsoft.com/office/drawing/2014/main" id="{E1588ED2-1588-4DA1-9815-232B76889777}"/>
              </a:ext>
            </a:extLst>
          </p:cNvPr>
          <p:cNvSpPr/>
          <p:nvPr/>
        </p:nvSpPr>
        <p:spPr>
          <a:xfrm>
            <a:off x="969697" y="5983782"/>
            <a:ext cx="1800493" cy="369332"/>
          </a:xfrm>
          <a:prstGeom prst="rect">
            <a:avLst/>
          </a:prstGeom>
        </p:spPr>
        <p:txBody>
          <a:bodyPr wrap="none">
            <a:spAutoFit/>
          </a:bodyPr>
          <a:lstStyle/>
          <a:p>
            <a:r>
              <a:rPr lang="zh-CN" altLang="zh-CN" kern="100" dirty="0">
                <a:latin typeface="楷体" panose="02010609060101010101" pitchFamily="49" charset="-122"/>
                <a:ea typeface="楷体" panose="02010609060101010101" pitchFamily="49" charset="-122"/>
                <a:cs typeface="Times New Roman" panose="02020603050405020304" pitchFamily="18" charset="0"/>
              </a:rPr>
              <a:t>裁剪前</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匹配结果</a:t>
            </a:r>
            <a:endParaRPr lang="zh-CN" altLang="en-US" dirty="0">
              <a:latin typeface="楷体" panose="02010609060101010101" pitchFamily="49" charset="-122"/>
              <a:ea typeface="楷体" panose="02010609060101010101" pitchFamily="49" charset="-122"/>
            </a:endParaRPr>
          </a:p>
        </p:txBody>
      </p:sp>
      <p:sp>
        <p:nvSpPr>
          <p:cNvPr id="12" name="矩形 11">
            <a:extLst>
              <a:ext uri="{FF2B5EF4-FFF2-40B4-BE49-F238E27FC236}">
                <a16:creationId xmlns:a16="http://schemas.microsoft.com/office/drawing/2014/main" id="{E782F498-CEF1-41EF-BA45-8376900FE60C}"/>
              </a:ext>
            </a:extLst>
          </p:cNvPr>
          <p:cNvSpPr/>
          <p:nvPr/>
        </p:nvSpPr>
        <p:spPr>
          <a:xfrm>
            <a:off x="3705484" y="5983782"/>
            <a:ext cx="1800493" cy="369332"/>
          </a:xfrm>
          <a:prstGeom prst="rect">
            <a:avLst/>
          </a:prstGeom>
        </p:spPr>
        <p:txBody>
          <a:bodyPr wrap="none">
            <a:spAutoFit/>
          </a:bodyPr>
          <a:lstStyle/>
          <a:p>
            <a:r>
              <a:rPr lang="zh-CN" altLang="zh-CN" kern="100" dirty="0">
                <a:latin typeface="楷体" panose="02010609060101010101" pitchFamily="49" charset="-122"/>
                <a:ea typeface="楷体" panose="02010609060101010101" pitchFamily="49" charset="-122"/>
                <a:cs typeface="Times New Roman" panose="02020603050405020304" pitchFamily="18" charset="0"/>
              </a:rPr>
              <a:t>裁剪后</a:t>
            </a:r>
            <a:r>
              <a:rPr lang="zh-CN" altLang="en-US" kern="100" dirty="0">
                <a:latin typeface="楷体" panose="02010609060101010101" pitchFamily="49" charset="-122"/>
                <a:ea typeface="楷体" panose="02010609060101010101" pitchFamily="49" charset="-122"/>
                <a:cs typeface="Times New Roman" panose="02020603050405020304" pitchFamily="18" charset="0"/>
              </a:rPr>
              <a:t>匹配结果</a:t>
            </a:r>
            <a:endParaRPr lang="zh-CN" altLang="en-US" dirty="0">
              <a:latin typeface="楷体" panose="02010609060101010101" pitchFamily="49" charset="-122"/>
              <a:ea typeface="楷体" panose="02010609060101010101" pitchFamily="49" charset="-122"/>
            </a:endParaRPr>
          </a:p>
        </p:txBody>
      </p:sp>
      <p:pic>
        <p:nvPicPr>
          <p:cNvPr id="13" name="图片 12" descr="image20">
            <a:extLst>
              <a:ext uri="{FF2B5EF4-FFF2-40B4-BE49-F238E27FC236}">
                <a16:creationId xmlns:a16="http://schemas.microsoft.com/office/drawing/2014/main" id="{BFD5ADC7-CFE7-40C7-9166-48E03910515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60544" y="4180182"/>
            <a:ext cx="2818800" cy="1803600"/>
          </a:xfrm>
          <a:prstGeom prst="rect">
            <a:avLst/>
          </a:prstGeom>
          <a:noFill/>
          <a:ln>
            <a:noFill/>
          </a:ln>
        </p:spPr>
      </p:pic>
      <p:pic>
        <p:nvPicPr>
          <p:cNvPr id="14" name="图片 13" descr="rotationa20">
            <a:extLst>
              <a:ext uri="{FF2B5EF4-FFF2-40B4-BE49-F238E27FC236}">
                <a16:creationId xmlns:a16="http://schemas.microsoft.com/office/drawing/2014/main" id="{5354662B-2A2C-407E-A4CF-B5D2E3F825E5}"/>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333766" y="4180182"/>
            <a:ext cx="2818800" cy="1803600"/>
          </a:xfrm>
          <a:prstGeom prst="rect">
            <a:avLst/>
          </a:prstGeom>
          <a:noFill/>
          <a:ln>
            <a:noFill/>
          </a:ln>
        </p:spPr>
      </p:pic>
      <p:sp>
        <p:nvSpPr>
          <p:cNvPr id="15" name="矩形 14">
            <a:extLst>
              <a:ext uri="{FF2B5EF4-FFF2-40B4-BE49-F238E27FC236}">
                <a16:creationId xmlns:a16="http://schemas.microsoft.com/office/drawing/2014/main" id="{690EC3C5-7082-44F4-869F-CD924EE9F1C9}"/>
              </a:ext>
            </a:extLst>
          </p:cNvPr>
          <p:cNvSpPr/>
          <p:nvPr/>
        </p:nvSpPr>
        <p:spPr>
          <a:xfrm>
            <a:off x="460544" y="1326279"/>
            <a:ext cx="2319866" cy="553998"/>
          </a:xfrm>
          <a:prstGeom prst="rect">
            <a:avLst/>
          </a:prstGeom>
        </p:spPr>
        <p:txBody>
          <a:bodyPr wrap="none">
            <a:spAutoFit/>
          </a:bodyPr>
          <a:lstStyle/>
          <a:p>
            <a:pPr marL="285750" indent="-285750">
              <a:lnSpc>
                <a:spcPct val="125000"/>
              </a:lnSpc>
              <a:spcBef>
                <a:spcPct val="0"/>
              </a:spcBef>
              <a:buClr>
                <a:schemeClr val="accent1">
                  <a:lumMod val="50000"/>
                </a:schemeClr>
              </a:buClr>
              <a:buFont typeface="Wingdings" panose="05000000000000000000" pitchFamily="2" charset="2"/>
              <a:buChar char="n"/>
              <a:defRPr/>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裁剪结果分析</a:t>
            </a:r>
            <a:endParaRPr lang="zh-CN" altLang="zh-CN" sz="2400" b="1" dirty="0">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6" name="矩形 15">
            <a:extLst>
              <a:ext uri="{FF2B5EF4-FFF2-40B4-BE49-F238E27FC236}">
                <a16:creationId xmlns:a16="http://schemas.microsoft.com/office/drawing/2014/main" id="{AB20D4AA-36B6-47C7-8DC4-2139E51F925B}"/>
              </a:ext>
            </a:extLst>
          </p:cNvPr>
          <p:cNvSpPr/>
          <p:nvPr/>
        </p:nvSpPr>
        <p:spPr>
          <a:xfrm>
            <a:off x="258808" y="1849652"/>
            <a:ext cx="6041072" cy="400110"/>
          </a:xfrm>
          <a:prstGeom prst="rect">
            <a:avLst/>
          </a:prstGeom>
        </p:spPr>
        <p:txBody>
          <a:bodyPr wrap="square">
            <a:spAutoFit/>
          </a:bodyPr>
          <a:lstStyle/>
          <a:p>
            <a:r>
              <a:rPr lang="zh-CN" altLang="en-US" sz="2000" kern="100" dirty="0">
                <a:solidFill>
                  <a:srgbClr val="00B050"/>
                </a:solidFill>
                <a:latin typeface="楷体" panose="02010609060101010101" pitchFamily="49" charset="-122"/>
                <a:ea typeface="楷体" panose="02010609060101010101" pitchFamily="49" charset="-122"/>
              </a:rPr>
              <a:t>绿色</a:t>
            </a:r>
            <a:r>
              <a:rPr lang="zh-CN" altLang="en-US" sz="2000" kern="100" dirty="0">
                <a:latin typeface="楷体" panose="02010609060101010101" pitchFamily="49" charset="-122"/>
                <a:ea typeface="楷体" panose="02010609060101010101" pitchFamily="49" charset="-122"/>
              </a:rPr>
              <a:t>框为真实匹配位置</a:t>
            </a:r>
            <a:r>
              <a:rPr lang="en-US" altLang="zh-CN" sz="2000" kern="100" dirty="0">
                <a:latin typeface="楷体" panose="02010609060101010101" pitchFamily="49" charset="-122"/>
                <a:ea typeface="楷体" panose="02010609060101010101" pitchFamily="49" charset="-122"/>
              </a:rPr>
              <a:t>  </a:t>
            </a:r>
            <a:r>
              <a:rPr lang="zh-CN" altLang="en-US" sz="2000" kern="100" dirty="0">
                <a:solidFill>
                  <a:srgbClr val="FF0000"/>
                </a:solidFill>
                <a:latin typeface="楷体" panose="02010609060101010101" pitchFamily="49" charset="-122"/>
                <a:ea typeface="楷体" panose="02010609060101010101" pitchFamily="49" charset="-122"/>
              </a:rPr>
              <a:t>红色</a:t>
            </a:r>
            <a:r>
              <a:rPr lang="zh-CN" altLang="en-US" sz="2000" kern="100" dirty="0">
                <a:latin typeface="楷体" panose="02010609060101010101" pitchFamily="49" charset="-122"/>
                <a:ea typeface="楷体" panose="02010609060101010101" pitchFamily="49" charset="-122"/>
              </a:rPr>
              <a:t>框为匹配算法匹配结果</a:t>
            </a:r>
            <a:endParaRPr lang="zh-CN" altLang="en-US" sz="2000" dirty="0">
              <a:latin typeface="楷体" panose="02010609060101010101" pitchFamily="49" charset="-122"/>
              <a:ea typeface="楷体" panose="02010609060101010101" pitchFamily="49" charset="-122"/>
              <a:cs typeface="Times New Roman" panose="02020603050405020304" pitchFamily="18" charset="0"/>
            </a:endParaRPr>
          </a:p>
        </p:txBody>
      </p:sp>
      <p:sp>
        <p:nvSpPr>
          <p:cNvPr id="17" name="矩形 16">
            <a:extLst>
              <a:ext uri="{FF2B5EF4-FFF2-40B4-BE49-F238E27FC236}">
                <a16:creationId xmlns:a16="http://schemas.microsoft.com/office/drawing/2014/main" id="{8DD3AAA0-8367-40C0-868E-4AE26F8F0F7E}"/>
              </a:ext>
            </a:extLst>
          </p:cNvPr>
          <p:cNvSpPr/>
          <p:nvPr/>
        </p:nvSpPr>
        <p:spPr>
          <a:xfrm>
            <a:off x="6626225" y="5363553"/>
            <a:ext cx="5189220" cy="1246495"/>
          </a:xfrm>
          <a:prstGeom prst="rect">
            <a:avLst/>
          </a:prstGeom>
        </p:spPr>
        <p:txBody>
          <a:bodyPr wrap="square">
            <a:spAutoFit/>
          </a:bodyPr>
          <a:lstStyle/>
          <a:p>
            <a:pPr marL="342900" indent="-342900">
              <a:lnSpc>
                <a:spcPct val="125000"/>
              </a:lnSpc>
              <a:buClr>
                <a:srgbClr val="2B608D"/>
              </a:buClr>
              <a:buFont typeface="Wingdings" panose="05000000000000000000" pitchFamily="2" charset="2"/>
              <a:buChar char="Ø"/>
            </a:pPr>
            <a:r>
              <a:rPr lang="zh-CN" altLang="en-US" sz="2000" kern="100" dirty="0">
                <a:latin typeface="楷体" panose="02010609060101010101" pitchFamily="49" charset="-122"/>
                <a:ea typeface="楷体" panose="02010609060101010101" pitchFamily="49" charset="-122"/>
              </a:rPr>
              <a:t>裁剪后匹配</a:t>
            </a:r>
            <a:r>
              <a:rPr lang="zh-CN" altLang="en-US" sz="2000" kern="100" dirty="0">
                <a:solidFill>
                  <a:srgbClr val="2B608D"/>
                </a:solidFill>
                <a:latin typeface="楷体" panose="02010609060101010101" pitchFamily="49" charset="-122"/>
                <a:ea typeface="楷体" panose="02010609060101010101" pitchFamily="49" charset="-122"/>
              </a:rPr>
              <a:t>速度</a:t>
            </a:r>
            <a:r>
              <a:rPr lang="zh-CN" altLang="en-US" sz="2000" kern="100" dirty="0">
                <a:latin typeface="楷体" panose="02010609060101010101" pitchFamily="49" charset="-122"/>
                <a:ea typeface="楷体" panose="02010609060101010101" pitchFamily="49" charset="-122"/>
              </a:rPr>
              <a:t>和</a:t>
            </a:r>
            <a:r>
              <a:rPr lang="zh-CN" altLang="en-US" sz="2000" kern="100" dirty="0">
                <a:solidFill>
                  <a:srgbClr val="FF0000"/>
                </a:solidFill>
                <a:latin typeface="楷体" panose="02010609060101010101" pitchFamily="49" charset="-122"/>
                <a:ea typeface="楷体" panose="02010609060101010101" pitchFamily="49" charset="-122"/>
              </a:rPr>
              <a:t>精度</a:t>
            </a:r>
            <a:r>
              <a:rPr lang="zh-CN" altLang="en-US" sz="2000" kern="100" dirty="0">
                <a:latin typeface="楷体" panose="02010609060101010101" pitchFamily="49" charset="-122"/>
                <a:ea typeface="楷体" panose="02010609060101010101" pitchFamily="49" charset="-122"/>
              </a:rPr>
              <a:t>都得到提升</a:t>
            </a:r>
            <a:endParaRPr lang="en-US" altLang="zh-CN" sz="2000" kern="100" dirty="0">
              <a:latin typeface="楷体" panose="02010609060101010101" pitchFamily="49" charset="-122"/>
              <a:ea typeface="楷体" panose="02010609060101010101" pitchFamily="49" charset="-122"/>
            </a:endParaRPr>
          </a:p>
          <a:p>
            <a:pPr marL="342900" indent="-342900">
              <a:lnSpc>
                <a:spcPct val="125000"/>
              </a:lnSpc>
              <a:buClr>
                <a:srgbClr val="2B608D"/>
              </a:buClr>
              <a:buFont typeface="Wingdings" panose="05000000000000000000" pitchFamily="2" charset="2"/>
              <a:buChar char="Ø"/>
            </a:pPr>
            <a:r>
              <a:rPr lang="zh-CN" altLang="en-US" sz="2000" kern="100" dirty="0">
                <a:latin typeface="楷体" panose="02010609060101010101" pitchFamily="49" charset="-122"/>
                <a:ea typeface="楷体" panose="02010609060101010101" pitchFamily="49" charset="-122"/>
              </a:rPr>
              <a:t>裁剪后失去部分特征，但是空白区域存在的干扰大于失去的特征对匹配的作用</a:t>
            </a:r>
            <a:endParaRPr lang="zh-CN" altLang="en-US" sz="2000" dirty="0">
              <a:latin typeface="楷体" panose="02010609060101010101" pitchFamily="49" charset="-122"/>
              <a:ea typeface="楷体" panose="02010609060101010101" pitchFamily="49" charset="-122"/>
              <a:cs typeface="Times New Roman" panose="02020603050405020304" pitchFamily="18" charset="0"/>
            </a:endParaRPr>
          </a:p>
        </p:txBody>
      </p:sp>
      <p:graphicFrame>
        <p:nvGraphicFramePr>
          <p:cNvPr id="18" name="表格 17">
            <a:extLst>
              <a:ext uri="{FF2B5EF4-FFF2-40B4-BE49-F238E27FC236}">
                <a16:creationId xmlns:a16="http://schemas.microsoft.com/office/drawing/2014/main" id="{4BCFCB6E-E6F7-4F8E-9C11-8BD5C6762122}"/>
              </a:ext>
            </a:extLst>
          </p:cNvPr>
          <p:cNvGraphicFramePr>
            <a:graphicFrameLocks noGrp="1"/>
          </p:cNvGraphicFramePr>
          <p:nvPr>
            <p:extLst>
              <p:ext uri="{D42A27DB-BD31-4B8C-83A1-F6EECF244321}">
                <p14:modId xmlns:p14="http://schemas.microsoft.com/office/powerpoint/2010/main" val="1812171575"/>
              </p:ext>
            </p:extLst>
          </p:nvPr>
        </p:nvGraphicFramePr>
        <p:xfrm>
          <a:off x="6374277" y="4118433"/>
          <a:ext cx="5693115" cy="1252740"/>
        </p:xfrm>
        <a:graphic>
          <a:graphicData uri="http://schemas.openxmlformats.org/drawingml/2006/table">
            <a:tbl>
              <a:tblPr firstRow="1" bandRow="1">
                <a:tableStyleId>{5C22544A-7EE6-4342-B048-85BDC9FD1C3A}</a:tableStyleId>
              </a:tblPr>
              <a:tblGrid>
                <a:gridCol w="1138623">
                  <a:extLst>
                    <a:ext uri="{9D8B030D-6E8A-4147-A177-3AD203B41FA5}">
                      <a16:colId xmlns:a16="http://schemas.microsoft.com/office/drawing/2014/main" val="3485234622"/>
                    </a:ext>
                  </a:extLst>
                </a:gridCol>
                <a:gridCol w="1138623">
                  <a:extLst>
                    <a:ext uri="{9D8B030D-6E8A-4147-A177-3AD203B41FA5}">
                      <a16:colId xmlns:a16="http://schemas.microsoft.com/office/drawing/2014/main" val="787051679"/>
                    </a:ext>
                  </a:extLst>
                </a:gridCol>
                <a:gridCol w="1138623">
                  <a:extLst>
                    <a:ext uri="{9D8B030D-6E8A-4147-A177-3AD203B41FA5}">
                      <a16:colId xmlns:a16="http://schemas.microsoft.com/office/drawing/2014/main" val="251379372"/>
                    </a:ext>
                  </a:extLst>
                </a:gridCol>
                <a:gridCol w="1138623">
                  <a:extLst>
                    <a:ext uri="{9D8B030D-6E8A-4147-A177-3AD203B41FA5}">
                      <a16:colId xmlns:a16="http://schemas.microsoft.com/office/drawing/2014/main" val="2907130060"/>
                    </a:ext>
                  </a:extLst>
                </a:gridCol>
                <a:gridCol w="1138623">
                  <a:extLst>
                    <a:ext uri="{9D8B030D-6E8A-4147-A177-3AD203B41FA5}">
                      <a16:colId xmlns:a16="http://schemas.microsoft.com/office/drawing/2014/main" val="3732133922"/>
                    </a:ext>
                  </a:extLst>
                </a:gridCol>
              </a:tblGrid>
              <a:tr h="417580">
                <a:tc>
                  <a:txBody>
                    <a:bodyPr/>
                    <a:lstStyle/>
                    <a:p>
                      <a:pPr algn="ctr"/>
                      <a:endParaRPr lang="zh-CN" altLang="en-US" sz="18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最高精度</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最低精度</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平均精度</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匹配速度</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2897603"/>
                  </a:ext>
                </a:extLst>
              </a:tr>
              <a:tr h="417580">
                <a:tc>
                  <a:txBody>
                    <a:bodyPr/>
                    <a:lstStyle/>
                    <a:p>
                      <a:pPr algn="ctr"/>
                      <a:r>
                        <a:rPr lang="zh-CN" altLang="en-US" sz="18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裁剪前</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0.871</a:t>
                      </a:r>
                      <a:endParaRPr lang="zh-CN" altLang="en-US" sz="18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0.322</a:t>
                      </a:r>
                      <a:endParaRPr lang="zh-CN" altLang="en-US" sz="18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0.599</a:t>
                      </a:r>
                      <a:endParaRPr lang="zh-CN" altLang="en-US" sz="18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6.2s/</a:t>
                      </a:r>
                      <a:r>
                        <a:rPr lang="zh-CN" altLang="en-US" sz="18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张</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2306871"/>
                  </a:ext>
                </a:extLst>
              </a:tr>
              <a:tr h="417580">
                <a:tc>
                  <a:txBody>
                    <a:bodyPr/>
                    <a:lstStyle/>
                    <a:p>
                      <a:pPr algn="ctr"/>
                      <a:r>
                        <a:rPr lang="zh-CN" altLang="en-US" sz="18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裁剪后</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0.943</a:t>
                      </a:r>
                      <a:endParaRPr lang="zh-CN" altLang="en-US" sz="18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0.519</a:t>
                      </a:r>
                      <a:endParaRPr lang="zh-CN" altLang="en-US" sz="18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0.775</a:t>
                      </a:r>
                      <a:endParaRPr lang="zh-CN" altLang="en-US" sz="18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2B608D"/>
                          </a:solidFill>
                          <a:latin typeface="Times New Roman" panose="02020603050405020304" pitchFamily="18" charset="0"/>
                          <a:ea typeface="楷体" panose="02010609060101010101" pitchFamily="49" charset="-122"/>
                          <a:cs typeface="Times New Roman" panose="02020603050405020304" pitchFamily="18" charset="0"/>
                        </a:rPr>
                        <a:t>4.6s/</a:t>
                      </a:r>
                      <a:r>
                        <a:rPr lang="zh-CN" altLang="en-US" sz="1800" dirty="0">
                          <a:solidFill>
                            <a:srgbClr val="2B608D"/>
                          </a:solidFill>
                          <a:latin typeface="Times New Roman" panose="02020603050405020304" pitchFamily="18" charset="0"/>
                          <a:ea typeface="楷体" panose="02010609060101010101" pitchFamily="49" charset="-122"/>
                          <a:cs typeface="Times New Roman" panose="02020603050405020304" pitchFamily="18" charset="0"/>
                        </a:rPr>
                        <a:t>张</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7916368"/>
                  </a:ext>
                </a:extLst>
              </a:tr>
            </a:tbl>
          </a:graphicData>
        </a:graphic>
      </p:graphicFrame>
      <p:sp>
        <p:nvSpPr>
          <p:cNvPr id="19" name="文本框 18">
            <a:extLst>
              <a:ext uri="{FF2B5EF4-FFF2-40B4-BE49-F238E27FC236}">
                <a16:creationId xmlns:a16="http://schemas.microsoft.com/office/drawing/2014/main" id="{92C9E519-7724-4039-8E04-AC0A84B38B24}"/>
              </a:ext>
            </a:extLst>
          </p:cNvPr>
          <p:cNvSpPr txBox="1"/>
          <p:nvPr/>
        </p:nvSpPr>
        <p:spPr>
          <a:xfrm>
            <a:off x="8252460" y="3726748"/>
            <a:ext cx="2156460"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rPr>
              <a:t>裁剪前后结果对比</a:t>
            </a:r>
          </a:p>
        </p:txBody>
      </p:sp>
      <p:sp>
        <p:nvSpPr>
          <p:cNvPr id="20" name="矩形 19">
            <a:extLst>
              <a:ext uri="{FF2B5EF4-FFF2-40B4-BE49-F238E27FC236}">
                <a16:creationId xmlns:a16="http://schemas.microsoft.com/office/drawing/2014/main" id="{381AF5A0-5A07-4D44-8E14-D15C60F3D01E}"/>
              </a:ext>
            </a:extLst>
          </p:cNvPr>
          <p:cNvSpPr/>
          <p:nvPr/>
        </p:nvSpPr>
        <p:spPr>
          <a:xfrm>
            <a:off x="7444016" y="2176971"/>
            <a:ext cx="4221156" cy="861774"/>
          </a:xfrm>
          <a:prstGeom prst="rect">
            <a:avLst/>
          </a:prstGeom>
        </p:spPr>
        <p:txBody>
          <a:bodyPr wrap="square">
            <a:spAutoFit/>
          </a:bodyPr>
          <a:lstStyle/>
          <a:p>
            <a:pPr>
              <a:lnSpc>
                <a:spcPct val="125000"/>
              </a:lnSpc>
              <a:spcAft>
                <a:spcPts val="600"/>
              </a:spcAft>
            </a:pPr>
            <a:r>
              <a:rPr lang="en-US" altLang="zh-CN" sz="2000" dirty="0" err="1">
                <a:solidFill>
                  <a:srgbClr val="1966A2"/>
                </a:solidFill>
                <a:latin typeface="Times New Roman" panose="02020603050405020304" pitchFamily="18" charset="0"/>
                <a:ea typeface="楷体" panose="02010609060101010101" pitchFamily="49" charset="-122"/>
                <a:cs typeface="Times New Roman" panose="02020603050405020304" pitchFamily="18" charset="0"/>
              </a:rPr>
              <a:t>IoU</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：真值框与匹配框交集部分面积与两框并集部分面积的比值。</a:t>
            </a:r>
          </a:p>
        </p:txBody>
      </p:sp>
      <p:graphicFrame>
        <p:nvGraphicFramePr>
          <p:cNvPr id="21" name="对象 20">
            <a:extLst>
              <a:ext uri="{FF2B5EF4-FFF2-40B4-BE49-F238E27FC236}">
                <a16:creationId xmlns:a16="http://schemas.microsoft.com/office/drawing/2014/main" id="{5FB16487-7A00-447B-A644-8851251AC9D2}"/>
              </a:ext>
            </a:extLst>
          </p:cNvPr>
          <p:cNvGraphicFramePr>
            <a:graphicFrameLocks noChangeAspect="1"/>
          </p:cNvGraphicFramePr>
          <p:nvPr>
            <p:extLst>
              <p:ext uri="{D42A27DB-BD31-4B8C-83A1-F6EECF244321}">
                <p14:modId xmlns:p14="http://schemas.microsoft.com/office/powerpoint/2010/main" val="3296535810"/>
              </p:ext>
            </p:extLst>
          </p:nvPr>
        </p:nvGraphicFramePr>
        <p:xfrm>
          <a:off x="8054340" y="989150"/>
          <a:ext cx="2149475" cy="1203325"/>
        </p:xfrm>
        <a:graphic>
          <a:graphicData uri="http://schemas.openxmlformats.org/presentationml/2006/ole">
            <mc:AlternateContent xmlns:mc="http://schemas.openxmlformats.org/markup-compatibility/2006">
              <mc:Choice xmlns:v="urn:schemas-microsoft-com:vml" Requires="v">
                <p:oleObj spid="_x0000_s12425" name="Visio" r:id="rId9" imgW="2484191" imgH="1394342" progId="Visio.Drawing.15">
                  <p:embed/>
                </p:oleObj>
              </mc:Choice>
              <mc:Fallback>
                <p:oleObj name="Visio" r:id="rId9" imgW="2484191" imgH="1394342" progId="Visio.Drawing.15">
                  <p:embed/>
                  <p:pic>
                    <p:nvPicPr>
                      <p:cNvPr id="20" name="对象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4340" y="989150"/>
                        <a:ext cx="2149475" cy="1203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对象 21">
            <a:extLst>
              <a:ext uri="{FF2B5EF4-FFF2-40B4-BE49-F238E27FC236}">
                <a16:creationId xmlns:a16="http://schemas.microsoft.com/office/drawing/2014/main" id="{3D959982-1C51-4F60-9822-529DF27E09C5}"/>
              </a:ext>
            </a:extLst>
          </p:cNvPr>
          <p:cNvGraphicFramePr>
            <a:graphicFrameLocks noChangeAspect="1"/>
          </p:cNvGraphicFramePr>
          <p:nvPr>
            <p:extLst>
              <p:ext uri="{D42A27DB-BD31-4B8C-83A1-F6EECF244321}">
                <p14:modId xmlns:p14="http://schemas.microsoft.com/office/powerpoint/2010/main" val="1873901237"/>
              </p:ext>
            </p:extLst>
          </p:nvPr>
        </p:nvGraphicFramePr>
        <p:xfrm>
          <a:off x="8122920" y="2938821"/>
          <a:ext cx="2193068" cy="743880"/>
        </p:xfrm>
        <a:graphic>
          <a:graphicData uri="http://schemas.openxmlformats.org/presentationml/2006/ole">
            <mc:AlternateContent xmlns:mc="http://schemas.openxmlformats.org/markup-compatibility/2006">
              <mc:Choice xmlns:v="urn:schemas-microsoft-com:vml" Requires="v">
                <p:oleObj spid="_x0000_s12426" name="Equation" r:id="rId11" imgW="1264012" imgH="428083" progId="Equation.DSMT4">
                  <p:embed/>
                </p:oleObj>
              </mc:Choice>
              <mc:Fallback>
                <p:oleObj name="Equation" r:id="rId11" imgW="1264012" imgH="428083" progId="Equation.DSMT4">
                  <p:embed/>
                  <p:pic>
                    <p:nvPicPr>
                      <p:cNvPr id="21" name="对象 20"/>
                      <p:cNvPicPr/>
                      <p:nvPr/>
                    </p:nvPicPr>
                    <p:blipFill>
                      <a:blip r:embed="rId12"/>
                      <a:stretch>
                        <a:fillRect/>
                      </a:stretch>
                    </p:blipFill>
                    <p:spPr>
                      <a:xfrm>
                        <a:off x="8122920" y="2938821"/>
                        <a:ext cx="2193068" cy="743880"/>
                      </a:xfrm>
                      <a:prstGeom prst="rect">
                        <a:avLst/>
                      </a:prstGeom>
                    </p:spPr>
                  </p:pic>
                </p:oleObj>
              </mc:Fallback>
            </mc:AlternateContent>
          </a:graphicData>
        </a:graphic>
      </p:graphicFrame>
      <p:sp>
        <p:nvSpPr>
          <p:cNvPr id="23" name="文本框 22">
            <a:extLst>
              <a:ext uri="{FF2B5EF4-FFF2-40B4-BE49-F238E27FC236}">
                <a16:creationId xmlns:a16="http://schemas.microsoft.com/office/drawing/2014/main" id="{659FC177-3F2D-4C45-A47A-DAB82B938C70}"/>
              </a:ext>
            </a:extLst>
          </p:cNvPr>
          <p:cNvSpPr txBox="1"/>
          <p:nvPr/>
        </p:nvSpPr>
        <p:spPr>
          <a:xfrm>
            <a:off x="107586" y="967090"/>
            <a:ext cx="690605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1.</a:t>
            </a:r>
            <a:r>
              <a:rPr lang="zh-CN" altLang="en-US" sz="2400" b="1" noProof="1">
                <a:solidFill>
                  <a:srgbClr val="2F2FFF"/>
                </a:solidFill>
                <a:latin typeface="微软雅黑" panose="020B0503020204020204" pitchFamily="34" charset="-122"/>
                <a:ea typeface="微软雅黑" panose="020B0503020204020204" pitchFamily="34" charset="-122"/>
              </a:rPr>
              <a:t>面向设施群的空天地一体化协同快速监测技术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4" name="标题 7">
            <a:extLst>
              <a:ext uri="{FF2B5EF4-FFF2-40B4-BE49-F238E27FC236}">
                <a16:creationId xmlns:a16="http://schemas.microsoft.com/office/drawing/2014/main" id="{70967D9D-261D-4035-B393-8577278364D6}"/>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27205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内容占位符 12">
            <a:extLst>
              <a:ext uri="{FF2B5EF4-FFF2-40B4-BE49-F238E27FC236}">
                <a16:creationId xmlns:a16="http://schemas.microsoft.com/office/drawing/2014/main" id="{85C97207-BD90-49FE-893A-CF5CB0AB7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6" name="直接连接符 5">
            <a:extLst>
              <a:ext uri="{FF2B5EF4-FFF2-40B4-BE49-F238E27FC236}">
                <a16:creationId xmlns:a16="http://schemas.microsoft.com/office/drawing/2014/main" id="{D0991A28-0ABE-41AB-AB84-66F5B17E6241}"/>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659FC177-3F2D-4C45-A47A-DAB82B938C70}"/>
              </a:ext>
            </a:extLst>
          </p:cNvPr>
          <p:cNvSpPr txBox="1"/>
          <p:nvPr/>
        </p:nvSpPr>
        <p:spPr>
          <a:xfrm>
            <a:off x="107586" y="967090"/>
            <a:ext cx="598272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dirty="0">
                <a:solidFill>
                  <a:srgbClr val="2F2FFF"/>
                </a:solidFill>
                <a:latin typeface="微软雅黑" panose="020B0503020204020204" pitchFamily="34" charset="-122"/>
                <a:ea typeface="微软雅黑" panose="020B0503020204020204" pitchFamily="34" charset="-122"/>
              </a:rPr>
              <a:t>2.</a:t>
            </a:r>
            <a:r>
              <a:rPr lang="zh-CN" altLang="zh-CN" sz="2400" b="1" dirty="0">
                <a:solidFill>
                  <a:srgbClr val="2F2FFF"/>
                </a:solidFill>
                <a:latin typeface="微软雅黑" panose="020B0503020204020204" pitchFamily="34" charset="-122"/>
                <a:ea typeface="微软雅黑" panose="020B0503020204020204" pitchFamily="34" charset="-122"/>
              </a:rPr>
              <a:t>多无人机智能体编队协同智能巡检技术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4" name="标题 7">
            <a:extLst>
              <a:ext uri="{FF2B5EF4-FFF2-40B4-BE49-F238E27FC236}">
                <a16:creationId xmlns:a16="http://schemas.microsoft.com/office/drawing/2014/main" id="{70967D9D-261D-4035-B393-8577278364D6}"/>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矩形 7">
            <a:extLst>
              <a:ext uri="{FF2B5EF4-FFF2-40B4-BE49-F238E27FC236}">
                <a16:creationId xmlns:a16="http://schemas.microsoft.com/office/drawing/2014/main" id="{5757245A-99B0-4CB5-BA69-681E1A11C855}"/>
              </a:ext>
            </a:extLst>
          </p:cNvPr>
          <p:cNvSpPr/>
          <p:nvPr/>
        </p:nvSpPr>
        <p:spPr>
          <a:xfrm>
            <a:off x="4884473" y="3090455"/>
            <a:ext cx="683961" cy="784125"/>
          </a:xfrm>
          <a:prstGeom prst="rect">
            <a:avLst/>
          </a:prstGeom>
        </p:spPr>
        <p:txBody>
          <a:bodyPr wrap="square" lIns="68580" tIns="34290" rIns="68580" bIns="34290">
            <a:spAutoFit/>
            <a:scene3d>
              <a:camera prst="orthographicFront"/>
              <a:lightRig rig="threePt" dir="t"/>
            </a:scene3d>
            <a:sp3d contourW="12700"/>
          </a:bodyPr>
          <a:lstStyle/>
          <a:p>
            <a:pPr algn="ctr">
              <a:lnSpc>
                <a:spcPct val="120000"/>
              </a:lnSpc>
            </a:pPr>
            <a:r>
              <a:rPr lang="zh-CN" altLang="en-US" sz="2000" b="1" dirty="0">
                <a:solidFill>
                  <a:schemeClr val="bg1"/>
                </a:solidFill>
                <a:latin typeface="+mn-ea"/>
              </a:rPr>
              <a:t>文字添加</a:t>
            </a:r>
          </a:p>
        </p:txBody>
      </p:sp>
      <p:sp>
        <p:nvSpPr>
          <p:cNvPr id="9" name="矩形 8">
            <a:extLst>
              <a:ext uri="{FF2B5EF4-FFF2-40B4-BE49-F238E27FC236}">
                <a16:creationId xmlns:a16="http://schemas.microsoft.com/office/drawing/2014/main" id="{6C07EA0B-4922-4EB1-9B05-35813ECA96B7}"/>
              </a:ext>
            </a:extLst>
          </p:cNvPr>
          <p:cNvSpPr/>
          <p:nvPr/>
        </p:nvSpPr>
        <p:spPr>
          <a:xfrm>
            <a:off x="2780185" y="3090455"/>
            <a:ext cx="683961" cy="784125"/>
          </a:xfrm>
          <a:prstGeom prst="rect">
            <a:avLst/>
          </a:prstGeom>
        </p:spPr>
        <p:txBody>
          <a:bodyPr wrap="square" lIns="68580" tIns="34290" rIns="68580" bIns="34290">
            <a:spAutoFit/>
            <a:scene3d>
              <a:camera prst="orthographicFront"/>
              <a:lightRig rig="threePt" dir="t"/>
            </a:scene3d>
            <a:sp3d contourW="12700"/>
          </a:bodyPr>
          <a:lstStyle/>
          <a:p>
            <a:pPr algn="ctr">
              <a:lnSpc>
                <a:spcPct val="120000"/>
              </a:lnSpc>
            </a:pPr>
            <a:r>
              <a:rPr lang="zh-CN" altLang="en-US" sz="2000" b="1" dirty="0">
                <a:solidFill>
                  <a:schemeClr val="bg1"/>
                </a:solidFill>
                <a:latin typeface="+mn-ea"/>
              </a:rPr>
              <a:t>文字添加</a:t>
            </a:r>
          </a:p>
        </p:txBody>
      </p:sp>
      <p:sp>
        <p:nvSpPr>
          <p:cNvPr id="11" name="矩形 10">
            <a:extLst>
              <a:ext uri="{FF2B5EF4-FFF2-40B4-BE49-F238E27FC236}">
                <a16:creationId xmlns:a16="http://schemas.microsoft.com/office/drawing/2014/main" id="{F5127A07-98F0-4BDA-8589-DFA3D490A92A}"/>
              </a:ext>
            </a:extLst>
          </p:cNvPr>
          <p:cNvSpPr/>
          <p:nvPr/>
        </p:nvSpPr>
        <p:spPr>
          <a:xfrm>
            <a:off x="3133206" y="4343246"/>
            <a:ext cx="683961" cy="498150"/>
          </a:xfrm>
          <a:prstGeom prst="rect">
            <a:avLst/>
          </a:prstGeom>
        </p:spPr>
        <p:txBody>
          <a:bodyPr wrap="square" lIns="68580" tIns="34290" rIns="68580" bIns="34290">
            <a:spAutoFit/>
            <a:scene3d>
              <a:camera prst="orthographicFront"/>
              <a:lightRig rig="threePt" dir="t"/>
            </a:scene3d>
            <a:sp3d contourW="12700"/>
          </a:bodyPr>
          <a:lstStyle/>
          <a:p>
            <a:pPr algn="ctr">
              <a:lnSpc>
                <a:spcPct val="120000"/>
              </a:lnSpc>
            </a:pPr>
            <a:r>
              <a:rPr lang="zh-CN" altLang="en-US" sz="1200" b="1" dirty="0">
                <a:solidFill>
                  <a:schemeClr val="bg1"/>
                </a:solidFill>
                <a:latin typeface="+mn-ea"/>
              </a:rPr>
              <a:t>文字添加</a:t>
            </a:r>
          </a:p>
        </p:txBody>
      </p:sp>
      <p:sp>
        <p:nvSpPr>
          <p:cNvPr id="12" name="矩形 11">
            <a:extLst>
              <a:ext uri="{FF2B5EF4-FFF2-40B4-BE49-F238E27FC236}">
                <a16:creationId xmlns:a16="http://schemas.microsoft.com/office/drawing/2014/main" id="{27106762-3F97-4D89-BC17-247DC52AD861}"/>
              </a:ext>
            </a:extLst>
          </p:cNvPr>
          <p:cNvSpPr/>
          <p:nvPr/>
        </p:nvSpPr>
        <p:spPr>
          <a:xfrm>
            <a:off x="4461860" y="4343246"/>
            <a:ext cx="683961" cy="498150"/>
          </a:xfrm>
          <a:prstGeom prst="rect">
            <a:avLst/>
          </a:prstGeom>
        </p:spPr>
        <p:txBody>
          <a:bodyPr wrap="square" lIns="68580" tIns="34290" rIns="68580" bIns="34290">
            <a:spAutoFit/>
            <a:scene3d>
              <a:camera prst="orthographicFront"/>
              <a:lightRig rig="threePt" dir="t"/>
            </a:scene3d>
            <a:sp3d contourW="12700"/>
          </a:bodyPr>
          <a:lstStyle/>
          <a:p>
            <a:pPr algn="ctr">
              <a:lnSpc>
                <a:spcPct val="120000"/>
              </a:lnSpc>
            </a:pPr>
            <a:r>
              <a:rPr lang="zh-CN" altLang="en-US" sz="1200" b="1" dirty="0">
                <a:solidFill>
                  <a:schemeClr val="bg1"/>
                </a:solidFill>
                <a:latin typeface="+mn-ea"/>
              </a:rPr>
              <a:t>文字添加</a:t>
            </a:r>
          </a:p>
        </p:txBody>
      </p:sp>
      <p:grpSp>
        <p:nvGrpSpPr>
          <p:cNvPr id="13" name="3268cf72-cee2-40dd-907b-a14d201fe26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717868A-D04C-4E77-9ED0-F95DFD9372B7}"/>
              </a:ext>
            </a:extLst>
          </p:cNvPr>
          <p:cNvGrpSpPr>
            <a:grpSpLocks noChangeAspect="1"/>
          </p:cNvGrpSpPr>
          <p:nvPr/>
        </p:nvGrpSpPr>
        <p:grpSpPr>
          <a:xfrm>
            <a:off x="3013524" y="4188193"/>
            <a:ext cx="5394114" cy="2256087"/>
            <a:chOff x="3073400" y="1681163"/>
            <a:chExt cx="6045200" cy="3627437"/>
          </a:xfrm>
        </p:grpSpPr>
        <p:sp>
          <p:nvSpPr>
            <p:cNvPr id="14" name="íšḻiḍê">
              <a:extLst>
                <a:ext uri="{FF2B5EF4-FFF2-40B4-BE49-F238E27FC236}">
                  <a16:creationId xmlns:a16="http://schemas.microsoft.com/office/drawing/2014/main" id="{D1BCBE2A-0AA8-415C-8C18-82D568BB48D9}"/>
                </a:ext>
              </a:extLst>
            </p:cNvPr>
            <p:cNvSpPr/>
            <p:nvPr/>
          </p:nvSpPr>
          <p:spPr bwMode="auto">
            <a:xfrm>
              <a:off x="5251450" y="4192588"/>
              <a:ext cx="231775" cy="1104900"/>
            </a:xfrm>
            <a:custGeom>
              <a:avLst/>
              <a:gdLst>
                <a:gd name="T0" fmla="*/ 16 w 136"/>
                <a:gd name="T1" fmla="*/ 0 h 649"/>
                <a:gd name="T2" fmla="*/ 0 w 136"/>
                <a:gd name="T3" fmla="*/ 16 h 649"/>
                <a:gd name="T4" fmla="*/ 0 w 136"/>
                <a:gd name="T5" fmla="*/ 633 h 649"/>
                <a:gd name="T6" fmla="*/ 16 w 136"/>
                <a:gd name="T7" fmla="*/ 649 h 649"/>
                <a:gd name="T8" fmla="*/ 120 w 136"/>
                <a:gd name="T9" fmla="*/ 649 h 649"/>
                <a:gd name="T10" fmla="*/ 136 w 136"/>
                <a:gd name="T11" fmla="*/ 633 h 649"/>
                <a:gd name="T12" fmla="*/ 136 w 136"/>
                <a:gd name="T13" fmla="*/ 16 h 649"/>
                <a:gd name="T14" fmla="*/ 120 w 136"/>
                <a:gd name="T15" fmla="*/ 0 h 649"/>
                <a:gd name="T16" fmla="*/ 16 w 136"/>
                <a:gd name="T17"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649">
                  <a:moveTo>
                    <a:pt x="16" y="0"/>
                  </a:moveTo>
                  <a:cubicBezTo>
                    <a:pt x="7" y="0"/>
                    <a:pt x="0" y="7"/>
                    <a:pt x="0" y="16"/>
                  </a:cubicBezTo>
                  <a:cubicBezTo>
                    <a:pt x="0" y="633"/>
                    <a:pt x="0" y="633"/>
                    <a:pt x="0" y="633"/>
                  </a:cubicBezTo>
                  <a:cubicBezTo>
                    <a:pt x="0" y="642"/>
                    <a:pt x="7" y="649"/>
                    <a:pt x="16" y="649"/>
                  </a:cubicBezTo>
                  <a:cubicBezTo>
                    <a:pt x="120" y="649"/>
                    <a:pt x="120" y="649"/>
                    <a:pt x="120" y="649"/>
                  </a:cubicBezTo>
                  <a:cubicBezTo>
                    <a:pt x="129" y="649"/>
                    <a:pt x="136" y="642"/>
                    <a:pt x="136" y="633"/>
                  </a:cubicBezTo>
                  <a:cubicBezTo>
                    <a:pt x="136" y="16"/>
                    <a:pt x="136" y="16"/>
                    <a:pt x="136" y="16"/>
                  </a:cubicBezTo>
                  <a:cubicBezTo>
                    <a:pt x="136" y="7"/>
                    <a:pt x="129" y="0"/>
                    <a:pt x="120" y="0"/>
                  </a:cubicBezTo>
                  <a:lnTo>
                    <a:pt x="16" y="0"/>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15" name="îślîde">
              <a:extLst>
                <a:ext uri="{FF2B5EF4-FFF2-40B4-BE49-F238E27FC236}">
                  <a16:creationId xmlns:a16="http://schemas.microsoft.com/office/drawing/2014/main" id="{321A93C6-8AB0-4397-8F96-A7A7B6B13B15}"/>
                </a:ext>
              </a:extLst>
            </p:cNvPr>
            <p:cNvSpPr/>
            <p:nvPr/>
          </p:nvSpPr>
          <p:spPr bwMode="auto">
            <a:xfrm>
              <a:off x="6735763" y="4192588"/>
              <a:ext cx="230188" cy="1104900"/>
            </a:xfrm>
            <a:custGeom>
              <a:avLst/>
              <a:gdLst>
                <a:gd name="T0" fmla="*/ 15 w 135"/>
                <a:gd name="T1" fmla="*/ 0 h 649"/>
                <a:gd name="T2" fmla="*/ 0 w 135"/>
                <a:gd name="T3" fmla="*/ 16 h 649"/>
                <a:gd name="T4" fmla="*/ 0 w 135"/>
                <a:gd name="T5" fmla="*/ 633 h 649"/>
                <a:gd name="T6" fmla="*/ 15 w 135"/>
                <a:gd name="T7" fmla="*/ 649 h 649"/>
                <a:gd name="T8" fmla="*/ 120 w 135"/>
                <a:gd name="T9" fmla="*/ 649 h 649"/>
                <a:gd name="T10" fmla="*/ 135 w 135"/>
                <a:gd name="T11" fmla="*/ 633 h 649"/>
                <a:gd name="T12" fmla="*/ 135 w 135"/>
                <a:gd name="T13" fmla="*/ 16 h 649"/>
                <a:gd name="T14" fmla="*/ 120 w 135"/>
                <a:gd name="T15" fmla="*/ 0 h 649"/>
                <a:gd name="T16" fmla="*/ 15 w 135"/>
                <a:gd name="T17"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649">
                  <a:moveTo>
                    <a:pt x="15" y="0"/>
                  </a:moveTo>
                  <a:cubicBezTo>
                    <a:pt x="6" y="0"/>
                    <a:pt x="0" y="7"/>
                    <a:pt x="0" y="16"/>
                  </a:cubicBezTo>
                  <a:cubicBezTo>
                    <a:pt x="0" y="633"/>
                    <a:pt x="0" y="633"/>
                    <a:pt x="0" y="633"/>
                  </a:cubicBezTo>
                  <a:cubicBezTo>
                    <a:pt x="0" y="642"/>
                    <a:pt x="6" y="649"/>
                    <a:pt x="15" y="649"/>
                  </a:cubicBezTo>
                  <a:cubicBezTo>
                    <a:pt x="120" y="649"/>
                    <a:pt x="120" y="649"/>
                    <a:pt x="120" y="649"/>
                  </a:cubicBezTo>
                  <a:cubicBezTo>
                    <a:pt x="128" y="649"/>
                    <a:pt x="135" y="642"/>
                    <a:pt x="135" y="633"/>
                  </a:cubicBezTo>
                  <a:cubicBezTo>
                    <a:pt x="135" y="16"/>
                    <a:pt x="135" y="16"/>
                    <a:pt x="135" y="16"/>
                  </a:cubicBezTo>
                  <a:cubicBezTo>
                    <a:pt x="135" y="7"/>
                    <a:pt x="128" y="0"/>
                    <a:pt x="120" y="0"/>
                  </a:cubicBezTo>
                  <a:lnTo>
                    <a:pt x="15" y="0"/>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16" name="işľîḋe">
              <a:extLst>
                <a:ext uri="{FF2B5EF4-FFF2-40B4-BE49-F238E27FC236}">
                  <a16:creationId xmlns:a16="http://schemas.microsoft.com/office/drawing/2014/main" id="{9220AB76-B3DC-4E0D-B28D-1D32F9D7C2CD}"/>
                </a:ext>
              </a:extLst>
            </p:cNvPr>
            <p:cNvSpPr/>
            <p:nvPr/>
          </p:nvSpPr>
          <p:spPr bwMode="auto">
            <a:xfrm>
              <a:off x="6227763" y="3252788"/>
              <a:ext cx="1366838" cy="184150"/>
            </a:xfrm>
            <a:custGeom>
              <a:avLst/>
              <a:gdLst>
                <a:gd name="T0" fmla="*/ 861 w 861"/>
                <a:gd name="T1" fmla="*/ 66 h 116"/>
                <a:gd name="T2" fmla="*/ 0 w 861"/>
                <a:gd name="T3" fmla="*/ 0 h 116"/>
                <a:gd name="T4" fmla="*/ 687 w 861"/>
                <a:gd name="T5" fmla="*/ 116 h 116"/>
                <a:gd name="T6" fmla="*/ 852 w 861"/>
                <a:gd name="T7" fmla="*/ 89 h 116"/>
                <a:gd name="T8" fmla="*/ 861 w 861"/>
                <a:gd name="T9" fmla="*/ 66 h 116"/>
              </a:gdLst>
              <a:ahLst/>
              <a:cxnLst>
                <a:cxn ang="0">
                  <a:pos x="T0" y="T1"/>
                </a:cxn>
                <a:cxn ang="0">
                  <a:pos x="T2" y="T3"/>
                </a:cxn>
                <a:cxn ang="0">
                  <a:pos x="T4" y="T5"/>
                </a:cxn>
                <a:cxn ang="0">
                  <a:pos x="T6" y="T7"/>
                </a:cxn>
                <a:cxn ang="0">
                  <a:pos x="T8" y="T9"/>
                </a:cxn>
              </a:cxnLst>
              <a:rect l="0" t="0" r="r" b="b"/>
              <a:pathLst>
                <a:path w="861" h="116">
                  <a:moveTo>
                    <a:pt x="861" y="66"/>
                  </a:moveTo>
                  <a:lnTo>
                    <a:pt x="0" y="0"/>
                  </a:lnTo>
                  <a:lnTo>
                    <a:pt x="687" y="116"/>
                  </a:lnTo>
                  <a:lnTo>
                    <a:pt x="852" y="89"/>
                  </a:lnTo>
                  <a:lnTo>
                    <a:pt x="861" y="66"/>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17" name="išļíḋê">
              <a:extLst>
                <a:ext uri="{FF2B5EF4-FFF2-40B4-BE49-F238E27FC236}">
                  <a16:creationId xmlns:a16="http://schemas.microsoft.com/office/drawing/2014/main" id="{3363E363-3083-4366-97C5-24DBB1BAB7E7}"/>
                </a:ext>
              </a:extLst>
            </p:cNvPr>
            <p:cNvSpPr/>
            <p:nvPr/>
          </p:nvSpPr>
          <p:spPr bwMode="auto">
            <a:xfrm>
              <a:off x="6237288" y="3252788"/>
              <a:ext cx="1366838" cy="198438"/>
            </a:xfrm>
            <a:custGeom>
              <a:avLst/>
              <a:gdLst>
                <a:gd name="T0" fmla="*/ 687 w 861"/>
                <a:gd name="T1" fmla="*/ 107 h 125"/>
                <a:gd name="T2" fmla="*/ 852 w 861"/>
                <a:gd name="T3" fmla="*/ 78 h 125"/>
                <a:gd name="T4" fmla="*/ 853 w 861"/>
                <a:gd name="T5" fmla="*/ 75 h 125"/>
                <a:gd name="T6" fmla="*/ 861 w 861"/>
                <a:gd name="T7" fmla="*/ 75 h 125"/>
                <a:gd name="T8" fmla="*/ 852 w 861"/>
                <a:gd name="T9" fmla="*/ 97 h 125"/>
                <a:gd name="T10" fmla="*/ 687 w 861"/>
                <a:gd name="T11" fmla="*/ 125 h 125"/>
                <a:gd name="T12" fmla="*/ 0 w 861"/>
                <a:gd name="T13" fmla="*/ 0 h 125"/>
                <a:gd name="T14" fmla="*/ 204 w 861"/>
                <a:gd name="T15" fmla="*/ 24 h 125"/>
                <a:gd name="T16" fmla="*/ 687 w 861"/>
                <a:gd name="T17" fmla="*/ 10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125">
                  <a:moveTo>
                    <a:pt x="687" y="107"/>
                  </a:moveTo>
                  <a:lnTo>
                    <a:pt x="852" y="78"/>
                  </a:lnTo>
                  <a:lnTo>
                    <a:pt x="853" y="75"/>
                  </a:lnTo>
                  <a:lnTo>
                    <a:pt x="861" y="75"/>
                  </a:lnTo>
                  <a:lnTo>
                    <a:pt x="852" y="97"/>
                  </a:lnTo>
                  <a:lnTo>
                    <a:pt x="687" y="125"/>
                  </a:lnTo>
                  <a:lnTo>
                    <a:pt x="0" y="0"/>
                  </a:lnTo>
                  <a:lnTo>
                    <a:pt x="204" y="24"/>
                  </a:lnTo>
                  <a:lnTo>
                    <a:pt x="687" y="107"/>
                  </a:lnTo>
                  <a:close/>
                </a:path>
              </a:pathLst>
            </a:custGeom>
            <a:solidFill>
              <a:srgbClr val="00B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18" name="îṣľídè">
              <a:extLst>
                <a:ext uri="{FF2B5EF4-FFF2-40B4-BE49-F238E27FC236}">
                  <a16:creationId xmlns:a16="http://schemas.microsoft.com/office/drawing/2014/main" id="{5DC76F8C-8AEC-424F-8ECD-F1832A3778C5}"/>
                </a:ext>
              </a:extLst>
            </p:cNvPr>
            <p:cNvSpPr/>
            <p:nvPr/>
          </p:nvSpPr>
          <p:spPr bwMode="auto">
            <a:xfrm>
              <a:off x="3130550" y="3252788"/>
              <a:ext cx="1366838" cy="184150"/>
            </a:xfrm>
            <a:custGeom>
              <a:avLst/>
              <a:gdLst>
                <a:gd name="T0" fmla="*/ 861 w 861"/>
                <a:gd name="T1" fmla="*/ 66 h 116"/>
                <a:gd name="T2" fmla="*/ 0 w 861"/>
                <a:gd name="T3" fmla="*/ 0 h 116"/>
                <a:gd name="T4" fmla="*/ 688 w 861"/>
                <a:gd name="T5" fmla="*/ 116 h 116"/>
                <a:gd name="T6" fmla="*/ 852 w 861"/>
                <a:gd name="T7" fmla="*/ 89 h 116"/>
                <a:gd name="T8" fmla="*/ 861 w 861"/>
                <a:gd name="T9" fmla="*/ 66 h 116"/>
              </a:gdLst>
              <a:ahLst/>
              <a:cxnLst>
                <a:cxn ang="0">
                  <a:pos x="T0" y="T1"/>
                </a:cxn>
                <a:cxn ang="0">
                  <a:pos x="T2" y="T3"/>
                </a:cxn>
                <a:cxn ang="0">
                  <a:pos x="T4" y="T5"/>
                </a:cxn>
                <a:cxn ang="0">
                  <a:pos x="T6" y="T7"/>
                </a:cxn>
                <a:cxn ang="0">
                  <a:pos x="T8" y="T9"/>
                </a:cxn>
              </a:cxnLst>
              <a:rect l="0" t="0" r="r" b="b"/>
              <a:pathLst>
                <a:path w="861" h="116">
                  <a:moveTo>
                    <a:pt x="861" y="66"/>
                  </a:moveTo>
                  <a:lnTo>
                    <a:pt x="0" y="0"/>
                  </a:lnTo>
                  <a:lnTo>
                    <a:pt x="688" y="116"/>
                  </a:lnTo>
                  <a:lnTo>
                    <a:pt x="852" y="89"/>
                  </a:lnTo>
                  <a:lnTo>
                    <a:pt x="861" y="66"/>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19" name="iṥlîďê">
              <a:extLst>
                <a:ext uri="{FF2B5EF4-FFF2-40B4-BE49-F238E27FC236}">
                  <a16:creationId xmlns:a16="http://schemas.microsoft.com/office/drawing/2014/main" id="{B0438A5C-C055-4173-B328-DA3ECB140C0B}"/>
                </a:ext>
              </a:extLst>
            </p:cNvPr>
            <p:cNvSpPr/>
            <p:nvPr/>
          </p:nvSpPr>
          <p:spPr bwMode="auto">
            <a:xfrm>
              <a:off x="3116263" y="3252788"/>
              <a:ext cx="1366838" cy="198438"/>
            </a:xfrm>
            <a:custGeom>
              <a:avLst/>
              <a:gdLst>
                <a:gd name="T0" fmla="*/ 687 w 861"/>
                <a:gd name="T1" fmla="*/ 107 h 125"/>
                <a:gd name="T2" fmla="*/ 851 w 861"/>
                <a:gd name="T3" fmla="*/ 78 h 125"/>
                <a:gd name="T4" fmla="*/ 853 w 861"/>
                <a:gd name="T5" fmla="*/ 75 h 125"/>
                <a:gd name="T6" fmla="*/ 861 w 861"/>
                <a:gd name="T7" fmla="*/ 75 h 125"/>
                <a:gd name="T8" fmla="*/ 851 w 861"/>
                <a:gd name="T9" fmla="*/ 97 h 125"/>
                <a:gd name="T10" fmla="*/ 687 w 861"/>
                <a:gd name="T11" fmla="*/ 125 h 125"/>
                <a:gd name="T12" fmla="*/ 0 w 861"/>
                <a:gd name="T13" fmla="*/ 0 h 125"/>
                <a:gd name="T14" fmla="*/ 203 w 861"/>
                <a:gd name="T15" fmla="*/ 24 h 125"/>
                <a:gd name="T16" fmla="*/ 687 w 861"/>
                <a:gd name="T17" fmla="*/ 10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125">
                  <a:moveTo>
                    <a:pt x="687" y="107"/>
                  </a:moveTo>
                  <a:lnTo>
                    <a:pt x="851" y="78"/>
                  </a:lnTo>
                  <a:lnTo>
                    <a:pt x="853" y="75"/>
                  </a:lnTo>
                  <a:lnTo>
                    <a:pt x="861" y="75"/>
                  </a:lnTo>
                  <a:lnTo>
                    <a:pt x="851" y="97"/>
                  </a:lnTo>
                  <a:lnTo>
                    <a:pt x="687" y="125"/>
                  </a:lnTo>
                  <a:lnTo>
                    <a:pt x="0" y="0"/>
                  </a:lnTo>
                  <a:lnTo>
                    <a:pt x="203" y="24"/>
                  </a:lnTo>
                  <a:lnTo>
                    <a:pt x="687" y="107"/>
                  </a:lnTo>
                  <a:close/>
                </a:path>
              </a:pathLst>
            </a:custGeom>
            <a:solidFill>
              <a:srgbClr val="00B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20" name="ïṥļïḋè">
              <a:extLst>
                <a:ext uri="{FF2B5EF4-FFF2-40B4-BE49-F238E27FC236}">
                  <a16:creationId xmlns:a16="http://schemas.microsoft.com/office/drawing/2014/main" id="{20E72F34-B49F-4033-BBFE-AB4A14218321}"/>
                </a:ext>
              </a:extLst>
            </p:cNvPr>
            <p:cNvSpPr/>
            <p:nvPr/>
          </p:nvSpPr>
          <p:spPr bwMode="auto">
            <a:xfrm>
              <a:off x="4438650" y="3643313"/>
              <a:ext cx="3386138" cy="927100"/>
            </a:xfrm>
            <a:custGeom>
              <a:avLst/>
              <a:gdLst>
                <a:gd name="T0" fmla="*/ 1990 w 1990"/>
                <a:gd name="T1" fmla="*/ 154 h 544"/>
                <a:gd name="T2" fmla="*/ 1922 w 1990"/>
                <a:gd name="T3" fmla="*/ 157 h 544"/>
                <a:gd name="T4" fmla="*/ 1300 w 1990"/>
                <a:gd name="T5" fmla="*/ 420 h 544"/>
                <a:gd name="T6" fmla="*/ 1264 w 1990"/>
                <a:gd name="T7" fmla="*/ 449 h 544"/>
                <a:gd name="T8" fmla="*/ 1152 w 1990"/>
                <a:gd name="T9" fmla="*/ 544 h 544"/>
                <a:gd name="T10" fmla="*/ 797 w 1990"/>
                <a:gd name="T11" fmla="*/ 544 h 544"/>
                <a:gd name="T12" fmla="*/ 690 w 1990"/>
                <a:gd name="T13" fmla="*/ 449 h 544"/>
                <a:gd name="T14" fmla="*/ 650 w 1990"/>
                <a:gd name="T15" fmla="*/ 413 h 544"/>
                <a:gd name="T16" fmla="*/ 53 w 1990"/>
                <a:gd name="T17" fmla="*/ 160 h 544"/>
                <a:gd name="T18" fmla="*/ 0 w 1990"/>
                <a:gd name="T19" fmla="*/ 154 h 544"/>
                <a:gd name="T20" fmla="*/ 177 w 1990"/>
                <a:gd name="T21" fmla="*/ 68 h 544"/>
                <a:gd name="T22" fmla="*/ 178 w 1990"/>
                <a:gd name="T23" fmla="*/ 68 h 544"/>
                <a:gd name="T24" fmla="*/ 989 w 1990"/>
                <a:gd name="T25" fmla="*/ 0 h 544"/>
                <a:gd name="T26" fmla="*/ 1800 w 1990"/>
                <a:gd name="T27" fmla="*/ 68 h 544"/>
                <a:gd name="T28" fmla="*/ 1804 w 1990"/>
                <a:gd name="T29" fmla="*/ 68 h 544"/>
                <a:gd name="T30" fmla="*/ 1990 w 1990"/>
                <a:gd name="T31" fmla="*/ 15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90" h="544">
                  <a:moveTo>
                    <a:pt x="1990" y="154"/>
                  </a:moveTo>
                  <a:cubicBezTo>
                    <a:pt x="1922" y="157"/>
                    <a:pt x="1922" y="157"/>
                    <a:pt x="1922" y="157"/>
                  </a:cubicBezTo>
                  <a:cubicBezTo>
                    <a:pt x="1300" y="420"/>
                    <a:pt x="1300" y="420"/>
                    <a:pt x="1300" y="420"/>
                  </a:cubicBezTo>
                  <a:cubicBezTo>
                    <a:pt x="1264" y="449"/>
                    <a:pt x="1264" y="449"/>
                    <a:pt x="1264" y="449"/>
                  </a:cubicBezTo>
                  <a:cubicBezTo>
                    <a:pt x="1152" y="544"/>
                    <a:pt x="1152" y="544"/>
                    <a:pt x="1152" y="544"/>
                  </a:cubicBezTo>
                  <a:cubicBezTo>
                    <a:pt x="797" y="544"/>
                    <a:pt x="797" y="544"/>
                    <a:pt x="797" y="544"/>
                  </a:cubicBezTo>
                  <a:cubicBezTo>
                    <a:pt x="690" y="449"/>
                    <a:pt x="690" y="449"/>
                    <a:pt x="690" y="449"/>
                  </a:cubicBezTo>
                  <a:cubicBezTo>
                    <a:pt x="650" y="413"/>
                    <a:pt x="650" y="413"/>
                    <a:pt x="650" y="413"/>
                  </a:cubicBezTo>
                  <a:cubicBezTo>
                    <a:pt x="53" y="160"/>
                    <a:pt x="53" y="160"/>
                    <a:pt x="53" y="160"/>
                  </a:cubicBezTo>
                  <a:cubicBezTo>
                    <a:pt x="0" y="154"/>
                    <a:pt x="0" y="154"/>
                    <a:pt x="0" y="154"/>
                  </a:cubicBezTo>
                  <a:cubicBezTo>
                    <a:pt x="177" y="68"/>
                    <a:pt x="177" y="68"/>
                    <a:pt x="177" y="68"/>
                  </a:cubicBezTo>
                  <a:cubicBezTo>
                    <a:pt x="178" y="68"/>
                    <a:pt x="178" y="68"/>
                    <a:pt x="178" y="68"/>
                  </a:cubicBezTo>
                  <a:cubicBezTo>
                    <a:pt x="218" y="30"/>
                    <a:pt x="566" y="0"/>
                    <a:pt x="989" y="0"/>
                  </a:cubicBezTo>
                  <a:cubicBezTo>
                    <a:pt x="1412" y="0"/>
                    <a:pt x="1760" y="30"/>
                    <a:pt x="1800" y="68"/>
                  </a:cubicBezTo>
                  <a:cubicBezTo>
                    <a:pt x="1804" y="68"/>
                    <a:pt x="1804" y="68"/>
                    <a:pt x="1804" y="68"/>
                  </a:cubicBezTo>
                  <a:lnTo>
                    <a:pt x="1990" y="154"/>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21" name="îSḻiḑê">
              <a:extLst>
                <a:ext uri="{FF2B5EF4-FFF2-40B4-BE49-F238E27FC236}">
                  <a16:creationId xmlns:a16="http://schemas.microsoft.com/office/drawing/2014/main" id="{77B1C628-EBD9-4431-B141-448D683B300F}"/>
                </a:ext>
              </a:extLst>
            </p:cNvPr>
            <p:cNvSpPr/>
            <p:nvPr/>
          </p:nvSpPr>
          <p:spPr bwMode="auto">
            <a:xfrm>
              <a:off x="4302125" y="3208338"/>
              <a:ext cx="576263" cy="728663"/>
            </a:xfrm>
            <a:custGeom>
              <a:avLst/>
              <a:gdLst>
                <a:gd name="T0" fmla="*/ 252 w 339"/>
                <a:gd name="T1" fmla="*/ 329 h 428"/>
                <a:gd name="T2" fmla="*/ 254 w 339"/>
                <a:gd name="T3" fmla="*/ 318 h 428"/>
                <a:gd name="T4" fmla="*/ 254 w 339"/>
                <a:gd name="T5" fmla="*/ 177 h 428"/>
                <a:gd name="T6" fmla="*/ 221 w 339"/>
                <a:gd name="T7" fmla="*/ 144 h 428"/>
                <a:gd name="T8" fmla="*/ 207 w 339"/>
                <a:gd name="T9" fmla="*/ 144 h 428"/>
                <a:gd name="T10" fmla="*/ 207 w 339"/>
                <a:gd name="T11" fmla="*/ 31 h 428"/>
                <a:gd name="T12" fmla="*/ 94 w 339"/>
                <a:gd name="T13" fmla="*/ 32 h 428"/>
                <a:gd name="T14" fmla="*/ 94 w 339"/>
                <a:gd name="T15" fmla="*/ 144 h 428"/>
                <a:gd name="T16" fmla="*/ 80 w 339"/>
                <a:gd name="T17" fmla="*/ 144 h 428"/>
                <a:gd name="T18" fmla="*/ 47 w 339"/>
                <a:gd name="T19" fmla="*/ 177 h 428"/>
                <a:gd name="T20" fmla="*/ 47 w 339"/>
                <a:gd name="T21" fmla="*/ 177 h 428"/>
                <a:gd name="T22" fmla="*/ 47 w 339"/>
                <a:gd name="T23" fmla="*/ 318 h 428"/>
                <a:gd name="T24" fmla="*/ 51 w 339"/>
                <a:gd name="T25" fmla="*/ 334 h 428"/>
                <a:gd name="T26" fmla="*/ 21 w 339"/>
                <a:gd name="T27" fmla="*/ 340 h 428"/>
                <a:gd name="T28" fmla="*/ 0 w 339"/>
                <a:gd name="T29" fmla="*/ 367 h 428"/>
                <a:gd name="T30" fmla="*/ 0 w 339"/>
                <a:gd name="T31" fmla="*/ 400 h 428"/>
                <a:gd name="T32" fmla="*/ 27 w 339"/>
                <a:gd name="T33" fmla="*/ 428 h 428"/>
                <a:gd name="T34" fmla="*/ 339 w 339"/>
                <a:gd name="T35" fmla="*/ 428 h 428"/>
                <a:gd name="T36" fmla="*/ 339 w 339"/>
                <a:gd name="T37" fmla="*/ 345 h 428"/>
                <a:gd name="T38" fmla="*/ 252 w 339"/>
                <a:gd name="T39" fmla="*/ 32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9" h="428">
                  <a:moveTo>
                    <a:pt x="252" y="329"/>
                  </a:moveTo>
                  <a:cubicBezTo>
                    <a:pt x="253" y="325"/>
                    <a:pt x="254" y="321"/>
                    <a:pt x="254" y="318"/>
                  </a:cubicBezTo>
                  <a:cubicBezTo>
                    <a:pt x="254" y="177"/>
                    <a:pt x="254" y="177"/>
                    <a:pt x="254" y="177"/>
                  </a:cubicBezTo>
                  <a:cubicBezTo>
                    <a:pt x="254" y="159"/>
                    <a:pt x="239" y="144"/>
                    <a:pt x="221" y="144"/>
                  </a:cubicBezTo>
                  <a:cubicBezTo>
                    <a:pt x="207" y="144"/>
                    <a:pt x="207" y="144"/>
                    <a:pt x="207" y="144"/>
                  </a:cubicBezTo>
                  <a:cubicBezTo>
                    <a:pt x="238" y="113"/>
                    <a:pt x="238" y="62"/>
                    <a:pt x="207" y="31"/>
                  </a:cubicBezTo>
                  <a:cubicBezTo>
                    <a:pt x="175" y="0"/>
                    <a:pt x="125" y="1"/>
                    <a:pt x="94" y="32"/>
                  </a:cubicBezTo>
                  <a:cubicBezTo>
                    <a:pt x="63" y="63"/>
                    <a:pt x="63" y="113"/>
                    <a:pt x="94" y="144"/>
                  </a:cubicBezTo>
                  <a:cubicBezTo>
                    <a:pt x="80" y="144"/>
                    <a:pt x="80" y="144"/>
                    <a:pt x="80" y="144"/>
                  </a:cubicBezTo>
                  <a:cubicBezTo>
                    <a:pt x="62" y="144"/>
                    <a:pt x="47" y="159"/>
                    <a:pt x="47" y="177"/>
                  </a:cubicBezTo>
                  <a:cubicBezTo>
                    <a:pt x="47" y="177"/>
                    <a:pt x="47" y="177"/>
                    <a:pt x="47" y="177"/>
                  </a:cubicBezTo>
                  <a:cubicBezTo>
                    <a:pt x="47" y="318"/>
                    <a:pt x="47" y="318"/>
                    <a:pt x="47" y="318"/>
                  </a:cubicBezTo>
                  <a:cubicBezTo>
                    <a:pt x="47" y="323"/>
                    <a:pt x="49" y="329"/>
                    <a:pt x="51" y="334"/>
                  </a:cubicBezTo>
                  <a:cubicBezTo>
                    <a:pt x="41" y="336"/>
                    <a:pt x="31" y="338"/>
                    <a:pt x="21" y="340"/>
                  </a:cubicBezTo>
                  <a:cubicBezTo>
                    <a:pt x="9" y="343"/>
                    <a:pt x="0" y="354"/>
                    <a:pt x="0" y="367"/>
                  </a:cubicBezTo>
                  <a:cubicBezTo>
                    <a:pt x="0" y="400"/>
                    <a:pt x="0" y="400"/>
                    <a:pt x="0" y="400"/>
                  </a:cubicBezTo>
                  <a:cubicBezTo>
                    <a:pt x="0" y="415"/>
                    <a:pt x="12" y="428"/>
                    <a:pt x="27" y="428"/>
                  </a:cubicBezTo>
                  <a:cubicBezTo>
                    <a:pt x="339" y="428"/>
                    <a:pt x="339" y="428"/>
                    <a:pt x="339" y="428"/>
                  </a:cubicBezTo>
                  <a:cubicBezTo>
                    <a:pt x="339" y="345"/>
                    <a:pt x="339" y="345"/>
                    <a:pt x="339" y="345"/>
                  </a:cubicBezTo>
                  <a:cubicBezTo>
                    <a:pt x="311" y="338"/>
                    <a:pt x="281" y="332"/>
                    <a:pt x="252" y="329"/>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22" name="ïṩľïḓè">
              <a:extLst>
                <a:ext uri="{FF2B5EF4-FFF2-40B4-BE49-F238E27FC236}">
                  <a16:creationId xmlns:a16="http://schemas.microsoft.com/office/drawing/2014/main" id="{D7DC9A91-496C-4A27-8420-EB20BFFE7CD3}"/>
                </a:ext>
              </a:extLst>
            </p:cNvPr>
            <p:cNvSpPr/>
            <p:nvPr/>
          </p:nvSpPr>
          <p:spPr bwMode="auto">
            <a:xfrm>
              <a:off x="7332663" y="3208338"/>
              <a:ext cx="579438" cy="728663"/>
            </a:xfrm>
            <a:custGeom>
              <a:avLst/>
              <a:gdLst>
                <a:gd name="T0" fmla="*/ 318 w 340"/>
                <a:gd name="T1" fmla="*/ 340 h 428"/>
                <a:gd name="T2" fmla="*/ 288 w 340"/>
                <a:gd name="T3" fmla="*/ 334 h 428"/>
                <a:gd name="T4" fmla="*/ 292 w 340"/>
                <a:gd name="T5" fmla="*/ 318 h 428"/>
                <a:gd name="T6" fmla="*/ 292 w 340"/>
                <a:gd name="T7" fmla="*/ 177 h 428"/>
                <a:gd name="T8" fmla="*/ 259 w 340"/>
                <a:gd name="T9" fmla="*/ 144 h 428"/>
                <a:gd name="T10" fmla="*/ 259 w 340"/>
                <a:gd name="T11" fmla="*/ 144 h 428"/>
                <a:gd name="T12" fmla="*/ 246 w 340"/>
                <a:gd name="T13" fmla="*/ 144 h 428"/>
                <a:gd name="T14" fmla="*/ 245 w 340"/>
                <a:gd name="T15" fmla="*/ 31 h 428"/>
                <a:gd name="T16" fmla="*/ 132 w 340"/>
                <a:gd name="T17" fmla="*/ 32 h 428"/>
                <a:gd name="T18" fmla="*/ 132 w 340"/>
                <a:gd name="T19" fmla="*/ 144 h 428"/>
                <a:gd name="T20" fmla="*/ 119 w 340"/>
                <a:gd name="T21" fmla="*/ 144 h 428"/>
                <a:gd name="T22" fmla="*/ 86 w 340"/>
                <a:gd name="T23" fmla="*/ 177 h 428"/>
                <a:gd name="T24" fmla="*/ 86 w 340"/>
                <a:gd name="T25" fmla="*/ 177 h 428"/>
                <a:gd name="T26" fmla="*/ 86 w 340"/>
                <a:gd name="T27" fmla="*/ 318 h 428"/>
                <a:gd name="T28" fmla="*/ 87 w 340"/>
                <a:gd name="T29" fmla="*/ 329 h 428"/>
                <a:gd name="T30" fmla="*/ 0 w 340"/>
                <a:gd name="T31" fmla="*/ 345 h 428"/>
                <a:gd name="T32" fmla="*/ 0 w 340"/>
                <a:gd name="T33" fmla="*/ 428 h 428"/>
                <a:gd name="T34" fmla="*/ 312 w 340"/>
                <a:gd name="T35" fmla="*/ 428 h 428"/>
                <a:gd name="T36" fmla="*/ 340 w 340"/>
                <a:gd name="T37" fmla="*/ 400 h 428"/>
                <a:gd name="T38" fmla="*/ 340 w 340"/>
                <a:gd name="T39" fmla="*/ 367 h 428"/>
                <a:gd name="T40" fmla="*/ 318 w 340"/>
                <a:gd name="T41" fmla="*/ 34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428">
                  <a:moveTo>
                    <a:pt x="318" y="340"/>
                  </a:moveTo>
                  <a:cubicBezTo>
                    <a:pt x="308" y="338"/>
                    <a:pt x="298" y="336"/>
                    <a:pt x="288" y="334"/>
                  </a:cubicBezTo>
                  <a:cubicBezTo>
                    <a:pt x="291" y="329"/>
                    <a:pt x="292" y="323"/>
                    <a:pt x="292" y="318"/>
                  </a:cubicBezTo>
                  <a:cubicBezTo>
                    <a:pt x="292" y="177"/>
                    <a:pt x="292" y="177"/>
                    <a:pt x="292" y="177"/>
                  </a:cubicBezTo>
                  <a:cubicBezTo>
                    <a:pt x="292" y="159"/>
                    <a:pt x="277" y="144"/>
                    <a:pt x="259" y="144"/>
                  </a:cubicBezTo>
                  <a:cubicBezTo>
                    <a:pt x="259" y="144"/>
                    <a:pt x="259" y="144"/>
                    <a:pt x="259" y="144"/>
                  </a:cubicBezTo>
                  <a:cubicBezTo>
                    <a:pt x="246" y="144"/>
                    <a:pt x="246" y="144"/>
                    <a:pt x="246" y="144"/>
                  </a:cubicBezTo>
                  <a:cubicBezTo>
                    <a:pt x="277" y="113"/>
                    <a:pt x="276" y="62"/>
                    <a:pt x="245" y="31"/>
                  </a:cubicBezTo>
                  <a:cubicBezTo>
                    <a:pt x="214" y="0"/>
                    <a:pt x="163" y="1"/>
                    <a:pt x="132" y="32"/>
                  </a:cubicBezTo>
                  <a:cubicBezTo>
                    <a:pt x="102" y="63"/>
                    <a:pt x="102" y="113"/>
                    <a:pt x="132" y="144"/>
                  </a:cubicBezTo>
                  <a:cubicBezTo>
                    <a:pt x="119" y="144"/>
                    <a:pt x="119" y="144"/>
                    <a:pt x="119" y="144"/>
                  </a:cubicBezTo>
                  <a:cubicBezTo>
                    <a:pt x="100" y="144"/>
                    <a:pt x="86" y="159"/>
                    <a:pt x="86" y="177"/>
                  </a:cubicBezTo>
                  <a:cubicBezTo>
                    <a:pt x="86" y="177"/>
                    <a:pt x="86" y="177"/>
                    <a:pt x="86" y="177"/>
                  </a:cubicBezTo>
                  <a:cubicBezTo>
                    <a:pt x="86" y="318"/>
                    <a:pt x="86" y="318"/>
                    <a:pt x="86" y="318"/>
                  </a:cubicBezTo>
                  <a:cubicBezTo>
                    <a:pt x="86" y="321"/>
                    <a:pt x="86" y="325"/>
                    <a:pt x="87" y="329"/>
                  </a:cubicBezTo>
                  <a:cubicBezTo>
                    <a:pt x="58" y="332"/>
                    <a:pt x="29" y="338"/>
                    <a:pt x="0" y="345"/>
                  </a:cubicBezTo>
                  <a:cubicBezTo>
                    <a:pt x="0" y="428"/>
                    <a:pt x="0" y="428"/>
                    <a:pt x="0" y="428"/>
                  </a:cubicBezTo>
                  <a:cubicBezTo>
                    <a:pt x="312" y="428"/>
                    <a:pt x="312" y="428"/>
                    <a:pt x="312" y="428"/>
                  </a:cubicBezTo>
                  <a:cubicBezTo>
                    <a:pt x="327" y="428"/>
                    <a:pt x="340" y="415"/>
                    <a:pt x="340" y="400"/>
                  </a:cubicBezTo>
                  <a:cubicBezTo>
                    <a:pt x="340" y="367"/>
                    <a:pt x="340" y="367"/>
                    <a:pt x="340" y="367"/>
                  </a:cubicBezTo>
                  <a:cubicBezTo>
                    <a:pt x="340" y="354"/>
                    <a:pt x="331" y="343"/>
                    <a:pt x="318" y="34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25" name="îşļiḑé">
              <a:extLst>
                <a:ext uri="{FF2B5EF4-FFF2-40B4-BE49-F238E27FC236}">
                  <a16:creationId xmlns:a16="http://schemas.microsoft.com/office/drawing/2014/main" id="{6727547A-1174-4D40-BCC3-4DD4C546E312}"/>
                </a:ext>
              </a:extLst>
            </p:cNvPr>
            <p:cNvSpPr/>
            <p:nvPr/>
          </p:nvSpPr>
          <p:spPr bwMode="auto">
            <a:xfrm>
              <a:off x="7715250" y="3252788"/>
              <a:ext cx="1366838" cy="184150"/>
            </a:xfrm>
            <a:custGeom>
              <a:avLst/>
              <a:gdLst>
                <a:gd name="T0" fmla="*/ 0 w 861"/>
                <a:gd name="T1" fmla="*/ 66 h 116"/>
                <a:gd name="T2" fmla="*/ 861 w 861"/>
                <a:gd name="T3" fmla="*/ 0 h 116"/>
                <a:gd name="T4" fmla="*/ 174 w 861"/>
                <a:gd name="T5" fmla="*/ 116 h 116"/>
                <a:gd name="T6" fmla="*/ 9 w 861"/>
                <a:gd name="T7" fmla="*/ 89 h 116"/>
                <a:gd name="T8" fmla="*/ 0 w 861"/>
                <a:gd name="T9" fmla="*/ 66 h 116"/>
              </a:gdLst>
              <a:ahLst/>
              <a:cxnLst>
                <a:cxn ang="0">
                  <a:pos x="T0" y="T1"/>
                </a:cxn>
                <a:cxn ang="0">
                  <a:pos x="T2" y="T3"/>
                </a:cxn>
                <a:cxn ang="0">
                  <a:pos x="T4" y="T5"/>
                </a:cxn>
                <a:cxn ang="0">
                  <a:pos x="T6" y="T7"/>
                </a:cxn>
                <a:cxn ang="0">
                  <a:pos x="T8" y="T9"/>
                </a:cxn>
              </a:cxnLst>
              <a:rect l="0" t="0" r="r" b="b"/>
              <a:pathLst>
                <a:path w="861" h="116">
                  <a:moveTo>
                    <a:pt x="0" y="66"/>
                  </a:moveTo>
                  <a:lnTo>
                    <a:pt x="861" y="0"/>
                  </a:lnTo>
                  <a:lnTo>
                    <a:pt x="174" y="116"/>
                  </a:lnTo>
                  <a:lnTo>
                    <a:pt x="9" y="89"/>
                  </a:lnTo>
                  <a:lnTo>
                    <a:pt x="0" y="66"/>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26" name="íṡ1ïḑé">
              <a:extLst>
                <a:ext uri="{FF2B5EF4-FFF2-40B4-BE49-F238E27FC236}">
                  <a16:creationId xmlns:a16="http://schemas.microsoft.com/office/drawing/2014/main" id="{EF6A4AAD-E2A2-48FE-AAB8-36AA38FA30A5}"/>
                </a:ext>
              </a:extLst>
            </p:cNvPr>
            <p:cNvSpPr/>
            <p:nvPr/>
          </p:nvSpPr>
          <p:spPr bwMode="auto">
            <a:xfrm>
              <a:off x="5930900" y="4524375"/>
              <a:ext cx="331788" cy="436563"/>
            </a:xfrm>
            <a:custGeom>
              <a:avLst/>
              <a:gdLst>
                <a:gd name="T0" fmla="*/ 160 w 195"/>
                <a:gd name="T1" fmla="*/ 0 h 257"/>
                <a:gd name="T2" fmla="*/ 35 w 195"/>
                <a:gd name="T3" fmla="*/ 0 h 257"/>
                <a:gd name="T4" fmla="*/ 0 w 195"/>
                <a:gd name="T5" fmla="*/ 35 h 257"/>
                <a:gd name="T6" fmla="*/ 0 w 195"/>
                <a:gd name="T7" fmla="*/ 35 h 257"/>
                <a:gd name="T8" fmla="*/ 0 w 195"/>
                <a:gd name="T9" fmla="*/ 63 h 257"/>
                <a:gd name="T10" fmla="*/ 23 w 195"/>
                <a:gd name="T11" fmla="*/ 96 h 257"/>
                <a:gd name="T12" fmla="*/ 15 w 195"/>
                <a:gd name="T13" fmla="*/ 118 h 257"/>
                <a:gd name="T14" fmla="*/ 15 w 195"/>
                <a:gd name="T15" fmla="*/ 125 h 257"/>
                <a:gd name="T16" fmla="*/ 29 w 195"/>
                <a:gd name="T17" fmla="*/ 154 h 257"/>
                <a:gd name="T18" fmla="*/ 29 w 195"/>
                <a:gd name="T19" fmla="*/ 257 h 257"/>
                <a:gd name="T20" fmla="*/ 165 w 195"/>
                <a:gd name="T21" fmla="*/ 257 h 257"/>
                <a:gd name="T22" fmla="*/ 165 w 195"/>
                <a:gd name="T23" fmla="*/ 154 h 257"/>
                <a:gd name="T24" fmla="*/ 180 w 195"/>
                <a:gd name="T25" fmla="*/ 125 h 257"/>
                <a:gd name="T26" fmla="*/ 180 w 195"/>
                <a:gd name="T27" fmla="*/ 118 h 257"/>
                <a:gd name="T28" fmla="*/ 172 w 195"/>
                <a:gd name="T29" fmla="*/ 96 h 257"/>
                <a:gd name="T30" fmla="*/ 195 w 195"/>
                <a:gd name="T31" fmla="*/ 63 h 257"/>
                <a:gd name="T32" fmla="*/ 195 w 195"/>
                <a:gd name="T33" fmla="*/ 35 h 257"/>
                <a:gd name="T34" fmla="*/ 160 w 195"/>
                <a:gd name="T35"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 h="257">
                  <a:moveTo>
                    <a:pt x="160" y="0"/>
                  </a:moveTo>
                  <a:cubicBezTo>
                    <a:pt x="35" y="0"/>
                    <a:pt x="35" y="0"/>
                    <a:pt x="35" y="0"/>
                  </a:cubicBezTo>
                  <a:cubicBezTo>
                    <a:pt x="16" y="0"/>
                    <a:pt x="0" y="16"/>
                    <a:pt x="0" y="35"/>
                  </a:cubicBezTo>
                  <a:cubicBezTo>
                    <a:pt x="0" y="35"/>
                    <a:pt x="0" y="35"/>
                    <a:pt x="0" y="35"/>
                  </a:cubicBezTo>
                  <a:cubicBezTo>
                    <a:pt x="0" y="63"/>
                    <a:pt x="0" y="63"/>
                    <a:pt x="0" y="63"/>
                  </a:cubicBezTo>
                  <a:cubicBezTo>
                    <a:pt x="0" y="77"/>
                    <a:pt x="9" y="90"/>
                    <a:pt x="23" y="96"/>
                  </a:cubicBezTo>
                  <a:cubicBezTo>
                    <a:pt x="17" y="102"/>
                    <a:pt x="15" y="109"/>
                    <a:pt x="15" y="118"/>
                  </a:cubicBezTo>
                  <a:cubicBezTo>
                    <a:pt x="15" y="125"/>
                    <a:pt x="15" y="125"/>
                    <a:pt x="15" y="125"/>
                  </a:cubicBezTo>
                  <a:cubicBezTo>
                    <a:pt x="15" y="137"/>
                    <a:pt x="20" y="147"/>
                    <a:pt x="29" y="154"/>
                  </a:cubicBezTo>
                  <a:cubicBezTo>
                    <a:pt x="29" y="257"/>
                    <a:pt x="29" y="257"/>
                    <a:pt x="29" y="257"/>
                  </a:cubicBezTo>
                  <a:cubicBezTo>
                    <a:pt x="165" y="257"/>
                    <a:pt x="165" y="257"/>
                    <a:pt x="165" y="257"/>
                  </a:cubicBezTo>
                  <a:cubicBezTo>
                    <a:pt x="165" y="154"/>
                    <a:pt x="165" y="154"/>
                    <a:pt x="165" y="154"/>
                  </a:cubicBezTo>
                  <a:cubicBezTo>
                    <a:pt x="174" y="147"/>
                    <a:pt x="180" y="137"/>
                    <a:pt x="180" y="125"/>
                  </a:cubicBezTo>
                  <a:cubicBezTo>
                    <a:pt x="180" y="118"/>
                    <a:pt x="180" y="118"/>
                    <a:pt x="180" y="118"/>
                  </a:cubicBezTo>
                  <a:cubicBezTo>
                    <a:pt x="180" y="109"/>
                    <a:pt x="177" y="102"/>
                    <a:pt x="172" y="96"/>
                  </a:cubicBezTo>
                  <a:cubicBezTo>
                    <a:pt x="186" y="90"/>
                    <a:pt x="195" y="77"/>
                    <a:pt x="195" y="63"/>
                  </a:cubicBezTo>
                  <a:cubicBezTo>
                    <a:pt x="195" y="35"/>
                    <a:pt x="195" y="35"/>
                    <a:pt x="195" y="35"/>
                  </a:cubicBezTo>
                  <a:cubicBezTo>
                    <a:pt x="195" y="16"/>
                    <a:pt x="179" y="0"/>
                    <a:pt x="160"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27" name="ïṥ1íḓê">
              <a:extLst>
                <a:ext uri="{FF2B5EF4-FFF2-40B4-BE49-F238E27FC236}">
                  <a16:creationId xmlns:a16="http://schemas.microsoft.com/office/drawing/2014/main" id="{B7EC52B9-986C-4170-9603-B8145BDEA729}"/>
                </a:ext>
              </a:extLst>
            </p:cNvPr>
            <p:cNvSpPr/>
            <p:nvPr/>
          </p:nvSpPr>
          <p:spPr bwMode="auto">
            <a:xfrm>
              <a:off x="5845175" y="4937125"/>
              <a:ext cx="503238" cy="355600"/>
            </a:xfrm>
            <a:custGeom>
              <a:avLst/>
              <a:gdLst>
                <a:gd name="T0" fmla="*/ 21 w 295"/>
                <a:gd name="T1" fmla="*/ 0 h 209"/>
                <a:gd name="T2" fmla="*/ 0 w 295"/>
                <a:gd name="T3" fmla="*/ 21 h 209"/>
                <a:gd name="T4" fmla="*/ 0 w 295"/>
                <a:gd name="T5" fmla="*/ 188 h 209"/>
                <a:gd name="T6" fmla="*/ 21 w 295"/>
                <a:gd name="T7" fmla="*/ 209 h 209"/>
                <a:gd name="T8" fmla="*/ 274 w 295"/>
                <a:gd name="T9" fmla="*/ 209 h 209"/>
                <a:gd name="T10" fmla="*/ 295 w 295"/>
                <a:gd name="T11" fmla="*/ 188 h 209"/>
                <a:gd name="T12" fmla="*/ 295 w 295"/>
                <a:gd name="T13" fmla="*/ 21 h 209"/>
                <a:gd name="T14" fmla="*/ 274 w 295"/>
                <a:gd name="T15" fmla="*/ 0 h 209"/>
                <a:gd name="T16" fmla="*/ 21 w 295"/>
                <a:gd name="T17"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209">
                  <a:moveTo>
                    <a:pt x="21" y="0"/>
                  </a:moveTo>
                  <a:cubicBezTo>
                    <a:pt x="9" y="0"/>
                    <a:pt x="0" y="9"/>
                    <a:pt x="0" y="21"/>
                  </a:cubicBezTo>
                  <a:cubicBezTo>
                    <a:pt x="0" y="188"/>
                    <a:pt x="0" y="188"/>
                    <a:pt x="0" y="188"/>
                  </a:cubicBezTo>
                  <a:cubicBezTo>
                    <a:pt x="0" y="200"/>
                    <a:pt x="9" y="209"/>
                    <a:pt x="21" y="209"/>
                  </a:cubicBezTo>
                  <a:cubicBezTo>
                    <a:pt x="274" y="209"/>
                    <a:pt x="274" y="209"/>
                    <a:pt x="274" y="209"/>
                  </a:cubicBezTo>
                  <a:cubicBezTo>
                    <a:pt x="286" y="209"/>
                    <a:pt x="295" y="200"/>
                    <a:pt x="295" y="188"/>
                  </a:cubicBezTo>
                  <a:cubicBezTo>
                    <a:pt x="295" y="21"/>
                    <a:pt x="295" y="21"/>
                    <a:pt x="295" y="21"/>
                  </a:cubicBezTo>
                  <a:cubicBezTo>
                    <a:pt x="295" y="9"/>
                    <a:pt x="286" y="0"/>
                    <a:pt x="274" y="0"/>
                  </a:cubicBezTo>
                  <a:lnTo>
                    <a:pt x="21" y="0"/>
                  </a:lnTo>
                  <a:close/>
                </a:path>
              </a:pathLst>
            </a:custGeom>
            <a:solidFill>
              <a:srgbClr val="00B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28" name="íśḷiďe">
              <a:extLst>
                <a:ext uri="{FF2B5EF4-FFF2-40B4-BE49-F238E27FC236}">
                  <a16:creationId xmlns:a16="http://schemas.microsoft.com/office/drawing/2014/main" id="{BFC2757E-CD71-42F0-9AFF-7FFC39603631}"/>
                </a:ext>
              </a:extLst>
            </p:cNvPr>
            <p:cNvSpPr/>
            <p:nvPr/>
          </p:nvSpPr>
          <p:spPr bwMode="auto">
            <a:xfrm>
              <a:off x="5613400" y="4327525"/>
              <a:ext cx="976313" cy="242888"/>
            </a:xfrm>
            <a:custGeom>
              <a:avLst/>
              <a:gdLst>
                <a:gd name="T0" fmla="*/ 574 w 574"/>
                <a:gd name="T1" fmla="*/ 47 h 142"/>
                <a:gd name="T2" fmla="*/ 462 w 574"/>
                <a:gd name="T3" fmla="*/ 142 h 142"/>
                <a:gd name="T4" fmla="*/ 107 w 574"/>
                <a:gd name="T5" fmla="*/ 142 h 142"/>
                <a:gd name="T6" fmla="*/ 0 w 574"/>
                <a:gd name="T7" fmla="*/ 47 h 142"/>
                <a:gd name="T8" fmla="*/ 106 w 574"/>
                <a:gd name="T9" fmla="*/ 47 h 142"/>
                <a:gd name="T10" fmla="*/ 111 w 574"/>
                <a:gd name="T11" fmla="*/ 24 h 142"/>
                <a:gd name="T12" fmla="*/ 141 w 574"/>
                <a:gd name="T13" fmla="*/ 0 h 142"/>
                <a:gd name="T14" fmla="*/ 437 w 574"/>
                <a:gd name="T15" fmla="*/ 0 h 142"/>
                <a:gd name="T16" fmla="*/ 466 w 574"/>
                <a:gd name="T17" fmla="*/ 24 h 142"/>
                <a:gd name="T18" fmla="*/ 471 w 574"/>
                <a:gd name="T19" fmla="*/ 47 h 142"/>
                <a:gd name="T20" fmla="*/ 574 w 574"/>
                <a:gd name="T21" fmla="*/ 4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4" h="142">
                  <a:moveTo>
                    <a:pt x="574" y="47"/>
                  </a:moveTo>
                  <a:cubicBezTo>
                    <a:pt x="462" y="142"/>
                    <a:pt x="462" y="142"/>
                    <a:pt x="462" y="142"/>
                  </a:cubicBezTo>
                  <a:cubicBezTo>
                    <a:pt x="107" y="142"/>
                    <a:pt x="107" y="142"/>
                    <a:pt x="107" y="142"/>
                  </a:cubicBezTo>
                  <a:cubicBezTo>
                    <a:pt x="0" y="47"/>
                    <a:pt x="0" y="47"/>
                    <a:pt x="0" y="47"/>
                  </a:cubicBezTo>
                  <a:cubicBezTo>
                    <a:pt x="106" y="47"/>
                    <a:pt x="106" y="47"/>
                    <a:pt x="106" y="47"/>
                  </a:cubicBezTo>
                  <a:cubicBezTo>
                    <a:pt x="111" y="24"/>
                    <a:pt x="111" y="24"/>
                    <a:pt x="111" y="24"/>
                  </a:cubicBezTo>
                  <a:cubicBezTo>
                    <a:pt x="114" y="10"/>
                    <a:pt x="126" y="0"/>
                    <a:pt x="141" y="0"/>
                  </a:cubicBezTo>
                  <a:cubicBezTo>
                    <a:pt x="437" y="0"/>
                    <a:pt x="437" y="0"/>
                    <a:pt x="437" y="0"/>
                  </a:cubicBezTo>
                  <a:cubicBezTo>
                    <a:pt x="451" y="0"/>
                    <a:pt x="464" y="10"/>
                    <a:pt x="466" y="24"/>
                  </a:cubicBezTo>
                  <a:cubicBezTo>
                    <a:pt x="471" y="47"/>
                    <a:pt x="471" y="47"/>
                    <a:pt x="471" y="47"/>
                  </a:cubicBezTo>
                  <a:lnTo>
                    <a:pt x="574" y="47"/>
                  </a:lnTo>
                  <a:close/>
                </a:path>
              </a:pathLst>
            </a:custGeom>
            <a:solidFill>
              <a:srgbClr val="00B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29" name="ïś1îḍé">
              <a:extLst>
                <a:ext uri="{FF2B5EF4-FFF2-40B4-BE49-F238E27FC236}">
                  <a16:creationId xmlns:a16="http://schemas.microsoft.com/office/drawing/2014/main" id="{805CF5BC-D417-4451-B15F-F2C07EF02B24}"/>
                </a:ext>
              </a:extLst>
            </p:cNvPr>
            <p:cNvSpPr/>
            <p:nvPr/>
          </p:nvSpPr>
          <p:spPr bwMode="auto">
            <a:xfrm>
              <a:off x="5956300" y="4975225"/>
              <a:ext cx="280988" cy="280988"/>
            </a:xfrm>
            <a:prstGeom prst="ellipse">
              <a:avLst/>
            </a:pr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30" name="ïṩḷïďê">
              <a:extLst>
                <a:ext uri="{FF2B5EF4-FFF2-40B4-BE49-F238E27FC236}">
                  <a16:creationId xmlns:a16="http://schemas.microsoft.com/office/drawing/2014/main" id="{AD4C1352-6A13-4AE7-BC2B-C5C37BAF8B39}"/>
                </a:ext>
              </a:extLst>
            </p:cNvPr>
            <p:cNvSpPr/>
            <p:nvPr/>
          </p:nvSpPr>
          <p:spPr bwMode="auto">
            <a:xfrm>
              <a:off x="6016625" y="5033963"/>
              <a:ext cx="160338" cy="161925"/>
            </a:xfrm>
            <a:prstGeom prst="ellipse">
              <a:avLst/>
            </a:pr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31" name="íŝḻïḍê">
              <a:extLst>
                <a:ext uri="{FF2B5EF4-FFF2-40B4-BE49-F238E27FC236}">
                  <a16:creationId xmlns:a16="http://schemas.microsoft.com/office/drawing/2014/main" id="{433A9534-19CA-4B06-ADDF-9AACDF8E69B8}"/>
                </a:ext>
              </a:extLst>
            </p:cNvPr>
            <p:cNvSpPr/>
            <p:nvPr/>
          </p:nvSpPr>
          <p:spPr bwMode="auto">
            <a:xfrm>
              <a:off x="6032500" y="5051425"/>
              <a:ext cx="155575" cy="155575"/>
            </a:xfrm>
            <a:custGeom>
              <a:avLst/>
              <a:gdLst>
                <a:gd name="T0" fmla="*/ 66 w 91"/>
                <a:gd name="T1" fmla="*/ 0 h 91"/>
                <a:gd name="T2" fmla="*/ 57 w 91"/>
                <a:gd name="T3" fmla="*/ 66 h 91"/>
                <a:gd name="T4" fmla="*/ 0 w 91"/>
                <a:gd name="T5" fmla="*/ 66 h 91"/>
                <a:gd name="T6" fmla="*/ 66 w 91"/>
                <a:gd name="T7" fmla="*/ 75 h 91"/>
                <a:gd name="T8" fmla="*/ 75 w 91"/>
                <a:gd name="T9" fmla="*/ 9 h 91"/>
                <a:gd name="T10" fmla="*/ 66 w 91"/>
                <a:gd name="T11" fmla="*/ 0 h 91"/>
              </a:gdLst>
              <a:ahLst/>
              <a:cxnLst>
                <a:cxn ang="0">
                  <a:pos x="T0" y="T1"/>
                </a:cxn>
                <a:cxn ang="0">
                  <a:pos x="T2" y="T3"/>
                </a:cxn>
                <a:cxn ang="0">
                  <a:pos x="T4" y="T5"/>
                </a:cxn>
                <a:cxn ang="0">
                  <a:pos x="T6" y="T7"/>
                </a:cxn>
                <a:cxn ang="0">
                  <a:pos x="T8" y="T9"/>
                </a:cxn>
                <a:cxn ang="0">
                  <a:pos x="T10" y="T11"/>
                </a:cxn>
              </a:cxnLst>
              <a:rect l="0" t="0" r="r" b="b"/>
              <a:pathLst>
                <a:path w="91" h="91">
                  <a:moveTo>
                    <a:pt x="66" y="0"/>
                  </a:moveTo>
                  <a:cubicBezTo>
                    <a:pt x="82" y="21"/>
                    <a:pt x="78" y="50"/>
                    <a:pt x="57" y="66"/>
                  </a:cubicBezTo>
                  <a:cubicBezTo>
                    <a:pt x="40" y="79"/>
                    <a:pt x="17" y="79"/>
                    <a:pt x="0" y="66"/>
                  </a:cubicBezTo>
                  <a:cubicBezTo>
                    <a:pt x="15" y="87"/>
                    <a:pt x="45" y="91"/>
                    <a:pt x="66" y="75"/>
                  </a:cubicBezTo>
                  <a:cubicBezTo>
                    <a:pt x="87" y="59"/>
                    <a:pt x="91" y="30"/>
                    <a:pt x="75" y="9"/>
                  </a:cubicBezTo>
                  <a:cubicBezTo>
                    <a:pt x="72" y="5"/>
                    <a:pt x="69" y="2"/>
                    <a:pt x="6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32" name="iṥļíḍe">
              <a:extLst>
                <a:ext uri="{FF2B5EF4-FFF2-40B4-BE49-F238E27FC236}">
                  <a16:creationId xmlns:a16="http://schemas.microsoft.com/office/drawing/2014/main" id="{BEF6640D-AE41-4166-9241-7087B8D9C85B}"/>
                </a:ext>
              </a:extLst>
            </p:cNvPr>
            <p:cNvSpPr/>
            <p:nvPr/>
          </p:nvSpPr>
          <p:spPr bwMode="auto">
            <a:xfrm>
              <a:off x="4303713" y="3846513"/>
              <a:ext cx="3609975" cy="2381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33" name="ïṡḷîḋè">
              <a:extLst>
                <a:ext uri="{FF2B5EF4-FFF2-40B4-BE49-F238E27FC236}">
                  <a16:creationId xmlns:a16="http://schemas.microsoft.com/office/drawing/2014/main" id="{AAB9D25B-FF95-45D7-8974-230E1017ADDE}"/>
                </a:ext>
              </a:extLst>
            </p:cNvPr>
            <p:cNvSpPr/>
            <p:nvPr/>
          </p:nvSpPr>
          <p:spPr bwMode="auto">
            <a:xfrm>
              <a:off x="7724775" y="3252788"/>
              <a:ext cx="1368425" cy="198438"/>
            </a:xfrm>
            <a:custGeom>
              <a:avLst/>
              <a:gdLst>
                <a:gd name="T0" fmla="*/ 175 w 862"/>
                <a:gd name="T1" fmla="*/ 107 h 125"/>
                <a:gd name="T2" fmla="*/ 10 w 862"/>
                <a:gd name="T3" fmla="*/ 78 h 125"/>
                <a:gd name="T4" fmla="*/ 9 w 862"/>
                <a:gd name="T5" fmla="*/ 75 h 125"/>
                <a:gd name="T6" fmla="*/ 0 w 862"/>
                <a:gd name="T7" fmla="*/ 75 h 125"/>
                <a:gd name="T8" fmla="*/ 10 w 862"/>
                <a:gd name="T9" fmla="*/ 97 h 125"/>
                <a:gd name="T10" fmla="*/ 175 w 862"/>
                <a:gd name="T11" fmla="*/ 125 h 125"/>
                <a:gd name="T12" fmla="*/ 862 w 862"/>
                <a:gd name="T13" fmla="*/ 0 h 125"/>
                <a:gd name="T14" fmla="*/ 658 w 862"/>
                <a:gd name="T15" fmla="*/ 24 h 125"/>
                <a:gd name="T16" fmla="*/ 175 w 862"/>
                <a:gd name="T17" fmla="*/ 10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125">
                  <a:moveTo>
                    <a:pt x="175" y="107"/>
                  </a:moveTo>
                  <a:lnTo>
                    <a:pt x="10" y="78"/>
                  </a:lnTo>
                  <a:lnTo>
                    <a:pt x="9" y="75"/>
                  </a:lnTo>
                  <a:lnTo>
                    <a:pt x="0" y="75"/>
                  </a:lnTo>
                  <a:lnTo>
                    <a:pt x="10" y="97"/>
                  </a:lnTo>
                  <a:lnTo>
                    <a:pt x="175" y="125"/>
                  </a:lnTo>
                  <a:lnTo>
                    <a:pt x="862" y="0"/>
                  </a:lnTo>
                  <a:lnTo>
                    <a:pt x="658" y="24"/>
                  </a:lnTo>
                  <a:lnTo>
                    <a:pt x="175" y="107"/>
                  </a:lnTo>
                  <a:close/>
                </a:path>
              </a:pathLst>
            </a:custGeom>
            <a:solidFill>
              <a:srgbClr val="00B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34" name="îṩ1íḍè">
              <a:extLst>
                <a:ext uri="{FF2B5EF4-FFF2-40B4-BE49-F238E27FC236}">
                  <a16:creationId xmlns:a16="http://schemas.microsoft.com/office/drawing/2014/main" id="{8D66AC46-0A57-4B11-B4B7-07570CB43316}"/>
                </a:ext>
              </a:extLst>
            </p:cNvPr>
            <p:cNvSpPr/>
            <p:nvPr/>
          </p:nvSpPr>
          <p:spPr bwMode="auto">
            <a:xfrm>
              <a:off x="4618038" y="3252788"/>
              <a:ext cx="1366838" cy="184150"/>
            </a:xfrm>
            <a:custGeom>
              <a:avLst/>
              <a:gdLst>
                <a:gd name="T0" fmla="*/ 0 w 861"/>
                <a:gd name="T1" fmla="*/ 66 h 116"/>
                <a:gd name="T2" fmla="*/ 861 w 861"/>
                <a:gd name="T3" fmla="*/ 0 h 116"/>
                <a:gd name="T4" fmla="*/ 174 w 861"/>
                <a:gd name="T5" fmla="*/ 116 h 116"/>
                <a:gd name="T6" fmla="*/ 10 w 861"/>
                <a:gd name="T7" fmla="*/ 89 h 116"/>
                <a:gd name="T8" fmla="*/ 0 w 861"/>
                <a:gd name="T9" fmla="*/ 66 h 116"/>
              </a:gdLst>
              <a:ahLst/>
              <a:cxnLst>
                <a:cxn ang="0">
                  <a:pos x="T0" y="T1"/>
                </a:cxn>
                <a:cxn ang="0">
                  <a:pos x="T2" y="T3"/>
                </a:cxn>
                <a:cxn ang="0">
                  <a:pos x="T4" y="T5"/>
                </a:cxn>
                <a:cxn ang="0">
                  <a:pos x="T6" y="T7"/>
                </a:cxn>
                <a:cxn ang="0">
                  <a:pos x="T8" y="T9"/>
                </a:cxn>
              </a:cxnLst>
              <a:rect l="0" t="0" r="r" b="b"/>
              <a:pathLst>
                <a:path w="861" h="116">
                  <a:moveTo>
                    <a:pt x="0" y="66"/>
                  </a:moveTo>
                  <a:lnTo>
                    <a:pt x="861" y="0"/>
                  </a:lnTo>
                  <a:lnTo>
                    <a:pt x="174" y="116"/>
                  </a:lnTo>
                  <a:lnTo>
                    <a:pt x="10" y="89"/>
                  </a:lnTo>
                  <a:lnTo>
                    <a:pt x="0" y="66"/>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35" name="îṧḻíde">
              <a:extLst>
                <a:ext uri="{FF2B5EF4-FFF2-40B4-BE49-F238E27FC236}">
                  <a16:creationId xmlns:a16="http://schemas.microsoft.com/office/drawing/2014/main" id="{741276F3-0E58-4762-B309-D1CB975A5200}"/>
                </a:ext>
              </a:extLst>
            </p:cNvPr>
            <p:cNvSpPr/>
            <p:nvPr/>
          </p:nvSpPr>
          <p:spPr bwMode="auto">
            <a:xfrm>
              <a:off x="4633913" y="3252788"/>
              <a:ext cx="1366838" cy="198438"/>
            </a:xfrm>
            <a:custGeom>
              <a:avLst/>
              <a:gdLst>
                <a:gd name="T0" fmla="*/ 174 w 861"/>
                <a:gd name="T1" fmla="*/ 107 h 125"/>
                <a:gd name="T2" fmla="*/ 10 w 861"/>
                <a:gd name="T3" fmla="*/ 78 h 125"/>
                <a:gd name="T4" fmla="*/ 8 w 861"/>
                <a:gd name="T5" fmla="*/ 75 h 125"/>
                <a:gd name="T6" fmla="*/ 0 w 861"/>
                <a:gd name="T7" fmla="*/ 75 h 125"/>
                <a:gd name="T8" fmla="*/ 10 w 861"/>
                <a:gd name="T9" fmla="*/ 97 h 125"/>
                <a:gd name="T10" fmla="*/ 174 w 861"/>
                <a:gd name="T11" fmla="*/ 125 h 125"/>
                <a:gd name="T12" fmla="*/ 861 w 861"/>
                <a:gd name="T13" fmla="*/ 0 h 125"/>
                <a:gd name="T14" fmla="*/ 657 w 861"/>
                <a:gd name="T15" fmla="*/ 24 h 125"/>
                <a:gd name="T16" fmla="*/ 174 w 861"/>
                <a:gd name="T17" fmla="*/ 10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125">
                  <a:moveTo>
                    <a:pt x="174" y="107"/>
                  </a:moveTo>
                  <a:lnTo>
                    <a:pt x="10" y="78"/>
                  </a:lnTo>
                  <a:lnTo>
                    <a:pt x="8" y="75"/>
                  </a:lnTo>
                  <a:lnTo>
                    <a:pt x="0" y="75"/>
                  </a:lnTo>
                  <a:lnTo>
                    <a:pt x="10" y="97"/>
                  </a:lnTo>
                  <a:lnTo>
                    <a:pt x="174" y="125"/>
                  </a:lnTo>
                  <a:lnTo>
                    <a:pt x="861" y="0"/>
                  </a:lnTo>
                  <a:lnTo>
                    <a:pt x="657" y="24"/>
                  </a:lnTo>
                  <a:lnTo>
                    <a:pt x="174" y="107"/>
                  </a:lnTo>
                  <a:close/>
                </a:path>
              </a:pathLst>
            </a:custGeom>
            <a:solidFill>
              <a:srgbClr val="00B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36" name="ïşļidê">
              <a:extLst>
                <a:ext uri="{FF2B5EF4-FFF2-40B4-BE49-F238E27FC236}">
                  <a16:creationId xmlns:a16="http://schemas.microsoft.com/office/drawing/2014/main" id="{8342BDBC-2B47-4D70-B701-8E23B4912810}"/>
                </a:ext>
              </a:extLst>
            </p:cNvPr>
            <p:cNvSpPr/>
            <p:nvPr/>
          </p:nvSpPr>
          <p:spPr bwMode="auto">
            <a:xfrm>
              <a:off x="5903913" y="4370388"/>
              <a:ext cx="401638" cy="8255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sp>
          <p:nvSpPr>
            <p:cNvPr id="37" name="íṣlïḓé">
              <a:extLst>
                <a:ext uri="{FF2B5EF4-FFF2-40B4-BE49-F238E27FC236}">
                  <a16:creationId xmlns:a16="http://schemas.microsoft.com/office/drawing/2014/main" id="{C755F363-E633-4AD3-98EA-FF5A216F4E35}"/>
                </a:ext>
              </a:extLst>
            </p:cNvPr>
            <p:cNvSpPr/>
            <p:nvPr/>
          </p:nvSpPr>
          <p:spPr bwMode="auto">
            <a:xfrm>
              <a:off x="5454650" y="1681163"/>
              <a:ext cx="1279525" cy="708025"/>
            </a:xfrm>
            <a:custGeom>
              <a:avLst/>
              <a:gdLst>
                <a:gd name="T0" fmla="*/ 18 w 752"/>
                <a:gd name="T1" fmla="*/ 0 h 416"/>
                <a:gd name="T2" fmla="*/ 0 w 752"/>
                <a:gd name="T3" fmla="*/ 18 h 416"/>
                <a:gd name="T4" fmla="*/ 0 w 752"/>
                <a:gd name="T5" fmla="*/ 399 h 416"/>
                <a:gd name="T6" fmla="*/ 18 w 752"/>
                <a:gd name="T7" fmla="*/ 416 h 416"/>
                <a:gd name="T8" fmla="*/ 734 w 752"/>
                <a:gd name="T9" fmla="*/ 416 h 416"/>
                <a:gd name="T10" fmla="*/ 752 w 752"/>
                <a:gd name="T11" fmla="*/ 399 h 416"/>
                <a:gd name="T12" fmla="*/ 752 w 752"/>
                <a:gd name="T13" fmla="*/ 18 h 416"/>
                <a:gd name="T14" fmla="*/ 734 w 752"/>
                <a:gd name="T15" fmla="*/ 0 h 416"/>
                <a:gd name="T16" fmla="*/ 18 w 752"/>
                <a:gd name="T17"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2" h="416">
                  <a:moveTo>
                    <a:pt x="18" y="0"/>
                  </a:moveTo>
                  <a:cubicBezTo>
                    <a:pt x="8" y="0"/>
                    <a:pt x="0" y="8"/>
                    <a:pt x="0" y="18"/>
                  </a:cubicBezTo>
                  <a:cubicBezTo>
                    <a:pt x="0" y="399"/>
                    <a:pt x="0" y="399"/>
                    <a:pt x="0" y="399"/>
                  </a:cubicBezTo>
                  <a:cubicBezTo>
                    <a:pt x="0" y="408"/>
                    <a:pt x="8" y="416"/>
                    <a:pt x="18" y="416"/>
                  </a:cubicBezTo>
                  <a:cubicBezTo>
                    <a:pt x="734" y="416"/>
                    <a:pt x="734" y="416"/>
                    <a:pt x="734" y="416"/>
                  </a:cubicBezTo>
                  <a:cubicBezTo>
                    <a:pt x="744" y="416"/>
                    <a:pt x="752" y="408"/>
                    <a:pt x="752" y="399"/>
                  </a:cubicBezTo>
                  <a:cubicBezTo>
                    <a:pt x="752" y="18"/>
                    <a:pt x="752" y="18"/>
                    <a:pt x="752" y="18"/>
                  </a:cubicBezTo>
                  <a:cubicBezTo>
                    <a:pt x="752" y="8"/>
                    <a:pt x="744" y="0"/>
                    <a:pt x="734" y="0"/>
                  </a:cubicBez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dirty="0"/>
            </a:p>
          </p:txBody>
        </p:sp>
        <p:sp>
          <p:nvSpPr>
            <p:cNvPr id="38" name="iSḻîḑè">
              <a:extLst>
                <a:ext uri="{FF2B5EF4-FFF2-40B4-BE49-F238E27FC236}">
                  <a16:creationId xmlns:a16="http://schemas.microsoft.com/office/drawing/2014/main" id="{9EA8EF9E-9B98-4866-A6A3-5DDB079735BF}"/>
                </a:ext>
              </a:extLst>
            </p:cNvPr>
            <p:cNvSpPr/>
            <p:nvPr/>
          </p:nvSpPr>
          <p:spPr bwMode="auto">
            <a:xfrm>
              <a:off x="3073400" y="5292725"/>
              <a:ext cx="6045200" cy="15875"/>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endParaRPr lang="zh-CN" altLang="en-US"/>
            </a:p>
          </p:txBody>
        </p:sp>
      </p:grpSp>
      <p:grpSp>
        <p:nvGrpSpPr>
          <p:cNvPr id="39" name="#48337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F2161C01-B43C-4028-A214-D21BE6FC21AE}"/>
              </a:ext>
            </a:extLst>
          </p:cNvPr>
          <p:cNvGrpSpPr>
            <a:grpSpLocks noChangeAspect="1"/>
          </p:cNvGrpSpPr>
          <p:nvPr>
            <p:custDataLst>
              <p:tags r:id="rId1"/>
            </p:custDataLst>
          </p:nvPr>
        </p:nvGrpSpPr>
        <p:grpSpPr>
          <a:xfrm rot="5400000">
            <a:off x="5789365" y="2899801"/>
            <a:ext cx="3012945" cy="1290871"/>
            <a:chOff x="4407694" y="2464921"/>
            <a:chExt cx="3376612" cy="1446679"/>
          </a:xfrm>
        </p:grpSpPr>
        <p:sp>
          <p:nvSpPr>
            <p:cNvPr id="40" name="îṩliḋe">
              <a:extLst>
                <a:ext uri="{FF2B5EF4-FFF2-40B4-BE49-F238E27FC236}">
                  <a16:creationId xmlns:a16="http://schemas.microsoft.com/office/drawing/2014/main" id="{B029E4D1-E97D-4C10-8D99-E2F2CB7428D4}"/>
                </a:ext>
              </a:extLst>
            </p:cNvPr>
            <p:cNvSpPr/>
            <p:nvPr/>
          </p:nvSpPr>
          <p:spPr>
            <a:xfrm rot="2700000" flipV="1">
              <a:off x="4407694" y="2997200"/>
              <a:ext cx="914400" cy="914400"/>
            </a:xfrm>
            <a:prstGeom prst="arc">
              <a:avLst>
                <a:gd name="adj1" fmla="val 16187256"/>
                <a:gd name="adj2" fmla="val 0"/>
              </a:avLst>
            </a:prstGeom>
            <a:ln w="38100" cap="rnd">
              <a:gradFill>
                <a:gsLst>
                  <a:gs pos="100000">
                    <a:schemeClr val="bg1">
                      <a:lumMod val="95000"/>
                      <a:alpha val="0"/>
                    </a:schemeClr>
                  </a:gs>
                  <a:gs pos="20000">
                    <a:schemeClr val="bg1">
                      <a:lumMod val="95000"/>
                    </a:schemeClr>
                  </a:gs>
                </a:gsLst>
                <a:lin ang="12000000" scaled="0"/>
              </a:gradFill>
              <a:round/>
              <a:headEnd w="lg" len="lg"/>
              <a:tailEnd type="stealth"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1" name="íşḷïdê">
              <a:extLst>
                <a:ext uri="{FF2B5EF4-FFF2-40B4-BE49-F238E27FC236}">
                  <a16:creationId xmlns:a16="http://schemas.microsoft.com/office/drawing/2014/main" id="{1C266BAF-FD77-4FF9-8F14-263BDB79D6E4}"/>
                </a:ext>
              </a:extLst>
            </p:cNvPr>
            <p:cNvSpPr/>
            <p:nvPr/>
          </p:nvSpPr>
          <p:spPr>
            <a:xfrm rot="2700000" flipV="1">
              <a:off x="6869906" y="2997199"/>
              <a:ext cx="914400" cy="914400"/>
            </a:xfrm>
            <a:prstGeom prst="arc">
              <a:avLst>
                <a:gd name="adj1" fmla="val 16187256"/>
                <a:gd name="adj2" fmla="val 0"/>
              </a:avLst>
            </a:prstGeom>
            <a:ln w="38100" cap="rnd">
              <a:gradFill>
                <a:gsLst>
                  <a:gs pos="100000">
                    <a:schemeClr val="bg1">
                      <a:lumMod val="95000"/>
                      <a:alpha val="0"/>
                    </a:schemeClr>
                  </a:gs>
                  <a:gs pos="20000">
                    <a:schemeClr val="bg1">
                      <a:lumMod val="95000"/>
                    </a:schemeClr>
                  </a:gs>
                </a:gsLst>
                <a:lin ang="12000000" scaled="0"/>
              </a:gradFill>
              <a:round/>
              <a:headEnd w="lg" len="lg"/>
              <a:tailEnd type="stealth"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îsľîdè">
              <a:extLst>
                <a:ext uri="{FF2B5EF4-FFF2-40B4-BE49-F238E27FC236}">
                  <a16:creationId xmlns:a16="http://schemas.microsoft.com/office/drawing/2014/main" id="{37EEED80-E110-4467-AAE8-B65E154BE85B}"/>
                </a:ext>
              </a:extLst>
            </p:cNvPr>
            <p:cNvSpPr/>
            <p:nvPr/>
          </p:nvSpPr>
          <p:spPr>
            <a:xfrm rot="2700000" flipH="1">
              <a:off x="4407696" y="2464921"/>
              <a:ext cx="914400" cy="914400"/>
            </a:xfrm>
            <a:prstGeom prst="arc">
              <a:avLst>
                <a:gd name="adj1" fmla="val 16187256"/>
                <a:gd name="adj2" fmla="val 0"/>
              </a:avLst>
            </a:prstGeom>
            <a:ln w="38100" cap="rnd">
              <a:gradFill>
                <a:gsLst>
                  <a:gs pos="100000">
                    <a:schemeClr val="bg1">
                      <a:lumMod val="95000"/>
                      <a:alpha val="0"/>
                    </a:schemeClr>
                  </a:gs>
                  <a:gs pos="20000">
                    <a:schemeClr val="bg1">
                      <a:lumMod val="95000"/>
                    </a:schemeClr>
                  </a:gs>
                </a:gsLst>
                <a:lin ang="12000000" scaled="0"/>
              </a:gradFill>
              <a:round/>
              <a:headEnd w="lg" len="lg"/>
              <a:tailEnd type="stealth"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íşḻiḑe">
              <a:extLst>
                <a:ext uri="{FF2B5EF4-FFF2-40B4-BE49-F238E27FC236}">
                  <a16:creationId xmlns:a16="http://schemas.microsoft.com/office/drawing/2014/main" id="{3AC8530D-1546-4A76-993C-A0C4BE5E0D40}"/>
                </a:ext>
              </a:extLst>
            </p:cNvPr>
            <p:cNvSpPr/>
            <p:nvPr/>
          </p:nvSpPr>
          <p:spPr>
            <a:xfrm rot="2700000" flipH="1">
              <a:off x="6869903" y="2514599"/>
              <a:ext cx="914400" cy="914400"/>
            </a:xfrm>
            <a:prstGeom prst="arc">
              <a:avLst>
                <a:gd name="adj1" fmla="val 16187256"/>
                <a:gd name="adj2" fmla="val 0"/>
              </a:avLst>
            </a:prstGeom>
            <a:ln w="38100" cap="rnd">
              <a:gradFill>
                <a:gsLst>
                  <a:gs pos="100000">
                    <a:schemeClr val="bg1">
                      <a:lumMod val="95000"/>
                      <a:alpha val="0"/>
                    </a:schemeClr>
                  </a:gs>
                  <a:gs pos="20000">
                    <a:schemeClr val="bg1">
                      <a:lumMod val="95000"/>
                    </a:schemeClr>
                  </a:gs>
                </a:gsLst>
                <a:lin ang="12000000" scaled="0"/>
              </a:gradFill>
              <a:round/>
              <a:headEnd w="lg" len="lg"/>
              <a:tailEnd type="stealth"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aphicFrame>
        <p:nvGraphicFramePr>
          <p:cNvPr id="44" name="图示 43">
            <a:extLst>
              <a:ext uri="{FF2B5EF4-FFF2-40B4-BE49-F238E27FC236}">
                <a16:creationId xmlns:a16="http://schemas.microsoft.com/office/drawing/2014/main" id="{A5AAFB45-1EB9-4106-9AC1-846665ECEB57}"/>
              </a:ext>
            </a:extLst>
          </p:cNvPr>
          <p:cNvGraphicFramePr/>
          <p:nvPr>
            <p:extLst>
              <p:ext uri="{D42A27DB-BD31-4B8C-83A1-F6EECF244321}">
                <p14:modId xmlns:p14="http://schemas.microsoft.com/office/powerpoint/2010/main" val="635069065"/>
              </p:ext>
            </p:extLst>
          </p:nvPr>
        </p:nvGraphicFramePr>
        <p:xfrm>
          <a:off x="1895374" y="1708046"/>
          <a:ext cx="8666459" cy="34464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4574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内容占位符 12">
            <a:extLst>
              <a:ext uri="{FF2B5EF4-FFF2-40B4-BE49-F238E27FC236}">
                <a16:creationId xmlns:a16="http://schemas.microsoft.com/office/drawing/2014/main" id="{85C97207-BD90-49FE-893A-CF5CB0AB7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6" name="直接连接符 5">
            <a:extLst>
              <a:ext uri="{FF2B5EF4-FFF2-40B4-BE49-F238E27FC236}">
                <a16:creationId xmlns:a16="http://schemas.microsoft.com/office/drawing/2014/main" id="{D0991A28-0ABE-41AB-AB84-66F5B17E6241}"/>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659FC177-3F2D-4C45-A47A-DAB82B938C70}"/>
              </a:ext>
            </a:extLst>
          </p:cNvPr>
          <p:cNvSpPr txBox="1"/>
          <p:nvPr/>
        </p:nvSpPr>
        <p:spPr>
          <a:xfrm>
            <a:off x="107586" y="967090"/>
            <a:ext cx="598272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dirty="0">
                <a:solidFill>
                  <a:srgbClr val="2F2FFF"/>
                </a:solidFill>
                <a:latin typeface="微软雅黑" panose="020B0503020204020204" pitchFamily="34" charset="-122"/>
                <a:ea typeface="微软雅黑" panose="020B0503020204020204" pitchFamily="34" charset="-122"/>
              </a:rPr>
              <a:t>2.</a:t>
            </a:r>
            <a:r>
              <a:rPr lang="zh-CN" altLang="zh-CN" sz="2400" b="1" dirty="0">
                <a:solidFill>
                  <a:srgbClr val="2F2FFF"/>
                </a:solidFill>
                <a:latin typeface="微软雅黑" panose="020B0503020204020204" pitchFamily="34" charset="-122"/>
                <a:ea typeface="微软雅黑" panose="020B0503020204020204" pitchFamily="34" charset="-122"/>
              </a:rPr>
              <a:t>多无人机智能体编队协同智能巡检技术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4" name="标题 7">
            <a:extLst>
              <a:ext uri="{FF2B5EF4-FFF2-40B4-BE49-F238E27FC236}">
                <a16:creationId xmlns:a16="http://schemas.microsoft.com/office/drawing/2014/main" id="{70967D9D-261D-4035-B393-8577278364D6}"/>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文本框 25">
            <a:extLst>
              <a:ext uri="{FF2B5EF4-FFF2-40B4-BE49-F238E27FC236}">
                <a16:creationId xmlns:a16="http://schemas.microsoft.com/office/drawing/2014/main" id="{55C1EE08-FF80-40E3-AD80-B872169CF86C}"/>
              </a:ext>
            </a:extLst>
          </p:cNvPr>
          <p:cNvSpPr txBox="1"/>
          <p:nvPr/>
        </p:nvSpPr>
        <p:spPr>
          <a:xfrm>
            <a:off x="4604487" y="6039675"/>
            <a:ext cx="3376393" cy="400110"/>
          </a:xfrm>
          <a:prstGeom prst="rect">
            <a:avLst/>
          </a:prstGeom>
          <a:noFill/>
        </p:spPr>
        <p:txBody>
          <a:bodyPr wrap="square" rtlCol="0">
            <a:spAutoFit/>
          </a:bodyPr>
          <a:lstStyle/>
          <a:p>
            <a:pPr algn="ctr"/>
            <a:r>
              <a:rPr lang="zh-CN" altLang="en-US" sz="2000" dirty="0"/>
              <a:t>总体硬件连接示意图</a:t>
            </a:r>
          </a:p>
        </p:txBody>
      </p:sp>
      <p:cxnSp>
        <p:nvCxnSpPr>
          <p:cNvPr id="27" name="直接箭头连接符 26">
            <a:extLst>
              <a:ext uri="{FF2B5EF4-FFF2-40B4-BE49-F238E27FC236}">
                <a16:creationId xmlns:a16="http://schemas.microsoft.com/office/drawing/2014/main" id="{228C80F2-DDA6-449D-A47A-FA995A666D91}"/>
              </a:ext>
            </a:extLst>
          </p:cNvPr>
          <p:cNvCxnSpPr>
            <a:cxnSpLocks/>
          </p:cNvCxnSpPr>
          <p:nvPr/>
        </p:nvCxnSpPr>
        <p:spPr>
          <a:xfrm>
            <a:off x="3848366" y="1869285"/>
            <a:ext cx="93795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直接箭头连接符 27">
            <a:extLst>
              <a:ext uri="{FF2B5EF4-FFF2-40B4-BE49-F238E27FC236}">
                <a16:creationId xmlns:a16="http://schemas.microsoft.com/office/drawing/2014/main" id="{849DE225-7568-4BEC-ACC8-40B45E8959C7}"/>
              </a:ext>
            </a:extLst>
          </p:cNvPr>
          <p:cNvCxnSpPr>
            <a:cxnSpLocks/>
          </p:cNvCxnSpPr>
          <p:nvPr/>
        </p:nvCxnSpPr>
        <p:spPr>
          <a:xfrm>
            <a:off x="6764257" y="1869285"/>
            <a:ext cx="93795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aphicFrame>
        <p:nvGraphicFramePr>
          <p:cNvPr id="29" name="对象 28">
            <a:extLst>
              <a:ext uri="{FF2B5EF4-FFF2-40B4-BE49-F238E27FC236}">
                <a16:creationId xmlns:a16="http://schemas.microsoft.com/office/drawing/2014/main" id="{95A3ECAA-128E-4CEA-89E8-8E9FE70D141B}"/>
              </a:ext>
            </a:extLst>
          </p:cNvPr>
          <p:cNvGraphicFramePr>
            <a:graphicFrameLocks noChangeAspect="1"/>
          </p:cNvGraphicFramePr>
          <p:nvPr>
            <p:extLst>
              <p:ext uri="{D42A27DB-BD31-4B8C-83A1-F6EECF244321}">
                <p14:modId xmlns:p14="http://schemas.microsoft.com/office/powerpoint/2010/main" val="987865236"/>
              </p:ext>
            </p:extLst>
          </p:nvPr>
        </p:nvGraphicFramePr>
        <p:xfrm>
          <a:off x="1672387" y="2382443"/>
          <a:ext cx="8562975" cy="3730625"/>
        </p:xfrm>
        <a:graphic>
          <a:graphicData uri="http://schemas.openxmlformats.org/presentationml/2006/ole">
            <mc:AlternateContent xmlns:mc="http://schemas.openxmlformats.org/markup-compatibility/2006">
              <mc:Choice xmlns:v="urn:schemas-microsoft-com:vml" Requires="v">
                <p:oleObj spid="_x0000_s24604" name="Visio" r:id="rId5" imgW="12220528" imgH="5400822" progId="Visio.Drawing.15">
                  <p:embed/>
                </p:oleObj>
              </mc:Choice>
              <mc:Fallback>
                <p:oleObj name="Visio" r:id="rId5" imgW="12220528" imgH="5400822" progId="Visio.Drawing.15">
                  <p:embed/>
                  <p:pic>
                    <p:nvPicPr>
                      <p:cNvPr id="8" name="对象 7">
                        <a:extLst>
                          <a:ext uri="{FF2B5EF4-FFF2-40B4-BE49-F238E27FC236}">
                            <a16:creationId xmlns:a16="http://schemas.microsoft.com/office/drawing/2014/main" id="{0DAEF896-860E-4E4A-A33C-920065B893FC}"/>
                          </a:ext>
                        </a:extLst>
                      </p:cNvPr>
                      <p:cNvPicPr>
                        <a:picLocks noChangeAspect="1" noChangeArrowheads="1"/>
                      </p:cNvPicPr>
                      <p:nvPr/>
                    </p:nvPicPr>
                    <p:blipFill>
                      <a:blip r:embed="rId6"/>
                      <a:srcRect l="2512" r="3761"/>
                      <a:stretch>
                        <a:fillRect/>
                      </a:stretch>
                    </p:blipFill>
                    <p:spPr bwMode="auto">
                      <a:xfrm>
                        <a:off x="1672387" y="2382443"/>
                        <a:ext cx="8562975" cy="3730625"/>
                      </a:xfrm>
                      <a:prstGeom prst="rect">
                        <a:avLst/>
                      </a:prstGeom>
                      <a:noFill/>
                    </p:spPr>
                  </p:pic>
                </p:oleObj>
              </mc:Fallback>
            </mc:AlternateContent>
          </a:graphicData>
        </a:graphic>
      </p:graphicFrame>
      <p:sp>
        <p:nvSpPr>
          <p:cNvPr id="30" name="isļïḍe">
            <a:extLst>
              <a:ext uri="{FF2B5EF4-FFF2-40B4-BE49-F238E27FC236}">
                <a16:creationId xmlns:a16="http://schemas.microsoft.com/office/drawing/2014/main" id="{2B04F915-4283-40E4-9E4F-D2C7426B1ADB}"/>
              </a:ext>
            </a:extLst>
          </p:cNvPr>
          <p:cNvSpPr txBox="1"/>
          <p:nvPr/>
        </p:nvSpPr>
        <p:spPr>
          <a:xfrm>
            <a:off x="1843577" y="1530992"/>
            <a:ext cx="2004789" cy="707886"/>
          </a:xfrm>
          <a:prstGeom prst="rect">
            <a:avLst/>
          </a:prstGeom>
          <a:solidFill>
            <a:srgbClr val="92D050"/>
          </a:solidFill>
        </p:spPr>
        <p:txBody>
          <a:bodyPr wrap="square">
            <a:spAutoFit/>
          </a:bodyPr>
          <a:lstStyle/>
          <a:p>
            <a:r>
              <a:rPr lang="zh-CN" altLang="en-US" sz="2000" b="1" dirty="0"/>
              <a:t>无人机姿态数据解算方法</a:t>
            </a:r>
            <a:endParaRPr lang="en-US" altLang="zh-CN" sz="2000" b="1" dirty="0"/>
          </a:p>
        </p:txBody>
      </p:sp>
      <p:sp>
        <p:nvSpPr>
          <p:cNvPr id="31" name="isļïḍe">
            <a:extLst>
              <a:ext uri="{FF2B5EF4-FFF2-40B4-BE49-F238E27FC236}">
                <a16:creationId xmlns:a16="http://schemas.microsoft.com/office/drawing/2014/main" id="{55D3911D-D6CD-4F41-9311-B6C9D1D187A4}"/>
              </a:ext>
            </a:extLst>
          </p:cNvPr>
          <p:cNvSpPr txBox="1"/>
          <p:nvPr/>
        </p:nvSpPr>
        <p:spPr>
          <a:xfrm>
            <a:off x="4786316" y="1530992"/>
            <a:ext cx="1977941" cy="707886"/>
          </a:xfrm>
          <a:prstGeom prst="rect">
            <a:avLst/>
          </a:prstGeom>
          <a:solidFill>
            <a:srgbClr val="FFC000"/>
          </a:solidFill>
        </p:spPr>
        <p:txBody>
          <a:bodyPr wrap="square">
            <a:spAutoFit/>
          </a:bodyPr>
          <a:lstStyle/>
          <a:p>
            <a:r>
              <a:rPr lang="zh-CN" altLang="en-US" sz="2000" b="1" dirty="0"/>
              <a:t>无人机通信链路搭建</a:t>
            </a:r>
            <a:endParaRPr lang="en-US" altLang="zh-CN" sz="2000" b="1" dirty="0"/>
          </a:p>
        </p:txBody>
      </p:sp>
      <p:sp>
        <p:nvSpPr>
          <p:cNvPr id="32" name="isļïḍe">
            <a:extLst>
              <a:ext uri="{FF2B5EF4-FFF2-40B4-BE49-F238E27FC236}">
                <a16:creationId xmlns:a16="http://schemas.microsoft.com/office/drawing/2014/main" id="{8AA7C6B4-E0AD-4129-BD6A-BBF0DF0C4A86}"/>
              </a:ext>
            </a:extLst>
          </p:cNvPr>
          <p:cNvSpPr txBox="1"/>
          <p:nvPr/>
        </p:nvSpPr>
        <p:spPr>
          <a:xfrm>
            <a:off x="7717512" y="1530992"/>
            <a:ext cx="2197049" cy="707886"/>
          </a:xfrm>
          <a:prstGeom prst="rect">
            <a:avLst/>
          </a:prstGeom>
          <a:solidFill>
            <a:srgbClr val="00B0F0"/>
          </a:solidFill>
        </p:spPr>
        <p:txBody>
          <a:bodyPr wrap="square">
            <a:spAutoFit/>
          </a:bodyPr>
          <a:lstStyle/>
          <a:p>
            <a:r>
              <a:rPr lang="zh-CN" altLang="en-US" sz="2000" b="1" dirty="0"/>
              <a:t>单机</a:t>
            </a:r>
            <a:r>
              <a:rPr lang="en-US" altLang="zh-CN" sz="2000" b="1" dirty="0"/>
              <a:t>/</a:t>
            </a:r>
            <a:r>
              <a:rPr lang="zh-CN" altLang="en-US" sz="2000" b="1" dirty="0"/>
              <a:t>多无人机飞行控制编程开发</a:t>
            </a:r>
            <a:endParaRPr lang="en-US" altLang="zh-CN" sz="2000" b="1" dirty="0"/>
          </a:p>
        </p:txBody>
      </p:sp>
    </p:spTree>
    <p:extLst>
      <p:ext uri="{BB962C8B-B14F-4D97-AF65-F5344CB8AC3E}">
        <p14:creationId xmlns:p14="http://schemas.microsoft.com/office/powerpoint/2010/main" val="3902393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内容占位符 12">
            <a:extLst>
              <a:ext uri="{FF2B5EF4-FFF2-40B4-BE49-F238E27FC236}">
                <a16:creationId xmlns:a16="http://schemas.microsoft.com/office/drawing/2014/main" id="{85C97207-BD90-49FE-893A-CF5CB0AB7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6" name="直接连接符 5">
            <a:extLst>
              <a:ext uri="{FF2B5EF4-FFF2-40B4-BE49-F238E27FC236}">
                <a16:creationId xmlns:a16="http://schemas.microsoft.com/office/drawing/2014/main" id="{D0991A28-0ABE-41AB-AB84-66F5B17E6241}"/>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659FC177-3F2D-4C45-A47A-DAB82B938C70}"/>
              </a:ext>
            </a:extLst>
          </p:cNvPr>
          <p:cNvSpPr txBox="1"/>
          <p:nvPr/>
        </p:nvSpPr>
        <p:spPr>
          <a:xfrm>
            <a:off x="107586" y="967090"/>
            <a:ext cx="598272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dirty="0">
                <a:solidFill>
                  <a:srgbClr val="2F2FFF"/>
                </a:solidFill>
                <a:latin typeface="微软雅黑" panose="020B0503020204020204" pitchFamily="34" charset="-122"/>
                <a:ea typeface="微软雅黑" panose="020B0503020204020204" pitchFamily="34" charset="-122"/>
              </a:rPr>
              <a:t>2.</a:t>
            </a:r>
            <a:r>
              <a:rPr lang="zh-CN" altLang="zh-CN" sz="2400" b="1" dirty="0">
                <a:solidFill>
                  <a:srgbClr val="2F2FFF"/>
                </a:solidFill>
                <a:latin typeface="微软雅黑" panose="020B0503020204020204" pitchFamily="34" charset="-122"/>
                <a:ea typeface="微软雅黑" panose="020B0503020204020204" pitchFamily="34" charset="-122"/>
              </a:rPr>
              <a:t>多无人机智能体编队协同智能巡检技术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4" name="标题 7">
            <a:extLst>
              <a:ext uri="{FF2B5EF4-FFF2-40B4-BE49-F238E27FC236}">
                <a16:creationId xmlns:a16="http://schemas.microsoft.com/office/drawing/2014/main" id="{70967D9D-261D-4035-B393-8577278364D6}"/>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E63D7020-F1FE-4F2E-944B-EED65E3B430A}"/>
              </a:ext>
            </a:extLst>
          </p:cNvPr>
          <p:cNvSpPr txBox="1"/>
          <p:nvPr/>
        </p:nvSpPr>
        <p:spPr>
          <a:xfrm>
            <a:off x="593127" y="1425487"/>
            <a:ext cx="4207474" cy="521297"/>
          </a:xfrm>
          <a:prstGeom prst="rect">
            <a:avLst/>
          </a:prstGeom>
          <a:noFill/>
        </p:spPr>
        <p:txBody>
          <a:bodyPr wrap="square" rtlCol="0">
            <a:spAutoFit/>
            <a:scene3d>
              <a:camera prst="orthographicFront"/>
              <a:lightRig rig="threePt" dir="t"/>
            </a:scene3d>
            <a:sp3d contourW="12700"/>
          </a:bodyPr>
          <a:lstStyle/>
          <a:p>
            <a:pPr marL="285750" indent="-285750">
              <a:lnSpc>
                <a:spcPct val="125000"/>
              </a:lnSpc>
              <a:spcBef>
                <a:spcPct val="0"/>
              </a:spcBef>
              <a:buClr>
                <a:schemeClr val="accent1">
                  <a:lumMod val="50000"/>
                </a:schemeClr>
              </a:buClr>
              <a:buFont typeface="Wingdings" panose="05000000000000000000" pitchFamily="2" charset="2"/>
              <a:buChar char="n"/>
              <a:defRPr/>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无人机姿态数据解算方法</a:t>
            </a:r>
          </a:p>
        </p:txBody>
      </p:sp>
      <p:pic>
        <p:nvPicPr>
          <p:cNvPr id="9" name="图片 8">
            <a:extLst>
              <a:ext uri="{FF2B5EF4-FFF2-40B4-BE49-F238E27FC236}">
                <a16:creationId xmlns:a16="http://schemas.microsoft.com/office/drawing/2014/main" id="{8C217516-C84B-4B61-A68D-2002BAAF1DC8}"/>
              </a:ext>
            </a:extLst>
          </p:cNvPr>
          <p:cNvPicPr>
            <a:picLocks noChangeAspect="1"/>
          </p:cNvPicPr>
          <p:nvPr/>
        </p:nvPicPr>
        <p:blipFill rotWithShape="1">
          <a:blip r:embed="rId4"/>
          <a:srcRect b="4918"/>
          <a:stretch/>
        </p:blipFill>
        <p:spPr>
          <a:xfrm>
            <a:off x="1916208" y="1990935"/>
            <a:ext cx="8553158" cy="4469778"/>
          </a:xfrm>
          <a:prstGeom prst="rect">
            <a:avLst/>
          </a:prstGeom>
        </p:spPr>
      </p:pic>
    </p:spTree>
    <p:extLst>
      <p:ext uri="{BB962C8B-B14F-4D97-AF65-F5344CB8AC3E}">
        <p14:creationId xmlns:p14="http://schemas.microsoft.com/office/powerpoint/2010/main" val="2305560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内容占位符 12">
            <a:extLst>
              <a:ext uri="{FF2B5EF4-FFF2-40B4-BE49-F238E27FC236}">
                <a16:creationId xmlns:a16="http://schemas.microsoft.com/office/drawing/2014/main" id="{85C97207-BD90-49FE-893A-CF5CB0AB7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6" name="直接连接符 5">
            <a:extLst>
              <a:ext uri="{FF2B5EF4-FFF2-40B4-BE49-F238E27FC236}">
                <a16:creationId xmlns:a16="http://schemas.microsoft.com/office/drawing/2014/main" id="{D0991A28-0ABE-41AB-AB84-66F5B17E6241}"/>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659FC177-3F2D-4C45-A47A-DAB82B938C70}"/>
              </a:ext>
            </a:extLst>
          </p:cNvPr>
          <p:cNvSpPr txBox="1"/>
          <p:nvPr/>
        </p:nvSpPr>
        <p:spPr>
          <a:xfrm>
            <a:off x="107586" y="967090"/>
            <a:ext cx="598272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dirty="0">
                <a:solidFill>
                  <a:srgbClr val="2F2FFF"/>
                </a:solidFill>
                <a:latin typeface="微软雅黑" panose="020B0503020204020204" pitchFamily="34" charset="-122"/>
                <a:ea typeface="微软雅黑" panose="020B0503020204020204" pitchFamily="34" charset="-122"/>
              </a:rPr>
              <a:t>2.</a:t>
            </a:r>
            <a:r>
              <a:rPr lang="zh-CN" altLang="zh-CN" sz="2400" b="1" dirty="0">
                <a:solidFill>
                  <a:srgbClr val="2F2FFF"/>
                </a:solidFill>
                <a:latin typeface="微软雅黑" panose="020B0503020204020204" pitchFamily="34" charset="-122"/>
                <a:ea typeface="微软雅黑" panose="020B0503020204020204" pitchFamily="34" charset="-122"/>
              </a:rPr>
              <a:t>多无人机智能体编队协同智能巡检技术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4" name="标题 7">
            <a:extLst>
              <a:ext uri="{FF2B5EF4-FFF2-40B4-BE49-F238E27FC236}">
                <a16:creationId xmlns:a16="http://schemas.microsoft.com/office/drawing/2014/main" id="{70967D9D-261D-4035-B393-8577278364D6}"/>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8D3244AA-081C-42AF-B8E4-A51178AFE632}"/>
              </a:ext>
            </a:extLst>
          </p:cNvPr>
          <p:cNvSpPr txBox="1"/>
          <p:nvPr/>
        </p:nvSpPr>
        <p:spPr>
          <a:xfrm>
            <a:off x="1248064" y="4911162"/>
            <a:ext cx="1563188" cy="307777"/>
          </a:xfrm>
          <a:prstGeom prst="rect">
            <a:avLst/>
          </a:prstGeom>
          <a:noFill/>
        </p:spPr>
        <p:txBody>
          <a:bodyPr wrap="square" rtlCol="0">
            <a:spAutoFit/>
          </a:bodyPr>
          <a:lstStyle/>
          <a:p>
            <a:pPr algn="ctr"/>
            <a:r>
              <a:rPr lang="zh-CN" altLang="en-US" sz="1400" dirty="0"/>
              <a:t>欧拉角</a:t>
            </a:r>
          </a:p>
        </p:txBody>
      </p:sp>
      <p:graphicFrame>
        <p:nvGraphicFramePr>
          <p:cNvPr id="9" name="对象 8">
            <a:extLst>
              <a:ext uri="{FF2B5EF4-FFF2-40B4-BE49-F238E27FC236}">
                <a16:creationId xmlns:a16="http://schemas.microsoft.com/office/drawing/2014/main" id="{68787A7F-C1F1-4B0E-A6BB-ABE40BFBAD37}"/>
              </a:ext>
            </a:extLst>
          </p:cNvPr>
          <p:cNvGraphicFramePr>
            <a:graphicFrameLocks noChangeAspect="1"/>
          </p:cNvGraphicFramePr>
          <p:nvPr>
            <p:extLst>
              <p:ext uri="{D42A27DB-BD31-4B8C-83A1-F6EECF244321}">
                <p14:modId xmlns:p14="http://schemas.microsoft.com/office/powerpoint/2010/main" val="502199290"/>
              </p:ext>
            </p:extLst>
          </p:nvPr>
        </p:nvGraphicFramePr>
        <p:xfrm>
          <a:off x="811480" y="2306493"/>
          <a:ext cx="2436356" cy="2468932"/>
        </p:xfrm>
        <a:graphic>
          <a:graphicData uri="http://schemas.openxmlformats.org/presentationml/2006/ole">
            <mc:AlternateContent xmlns:mc="http://schemas.openxmlformats.org/markup-compatibility/2006">
              <mc:Choice xmlns:v="urn:schemas-microsoft-com:vml" Requires="v">
                <p:oleObj spid="_x0000_s25742" name="Visio" r:id="rId5" imgW="2590942" imgH="2628782" progId="Visio.Drawing.15">
                  <p:embed/>
                </p:oleObj>
              </mc:Choice>
              <mc:Fallback>
                <p:oleObj name="Visio" r:id="rId5" imgW="2590942" imgH="2628782" progId="Visio.Drawing.15">
                  <p:embed/>
                  <p:pic>
                    <p:nvPicPr>
                      <p:cNvPr id="10" name="对象 9">
                        <a:extLst>
                          <a:ext uri="{FF2B5EF4-FFF2-40B4-BE49-F238E27FC236}">
                            <a16:creationId xmlns:a16="http://schemas.microsoft.com/office/drawing/2014/main" id="{AD6DAC65-3BD6-4D04-B879-797E11D26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480" y="2306493"/>
                        <a:ext cx="2436356" cy="2468932"/>
                      </a:xfrm>
                      <a:prstGeom prst="rect">
                        <a:avLst/>
                      </a:prstGeom>
                      <a:noFill/>
                    </p:spPr>
                  </p:pic>
                </p:oleObj>
              </mc:Fallback>
            </mc:AlternateContent>
          </a:graphicData>
        </a:graphic>
      </p:graphicFrame>
      <p:graphicFrame>
        <p:nvGraphicFramePr>
          <p:cNvPr id="11" name="对象 10">
            <a:extLst>
              <a:ext uri="{FF2B5EF4-FFF2-40B4-BE49-F238E27FC236}">
                <a16:creationId xmlns:a16="http://schemas.microsoft.com/office/drawing/2014/main" id="{2E5551A3-95DA-4734-9CDF-F36F2852C73B}"/>
              </a:ext>
            </a:extLst>
          </p:cNvPr>
          <p:cNvGraphicFramePr>
            <a:graphicFrameLocks noChangeAspect="1"/>
          </p:cNvGraphicFramePr>
          <p:nvPr>
            <p:extLst>
              <p:ext uri="{D42A27DB-BD31-4B8C-83A1-F6EECF244321}">
                <p14:modId xmlns:p14="http://schemas.microsoft.com/office/powerpoint/2010/main" val="286153365"/>
              </p:ext>
            </p:extLst>
          </p:nvPr>
        </p:nvGraphicFramePr>
        <p:xfrm>
          <a:off x="4877538" y="2050264"/>
          <a:ext cx="1933996" cy="370340"/>
        </p:xfrm>
        <a:graphic>
          <a:graphicData uri="http://schemas.openxmlformats.org/presentationml/2006/ole">
            <mc:AlternateContent xmlns:mc="http://schemas.openxmlformats.org/markup-compatibility/2006">
              <mc:Choice xmlns:v="urn:schemas-microsoft-com:vml" Requires="v">
                <p:oleObj spid="_x0000_s25743" name="Equation" r:id="rId7" imgW="1473200" imgH="279400" progId="Equation.DSMT4">
                  <p:embed/>
                </p:oleObj>
              </mc:Choice>
              <mc:Fallback>
                <p:oleObj name="Equation" r:id="rId7" imgW="1473200" imgH="279400" progId="Equation.DSMT4">
                  <p:embed/>
                  <p:pic>
                    <p:nvPicPr>
                      <p:cNvPr id="12" name="对象 11">
                        <a:extLst>
                          <a:ext uri="{FF2B5EF4-FFF2-40B4-BE49-F238E27FC236}">
                            <a16:creationId xmlns:a16="http://schemas.microsoft.com/office/drawing/2014/main" id="{2A2DB4E9-C263-417F-9DA9-48DBC6371F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7538" y="2050264"/>
                        <a:ext cx="1933996" cy="370340"/>
                      </a:xfrm>
                      <a:prstGeom prst="rect">
                        <a:avLst/>
                      </a:prstGeom>
                      <a:noFill/>
                    </p:spPr>
                  </p:pic>
                </p:oleObj>
              </mc:Fallback>
            </mc:AlternateContent>
          </a:graphicData>
        </a:graphic>
      </p:graphicFrame>
      <p:graphicFrame>
        <p:nvGraphicFramePr>
          <p:cNvPr id="12" name="对象 11">
            <a:extLst>
              <a:ext uri="{FF2B5EF4-FFF2-40B4-BE49-F238E27FC236}">
                <a16:creationId xmlns:a16="http://schemas.microsoft.com/office/drawing/2014/main" id="{82AC37B2-F2BB-4D19-9DE4-9E44783AA051}"/>
              </a:ext>
            </a:extLst>
          </p:cNvPr>
          <p:cNvGraphicFramePr>
            <a:graphicFrameLocks noChangeAspect="1"/>
          </p:cNvGraphicFramePr>
          <p:nvPr>
            <p:extLst>
              <p:ext uri="{D42A27DB-BD31-4B8C-83A1-F6EECF244321}">
                <p14:modId xmlns:p14="http://schemas.microsoft.com/office/powerpoint/2010/main" val="149730466"/>
              </p:ext>
            </p:extLst>
          </p:nvPr>
        </p:nvGraphicFramePr>
        <p:xfrm>
          <a:off x="4877538" y="2633684"/>
          <a:ext cx="2098592" cy="625806"/>
        </p:xfrm>
        <a:graphic>
          <a:graphicData uri="http://schemas.openxmlformats.org/presentationml/2006/ole">
            <mc:AlternateContent xmlns:mc="http://schemas.openxmlformats.org/markup-compatibility/2006">
              <mc:Choice xmlns:v="urn:schemas-microsoft-com:vml" Requires="v">
                <p:oleObj spid="_x0000_s25744" name="Equation" r:id="rId9" imgW="1689100" imgH="508000" progId="Equation.DSMT4">
                  <p:embed/>
                </p:oleObj>
              </mc:Choice>
              <mc:Fallback>
                <p:oleObj name="Equation" r:id="rId9" imgW="1689100" imgH="508000" progId="Equation.DSMT4">
                  <p:embed/>
                  <p:pic>
                    <p:nvPicPr>
                      <p:cNvPr id="14" name="对象 13">
                        <a:extLst>
                          <a:ext uri="{FF2B5EF4-FFF2-40B4-BE49-F238E27FC236}">
                            <a16:creationId xmlns:a16="http://schemas.microsoft.com/office/drawing/2014/main" id="{E96D6142-1B1E-4062-9221-1790BDA9D5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7538" y="2633684"/>
                        <a:ext cx="2098592" cy="625806"/>
                      </a:xfrm>
                      <a:prstGeom prst="rect">
                        <a:avLst/>
                      </a:prstGeom>
                      <a:noFill/>
                    </p:spPr>
                  </p:pic>
                </p:oleObj>
              </mc:Fallback>
            </mc:AlternateContent>
          </a:graphicData>
        </a:graphic>
      </p:graphicFrame>
      <p:graphicFrame>
        <p:nvGraphicFramePr>
          <p:cNvPr id="13" name="对象 12">
            <a:extLst>
              <a:ext uri="{FF2B5EF4-FFF2-40B4-BE49-F238E27FC236}">
                <a16:creationId xmlns:a16="http://schemas.microsoft.com/office/drawing/2014/main" id="{170EFDDD-3B97-4EC0-93A1-881C33F1191F}"/>
              </a:ext>
            </a:extLst>
          </p:cNvPr>
          <p:cNvGraphicFramePr>
            <a:graphicFrameLocks noChangeAspect="1"/>
          </p:cNvGraphicFramePr>
          <p:nvPr>
            <p:extLst>
              <p:ext uri="{D42A27DB-BD31-4B8C-83A1-F6EECF244321}">
                <p14:modId xmlns:p14="http://schemas.microsoft.com/office/powerpoint/2010/main" val="1002523764"/>
              </p:ext>
            </p:extLst>
          </p:nvPr>
        </p:nvGraphicFramePr>
        <p:xfrm>
          <a:off x="8346116" y="2009878"/>
          <a:ext cx="922420" cy="296615"/>
        </p:xfrm>
        <a:graphic>
          <a:graphicData uri="http://schemas.openxmlformats.org/presentationml/2006/ole">
            <mc:AlternateContent xmlns:mc="http://schemas.openxmlformats.org/markup-compatibility/2006">
              <mc:Choice xmlns:v="urn:schemas-microsoft-com:vml" Requires="v">
                <p:oleObj spid="_x0000_s25745" name="Equation" r:id="rId11" imgW="698500" imgH="228600" progId="Equation.DSMT4">
                  <p:embed/>
                </p:oleObj>
              </mc:Choice>
              <mc:Fallback>
                <p:oleObj name="Equation" r:id="rId11" imgW="698500" imgH="228600" progId="Equation.DSMT4">
                  <p:embed/>
                  <p:pic>
                    <p:nvPicPr>
                      <p:cNvPr id="20" name="对象 19">
                        <a:extLst>
                          <a:ext uri="{FF2B5EF4-FFF2-40B4-BE49-F238E27FC236}">
                            <a16:creationId xmlns:a16="http://schemas.microsoft.com/office/drawing/2014/main" id="{4E63FD3A-8C2C-4991-A205-1F7151B2CB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6116" y="2009878"/>
                        <a:ext cx="922420" cy="296615"/>
                      </a:xfrm>
                      <a:prstGeom prst="rect">
                        <a:avLst/>
                      </a:prstGeom>
                      <a:noFill/>
                    </p:spPr>
                  </p:pic>
                </p:oleObj>
              </mc:Fallback>
            </mc:AlternateContent>
          </a:graphicData>
        </a:graphic>
      </p:graphicFrame>
      <p:graphicFrame>
        <p:nvGraphicFramePr>
          <p:cNvPr id="14" name="对象 13">
            <a:extLst>
              <a:ext uri="{FF2B5EF4-FFF2-40B4-BE49-F238E27FC236}">
                <a16:creationId xmlns:a16="http://schemas.microsoft.com/office/drawing/2014/main" id="{7B1B9D81-5E4A-4CD7-BAD2-81EEFFD65156}"/>
              </a:ext>
            </a:extLst>
          </p:cNvPr>
          <p:cNvGraphicFramePr>
            <a:graphicFrameLocks noChangeAspect="1"/>
          </p:cNvGraphicFramePr>
          <p:nvPr>
            <p:extLst>
              <p:ext uri="{D42A27DB-BD31-4B8C-83A1-F6EECF244321}">
                <p14:modId xmlns:p14="http://schemas.microsoft.com/office/powerpoint/2010/main" val="4048492895"/>
              </p:ext>
            </p:extLst>
          </p:nvPr>
        </p:nvGraphicFramePr>
        <p:xfrm>
          <a:off x="7799179" y="2402631"/>
          <a:ext cx="2016294" cy="1028721"/>
        </p:xfrm>
        <a:graphic>
          <a:graphicData uri="http://schemas.openxmlformats.org/presentationml/2006/ole">
            <mc:AlternateContent xmlns:mc="http://schemas.openxmlformats.org/markup-compatibility/2006">
              <mc:Choice xmlns:v="urn:schemas-microsoft-com:vml" Requires="v">
                <p:oleObj spid="_x0000_s25746" name="Equation" r:id="rId13" imgW="1866900" imgH="939800" progId="Equation.DSMT4">
                  <p:embed/>
                </p:oleObj>
              </mc:Choice>
              <mc:Fallback>
                <p:oleObj name="Equation" r:id="rId13" imgW="1866900" imgH="939800" progId="Equation.DSMT4">
                  <p:embed/>
                  <p:pic>
                    <p:nvPicPr>
                      <p:cNvPr id="23" name="对象 22">
                        <a:extLst>
                          <a:ext uri="{FF2B5EF4-FFF2-40B4-BE49-F238E27FC236}">
                            <a16:creationId xmlns:a16="http://schemas.microsoft.com/office/drawing/2014/main" id="{346C471F-BA84-4BAF-8DA7-22BF4AB5E3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99179" y="2402631"/>
                        <a:ext cx="2016294" cy="1028721"/>
                      </a:xfrm>
                      <a:prstGeom prst="rect">
                        <a:avLst/>
                      </a:prstGeom>
                      <a:noFill/>
                    </p:spPr>
                  </p:pic>
                </p:oleObj>
              </mc:Fallback>
            </mc:AlternateContent>
          </a:graphicData>
        </a:graphic>
      </p:graphicFrame>
      <p:grpSp>
        <p:nvGrpSpPr>
          <p:cNvPr id="2" name="组合 1">
            <a:extLst>
              <a:ext uri="{FF2B5EF4-FFF2-40B4-BE49-F238E27FC236}">
                <a16:creationId xmlns:a16="http://schemas.microsoft.com/office/drawing/2014/main" id="{AA31F17C-6C17-4279-A622-D3AFCC4BFB4C}"/>
              </a:ext>
            </a:extLst>
          </p:cNvPr>
          <p:cNvGrpSpPr/>
          <p:nvPr/>
        </p:nvGrpSpPr>
        <p:grpSpPr>
          <a:xfrm>
            <a:off x="4171957" y="3680696"/>
            <a:ext cx="7110493" cy="2749425"/>
            <a:chOff x="3886200" y="3971840"/>
            <a:chExt cx="6776147" cy="2514686"/>
          </a:xfrm>
        </p:grpSpPr>
        <p:sp>
          <p:nvSpPr>
            <p:cNvPr id="15" name="矩形: 圆角 14">
              <a:extLst>
                <a:ext uri="{FF2B5EF4-FFF2-40B4-BE49-F238E27FC236}">
                  <a16:creationId xmlns:a16="http://schemas.microsoft.com/office/drawing/2014/main" id="{09556AD5-82B0-480C-A8F0-6E38A0AAB0F6}"/>
                </a:ext>
              </a:extLst>
            </p:cNvPr>
            <p:cNvSpPr/>
            <p:nvPr/>
          </p:nvSpPr>
          <p:spPr>
            <a:xfrm>
              <a:off x="3886200" y="3971840"/>
              <a:ext cx="6776147" cy="25146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dirty="0"/>
            </a:p>
          </p:txBody>
        </p:sp>
        <p:graphicFrame>
          <p:nvGraphicFramePr>
            <p:cNvPr id="16" name="对象 15">
              <a:extLst>
                <a:ext uri="{FF2B5EF4-FFF2-40B4-BE49-F238E27FC236}">
                  <a16:creationId xmlns:a16="http://schemas.microsoft.com/office/drawing/2014/main" id="{87D4E568-3861-4084-8A5C-813C361B2F8F}"/>
                </a:ext>
              </a:extLst>
            </p:cNvPr>
            <p:cNvGraphicFramePr>
              <a:graphicFrameLocks noChangeAspect="1"/>
            </p:cNvGraphicFramePr>
            <p:nvPr>
              <p:extLst>
                <p:ext uri="{D42A27DB-BD31-4B8C-83A1-F6EECF244321}">
                  <p14:modId xmlns:p14="http://schemas.microsoft.com/office/powerpoint/2010/main" val="4251599339"/>
                </p:ext>
              </p:extLst>
            </p:nvPr>
          </p:nvGraphicFramePr>
          <p:xfrm>
            <a:off x="4012203" y="4797140"/>
            <a:ext cx="1925424" cy="1243039"/>
          </p:xfrm>
          <a:graphic>
            <a:graphicData uri="http://schemas.openxmlformats.org/presentationml/2006/ole">
              <mc:AlternateContent xmlns:mc="http://schemas.openxmlformats.org/markup-compatibility/2006">
                <mc:Choice xmlns:v="urn:schemas-microsoft-com:vml" Requires="v">
                  <p:oleObj spid="_x0000_s25747" name="Equation" r:id="rId15" imgW="1993900" imgH="1295400" progId="Equation.DSMT4">
                    <p:embed/>
                  </p:oleObj>
                </mc:Choice>
                <mc:Fallback>
                  <p:oleObj name="Equation" r:id="rId15" imgW="1993900" imgH="1295400" progId="Equation.DSMT4">
                    <p:embed/>
                    <p:pic>
                      <p:nvPicPr>
                        <p:cNvPr id="25" name="对象 24">
                          <a:extLst>
                            <a:ext uri="{FF2B5EF4-FFF2-40B4-BE49-F238E27FC236}">
                              <a16:creationId xmlns:a16="http://schemas.microsoft.com/office/drawing/2014/main" id="{324575CA-4A58-4C07-B6B8-3EC130B6849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12203" y="4797140"/>
                          <a:ext cx="1925424" cy="1243039"/>
                        </a:xfrm>
                        <a:prstGeom prst="rect">
                          <a:avLst/>
                        </a:prstGeom>
                        <a:noFill/>
                      </p:spPr>
                    </p:pic>
                  </p:oleObj>
                </mc:Fallback>
              </mc:AlternateContent>
            </a:graphicData>
          </a:graphic>
        </p:graphicFrame>
        <p:graphicFrame>
          <p:nvGraphicFramePr>
            <p:cNvPr id="17" name="对象 16">
              <a:extLst>
                <a:ext uri="{FF2B5EF4-FFF2-40B4-BE49-F238E27FC236}">
                  <a16:creationId xmlns:a16="http://schemas.microsoft.com/office/drawing/2014/main" id="{014AEE15-18AD-456E-AD51-CA3FA64E98D0}"/>
                </a:ext>
              </a:extLst>
            </p:cNvPr>
            <p:cNvGraphicFramePr>
              <a:graphicFrameLocks noChangeAspect="1"/>
            </p:cNvGraphicFramePr>
            <p:nvPr>
              <p:extLst>
                <p:ext uri="{D42A27DB-BD31-4B8C-83A1-F6EECF244321}">
                  <p14:modId xmlns:p14="http://schemas.microsoft.com/office/powerpoint/2010/main" val="1985279606"/>
                </p:ext>
              </p:extLst>
            </p:nvPr>
          </p:nvGraphicFramePr>
          <p:xfrm>
            <a:off x="6418823" y="4468205"/>
            <a:ext cx="4090882" cy="1860272"/>
          </p:xfrm>
          <a:graphic>
            <a:graphicData uri="http://schemas.openxmlformats.org/presentationml/2006/ole">
              <mc:AlternateContent xmlns:mc="http://schemas.openxmlformats.org/markup-compatibility/2006">
                <mc:Choice xmlns:v="urn:schemas-microsoft-com:vml" Requires="v">
                  <p:oleObj spid="_x0000_s25748" name="Equation" r:id="rId17" imgW="3949700" imgH="1803400" progId="Equation.DSMT4">
                    <p:embed/>
                  </p:oleObj>
                </mc:Choice>
                <mc:Fallback>
                  <p:oleObj name="Equation" r:id="rId17" imgW="3949700" imgH="1803400" progId="Equation.DSMT4">
                    <p:embed/>
                    <p:pic>
                      <p:nvPicPr>
                        <p:cNvPr id="27" name="对象 26">
                          <a:extLst>
                            <a:ext uri="{FF2B5EF4-FFF2-40B4-BE49-F238E27FC236}">
                              <a16:creationId xmlns:a16="http://schemas.microsoft.com/office/drawing/2014/main" id="{3508E890-99D8-4AEC-B65D-D885634E072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18823" y="4468205"/>
                          <a:ext cx="4090882" cy="1860272"/>
                        </a:xfrm>
                        <a:prstGeom prst="rect">
                          <a:avLst/>
                        </a:prstGeom>
                        <a:noFill/>
                      </p:spPr>
                    </p:pic>
                  </p:oleObj>
                </mc:Fallback>
              </mc:AlternateContent>
            </a:graphicData>
          </a:graphic>
        </p:graphicFrame>
        <p:sp>
          <p:nvSpPr>
            <p:cNvPr id="18" name="文本框 17">
              <a:extLst>
                <a:ext uri="{FF2B5EF4-FFF2-40B4-BE49-F238E27FC236}">
                  <a16:creationId xmlns:a16="http://schemas.microsoft.com/office/drawing/2014/main" id="{622EE0FB-DEB1-4461-9D57-0BF6B45D6B3B}"/>
                </a:ext>
              </a:extLst>
            </p:cNvPr>
            <p:cNvSpPr txBox="1"/>
            <p:nvPr/>
          </p:nvSpPr>
          <p:spPr>
            <a:xfrm>
              <a:off x="5844536" y="4026255"/>
              <a:ext cx="3169949" cy="369332"/>
            </a:xfrm>
            <a:prstGeom prst="rect">
              <a:avLst/>
            </a:prstGeom>
            <a:noFill/>
          </p:spPr>
          <p:txBody>
            <a:bodyPr wrap="square" rtlCol="0">
              <a:spAutoFit/>
              <a:scene3d>
                <a:camera prst="orthographicFront"/>
                <a:lightRig rig="threePt" dir="t"/>
              </a:scene3d>
              <a:sp3d contourW="12700"/>
            </a:bodyPr>
            <a:lstStyle/>
            <a:p>
              <a:r>
                <a:rPr lang="zh-CN" altLang="en-US" sz="1800" dirty="0">
                  <a:solidFill>
                    <a:schemeClr val="tx1">
                      <a:lumMod val="75000"/>
                      <a:lumOff val="25000"/>
                    </a:schemeClr>
                  </a:solidFill>
                  <a:latin typeface="Century Gothic" panose="020B0502020202020204" pitchFamily="34" charset="0"/>
                </a:rPr>
                <a:t>四元数与欧拉角转换关系</a:t>
              </a:r>
            </a:p>
          </p:txBody>
        </p:sp>
      </p:grpSp>
      <p:sp>
        <p:nvSpPr>
          <p:cNvPr id="20" name="文本框 19">
            <a:extLst>
              <a:ext uri="{FF2B5EF4-FFF2-40B4-BE49-F238E27FC236}">
                <a16:creationId xmlns:a16="http://schemas.microsoft.com/office/drawing/2014/main" id="{AA239090-44EB-43DB-A2DA-1C536AEFC205}"/>
              </a:ext>
            </a:extLst>
          </p:cNvPr>
          <p:cNvSpPr txBox="1"/>
          <p:nvPr/>
        </p:nvSpPr>
        <p:spPr>
          <a:xfrm>
            <a:off x="593127" y="1425487"/>
            <a:ext cx="4207474" cy="521297"/>
          </a:xfrm>
          <a:prstGeom prst="rect">
            <a:avLst/>
          </a:prstGeom>
          <a:noFill/>
        </p:spPr>
        <p:txBody>
          <a:bodyPr wrap="square" rtlCol="0">
            <a:spAutoFit/>
            <a:scene3d>
              <a:camera prst="orthographicFront"/>
              <a:lightRig rig="threePt" dir="t"/>
            </a:scene3d>
            <a:sp3d contourW="12700"/>
          </a:bodyPr>
          <a:lstStyle/>
          <a:p>
            <a:pPr marL="285750" indent="-285750">
              <a:lnSpc>
                <a:spcPct val="125000"/>
              </a:lnSpc>
              <a:spcBef>
                <a:spcPct val="0"/>
              </a:spcBef>
              <a:buClr>
                <a:schemeClr val="accent1">
                  <a:lumMod val="50000"/>
                </a:schemeClr>
              </a:buClr>
              <a:buFont typeface="Wingdings" panose="05000000000000000000" pitchFamily="2" charset="2"/>
              <a:buChar char="n"/>
              <a:defRPr/>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无人机姿态数据解算方法</a:t>
            </a:r>
          </a:p>
        </p:txBody>
      </p:sp>
    </p:spTree>
    <p:extLst>
      <p:ext uri="{BB962C8B-B14F-4D97-AF65-F5344CB8AC3E}">
        <p14:creationId xmlns:p14="http://schemas.microsoft.com/office/powerpoint/2010/main" val="102984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4"/>
          <p:cNvSpPr txBox="1"/>
          <p:nvPr/>
        </p:nvSpPr>
        <p:spPr>
          <a:xfrm>
            <a:off x="4881782" y="411882"/>
            <a:ext cx="2194025" cy="584775"/>
          </a:xfrm>
          <a:prstGeom prst="rect">
            <a:avLst/>
          </a:prstGeom>
          <a:noFill/>
        </p:spPr>
        <p:txBody>
          <a:bodyPr wrap="square" rtlCol="0">
            <a:spAutoFit/>
          </a:bodyPr>
          <a:lstStyle/>
          <a:p>
            <a:pPr algn="ctr" eaLnBrk="0" fontAlgn="base" hangingPunct="0">
              <a:spcBef>
                <a:spcPct val="0"/>
              </a:spcBef>
              <a:spcAft>
                <a:spcPct val="0"/>
              </a:spcAft>
              <a:defRPr/>
            </a:pPr>
            <a:r>
              <a:rPr lang="zh-CN" altLang="en-US" sz="3200" b="1" dirty="0">
                <a:solidFill>
                  <a:prstClr val="white"/>
                </a:solidFill>
                <a:latin typeface="微软雅黑" panose="020B0503020204020204" pitchFamily="34" charset="-122"/>
                <a:ea typeface="微软雅黑" panose="020B0503020204020204" pitchFamily="34" charset="-122"/>
              </a:rPr>
              <a:t>提     纲</a:t>
            </a:r>
          </a:p>
        </p:txBody>
      </p:sp>
      <p:sp>
        <p:nvSpPr>
          <p:cNvPr id="42" name="矩形 41">
            <a:extLst>
              <a:ext uri="{FF2B5EF4-FFF2-40B4-BE49-F238E27FC236}">
                <a16:creationId xmlns:a16="http://schemas.microsoft.com/office/drawing/2014/main" id="{8275652C-728A-4680-BC04-D3B304D5D3B4}"/>
              </a:ext>
            </a:extLst>
          </p:cNvPr>
          <p:cNvSpPr/>
          <p:nvPr/>
        </p:nvSpPr>
        <p:spPr>
          <a:xfrm>
            <a:off x="-24000" y="0"/>
            <a:ext cx="12240000" cy="900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algn="ctr" defTabSz="914400">
              <a:lnSpc>
                <a:spcPct val="125000"/>
              </a:lnSpc>
            </a:pPr>
            <a:endParaRPr lang="zh-CN" altLang="en-US" sz="3200" b="1" kern="0" dirty="0">
              <a:solidFill>
                <a:prstClr val="white"/>
              </a:solidFill>
              <a:latin typeface="微软雅黑" panose="020B0503020204020204" pitchFamily="34" charset="-122"/>
              <a:ea typeface="微软雅黑" panose="020B0503020204020204" pitchFamily="34" charset="-122"/>
              <a:cs typeface="+mn-ea"/>
            </a:endParaRPr>
          </a:p>
        </p:txBody>
      </p:sp>
      <p:sp>
        <p:nvSpPr>
          <p:cNvPr id="8" name="矩形 7"/>
          <p:cNvSpPr/>
          <p:nvPr/>
        </p:nvSpPr>
        <p:spPr>
          <a:xfrm>
            <a:off x="4650978" y="136491"/>
            <a:ext cx="2780599"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3600" b="1" dirty="0">
                <a:solidFill>
                  <a:prstClr val="white"/>
                </a:solidFill>
                <a:latin typeface="微软雅黑" panose="020B0503020204020204" pitchFamily="34" charset="-122"/>
                <a:ea typeface="微软雅黑" panose="020B0503020204020204" pitchFamily="34" charset="-122"/>
              </a:rPr>
              <a:t>汇 报 提 纲</a:t>
            </a:r>
          </a:p>
        </p:txBody>
      </p:sp>
      <p:grpSp>
        <p:nvGrpSpPr>
          <p:cNvPr id="3" name="组合 2">
            <a:extLst>
              <a:ext uri="{FF2B5EF4-FFF2-40B4-BE49-F238E27FC236}">
                <a16:creationId xmlns:a16="http://schemas.microsoft.com/office/drawing/2014/main" id="{04819BF0-D233-4680-9E2B-8B5A27F1D5A6}"/>
              </a:ext>
            </a:extLst>
          </p:cNvPr>
          <p:cNvGrpSpPr/>
          <p:nvPr/>
        </p:nvGrpSpPr>
        <p:grpSpPr>
          <a:xfrm>
            <a:off x="1436911" y="2725159"/>
            <a:ext cx="9592646" cy="677338"/>
            <a:chOff x="1436911" y="2452894"/>
            <a:chExt cx="9592646" cy="677338"/>
          </a:xfrm>
        </p:grpSpPr>
        <p:sp>
          <p:nvSpPr>
            <p:cNvPr id="15" name="圆角矩形 14"/>
            <p:cNvSpPr/>
            <p:nvPr/>
          </p:nvSpPr>
          <p:spPr>
            <a:xfrm>
              <a:off x="2959157" y="2452895"/>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rPr>
                <a:t>研究内容与方法</a:t>
              </a:r>
            </a:p>
          </p:txBody>
        </p:sp>
        <p:sp>
          <p:nvSpPr>
            <p:cNvPr id="55" name="圆角矩形 14">
              <a:extLst>
                <a:ext uri="{FF2B5EF4-FFF2-40B4-BE49-F238E27FC236}">
                  <a16:creationId xmlns:a16="http://schemas.microsoft.com/office/drawing/2014/main" id="{C8D076B1-EF94-452A-82D1-CE81F996208F}"/>
                </a:ext>
              </a:extLst>
            </p:cNvPr>
            <p:cNvSpPr/>
            <p:nvPr/>
          </p:nvSpPr>
          <p:spPr>
            <a:xfrm>
              <a:off x="1436911" y="2452894"/>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2</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grpSp>
      <p:grpSp>
        <p:nvGrpSpPr>
          <p:cNvPr id="2" name="组合 1">
            <a:extLst>
              <a:ext uri="{FF2B5EF4-FFF2-40B4-BE49-F238E27FC236}">
                <a16:creationId xmlns:a16="http://schemas.microsoft.com/office/drawing/2014/main" id="{3930D991-6A13-4577-A40C-AFFA9AC2353A}"/>
              </a:ext>
            </a:extLst>
          </p:cNvPr>
          <p:cNvGrpSpPr/>
          <p:nvPr/>
        </p:nvGrpSpPr>
        <p:grpSpPr>
          <a:xfrm>
            <a:off x="1436911" y="3996103"/>
            <a:ext cx="9592646" cy="677338"/>
            <a:chOff x="1436911" y="3451574"/>
            <a:chExt cx="9592646" cy="677338"/>
          </a:xfrm>
        </p:grpSpPr>
        <p:sp>
          <p:nvSpPr>
            <p:cNvPr id="33" name="圆角矩形 14">
              <a:extLst>
                <a:ext uri="{FF2B5EF4-FFF2-40B4-BE49-F238E27FC236}">
                  <a16:creationId xmlns:a16="http://schemas.microsoft.com/office/drawing/2014/main" id="{42915B33-452D-467A-97A6-82D2318F9DC2}"/>
                </a:ext>
              </a:extLst>
            </p:cNvPr>
            <p:cNvSpPr/>
            <p:nvPr/>
          </p:nvSpPr>
          <p:spPr>
            <a:xfrm>
              <a:off x="2959157" y="3451575"/>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实施计划与成果形式</a:t>
              </a:r>
            </a:p>
          </p:txBody>
        </p:sp>
        <p:sp>
          <p:nvSpPr>
            <p:cNvPr id="35" name="圆角矩形 14">
              <a:extLst>
                <a:ext uri="{FF2B5EF4-FFF2-40B4-BE49-F238E27FC236}">
                  <a16:creationId xmlns:a16="http://schemas.microsoft.com/office/drawing/2014/main" id="{378EA68C-A4E4-42C4-9FE9-952C7FE48AED}"/>
                </a:ext>
              </a:extLst>
            </p:cNvPr>
            <p:cNvSpPr/>
            <p:nvPr/>
          </p:nvSpPr>
          <p:spPr>
            <a:xfrm>
              <a:off x="1436911" y="3451574"/>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3</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8DB5A24F-F781-4C66-B597-26B84ACC8E1B}"/>
              </a:ext>
            </a:extLst>
          </p:cNvPr>
          <p:cNvGrpSpPr/>
          <p:nvPr/>
        </p:nvGrpSpPr>
        <p:grpSpPr>
          <a:xfrm>
            <a:off x="1436911" y="1454214"/>
            <a:ext cx="9592646" cy="677338"/>
            <a:chOff x="1436911" y="1454214"/>
            <a:chExt cx="9592646" cy="677338"/>
          </a:xfrm>
        </p:grpSpPr>
        <p:sp>
          <p:nvSpPr>
            <p:cNvPr id="18" name="圆角矩形 14">
              <a:extLst>
                <a:ext uri="{FF2B5EF4-FFF2-40B4-BE49-F238E27FC236}">
                  <a16:creationId xmlns:a16="http://schemas.microsoft.com/office/drawing/2014/main" id="{9FBFAF5D-9F1C-4350-8D16-AF35121A9C6F}"/>
                </a:ext>
              </a:extLst>
            </p:cNvPr>
            <p:cNvSpPr/>
            <p:nvPr/>
          </p:nvSpPr>
          <p:spPr>
            <a:xfrm>
              <a:off x="2959157" y="1454215"/>
              <a:ext cx="8070400"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rPr>
                <a:t>背景与意义</a:t>
              </a:r>
            </a:p>
          </p:txBody>
        </p:sp>
        <p:sp>
          <p:nvSpPr>
            <p:cNvPr id="19" name="圆角矩形 14">
              <a:extLst>
                <a:ext uri="{FF2B5EF4-FFF2-40B4-BE49-F238E27FC236}">
                  <a16:creationId xmlns:a16="http://schemas.microsoft.com/office/drawing/2014/main" id="{202C8779-7100-454F-85B9-7D0A5649A2E5}"/>
                </a:ext>
              </a:extLst>
            </p:cNvPr>
            <p:cNvSpPr/>
            <p:nvPr/>
          </p:nvSpPr>
          <p:spPr>
            <a:xfrm>
              <a:off x="1436911" y="1454214"/>
              <a:ext cx="784123" cy="677337"/>
            </a:xfrm>
            <a:prstGeom prst="roundRect">
              <a:avLst/>
            </a:prstGeom>
            <a:solidFill>
              <a:srgbClr val="1D8DE5">
                <a:alpha val="94902"/>
              </a:srgbClr>
            </a:solidFill>
            <a:ln>
              <a:solidFill>
                <a:srgbClr val="1D8DE5"/>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1</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14291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内容占位符 12">
            <a:extLst>
              <a:ext uri="{FF2B5EF4-FFF2-40B4-BE49-F238E27FC236}">
                <a16:creationId xmlns:a16="http://schemas.microsoft.com/office/drawing/2014/main" id="{85C97207-BD90-49FE-893A-CF5CB0AB7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6" name="直接连接符 5">
            <a:extLst>
              <a:ext uri="{FF2B5EF4-FFF2-40B4-BE49-F238E27FC236}">
                <a16:creationId xmlns:a16="http://schemas.microsoft.com/office/drawing/2014/main" id="{D0991A28-0ABE-41AB-AB84-66F5B17E6241}"/>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659FC177-3F2D-4C45-A47A-DAB82B938C70}"/>
              </a:ext>
            </a:extLst>
          </p:cNvPr>
          <p:cNvSpPr txBox="1"/>
          <p:nvPr/>
        </p:nvSpPr>
        <p:spPr>
          <a:xfrm>
            <a:off x="107586" y="967090"/>
            <a:ext cx="598272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dirty="0">
                <a:solidFill>
                  <a:srgbClr val="2F2FFF"/>
                </a:solidFill>
                <a:latin typeface="微软雅黑" panose="020B0503020204020204" pitchFamily="34" charset="-122"/>
                <a:ea typeface="微软雅黑" panose="020B0503020204020204" pitchFamily="34" charset="-122"/>
              </a:rPr>
              <a:t>2.</a:t>
            </a:r>
            <a:r>
              <a:rPr lang="zh-CN" altLang="zh-CN" sz="2400" b="1" dirty="0">
                <a:solidFill>
                  <a:srgbClr val="2F2FFF"/>
                </a:solidFill>
                <a:latin typeface="微软雅黑" panose="020B0503020204020204" pitchFamily="34" charset="-122"/>
                <a:ea typeface="微软雅黑" panose="020B0503020204020204" pitchFamily="34" charset="-122"/>
              </a:rPr>
              <a:t>多无人机智能体编队协同智能巡检技术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4" name="标题 7">
            <a:extLst>
              <a:ext uri="{FF2B5EF4-FFF2-40B4-BE49-F238E27FC236}">
                <a16:creationId xmlns:a16="http://schemas.microsoft.com/office/drawing/2014/main" id="{70967D9D-261D-4035-B393-8577278364D6}"/>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B86365F8-F32B-44A7-B477-CBFDBC426D66}"/>
              </a:ext>
            </a:extLst>
          </p:cNvPr>
          <p:cNvSpPr txBox="1"/>
          <p:nvPr/>
        </p:nvSpPr>
        <p:spPr>
          <a:xfrm>
            <a:off x="703043" y="1438839"/>
            <a:ext cx="3383252" cy="521297"/>
          </a:xfrm>
          <a:prstGeom prst="rect">
            <a:avLst/>
          </a:prstGeom>
          <a:noFill/>
        </p:spPr>
        <p:txBody>
          <a:bodyPr wrap="square" rtlCol="0">
            <a:spAutoFit/>
            <a:scene3d>
              <a:camera prst="orthographicFront"/>
              <a:lightRig rig="threePt" dir="t"/>
            </a:scene3d>
            <a:sp3d contourW="12700"/>
          </a:bodyPr>
          <a:lstStyle/>
          <a:p>
            <a:pPr marL="285750" indent="-285750">
              <a:lnSpc>
                <a:spcPct val="125000"/>
              </a:lnSpc>
              <a:spcBef>
                <a:spcPct val="0"/>
              </a:spcBef>
              <a:buClr>
                <a:schemeClr val="accent1">
                  <a:lumMod val="50000"/>
                </a:schemeClr>
              </a:buClr>
              <a:buFont typeface="Wingdings" panose="05000000000000000000" pitchFamily="2" charset="2"/>
              <a:buChar char="n"/>
              <a:defRPr/>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无人机通信链路</a:t>
            </a:r>
          </a:p>
        </p:txBody>
      </p:sp>
      <p:pic>
        <p:nvPicPr>
          <p:cNvPr id="9" name="图片 8">
            <a:extLst>
              <a:ext uri="{FF2B5EF4-FFF2-40B4-BE49-F238E27FC236}">
                <a16:creationId xmlns:a16="http://schemas.microsoft.com/office/drawing/2014/main" id="{C964E85E-F23C-448A-9272-BA6A92E5A440}"/>
              </a:ext>
            </a:extLst>
          </p:cNvPr>
          <p:cNvPicPr>
            <a:picLocks noChangeAspect="1"/>
          </p:cNvPicPr>
          <p:nvPr/>
        </p:nvPicPr>
        <p:blipFill rotWithShape="1">
          <a:blip r:embed="rId4"/>
          <a:srcRect t="8727"/>
          <a:stretch/>
        </p:blipFill>
        <p:spPr>
          <a:xfrm>
            <a:off x="3064635" y="3038474"/>
            <a:ext cx="6051358" cy="3329229"/>
          </a:xfrm>
          <a:prstGeom prst="rect">
            <a:avLst/>
          </a:prstGeom>
        </p:spPr>
      </p:pic>
      <p:pic>
        <p:nvPicPr>
          <p:cNvPr id="11" name="图片 10">
            <a:extLst>
              <a:ext uri="{FF2B5EF4-FFF2-40B4-BE49-F238E27FC236}">
                <a16:creationId xmlns:a16="http://schemas.microsoft.com/office/drawing/2014/main" id="{5E1153CB-2360-42FA-A122-1C9F54114819}"/>
              </a:ext>
            </a:extLst>
          </p:cNvPr>
          <p:cNvPicPr>
            <a:picLocks noChangeAspect="1"/>
          </p:cNvPicPr>
          <p:nvPr/>
        </p:nvPicPr>
        <p:blipFill>
          <a:blip r:embed="rId5"/>
          <a:stretch>
            <a:fillRect/>
          </a:stretch>
        </p:blipFill>
        <p:spPr>
          <a:xfrm>
            <a:off x="1903193" y="1970220"/>
            <a:ext cx="7996656" cy="789449"/>
          </a:xfrm>
          <a:prstGeom prst="rect">
            <a:avLst/>
          </a:prstGeom>
        </p:spPr>
      </p:pic>
      <p:sp>
        <p:nvSpPr>
          <p:cNvPr id="12" name="文本框 11">
            <a:extLst>
              <a:ext uri="{FF2B5EF4-FFF2-40B4-BE49-F238E27FC236}">
                <a16:creationId xmlns:a16="http://schemas.microsoft.com/office/drawing/2014/main" id="{F1838D33-19C0-4C0D-8CDB-68366AE7A2B0}"/>
              </a:ext>
            </a:extLst>
          </p:cNvPr>
          <p:cNvSpPr txBox="1"/>
          <p:nvPr/>
        </p:nvSpPr>
        <p:spPr>
          <a:xfrm>
            <a:off x="5286445" y="2696979"/>
            <a:ext cx="1607738" cy="276999"/>
          </a:xfrm>
          <a:prstGeom prst="rect">
            <a:avLst/>
          </a:prstGeom>
          <a:noFill/>
        </p:spPr>
        <p:txBody>
          <a:bodyPr wrap="square" rtlCol="0">
            <a:spAutoFit/>
            <a:scene3d>
              <a:camera prst="orthographicFront"/>
              <a:lightRig rig="threePt" dir="t"/>
            </a:scene3d>
            <a:sp3d contourW="12700"/>
          </a:bodyPr>
          <a:lstStyle/>
          <a:p>
            <a:r>
              <a:rPr lang="en-US" altLang="zh-CN" sz="1200" dirty="0">
                <a:solidFill>
                  <a:schemeClr val="tx1">
                    <a:lumMod val="75000"/>
                    <a:lumOff val="25000"/>
                  </a:schemeClr>
                </a:solidFill>
                <a:latin typeface="Century Gothic" panose="020B0502020202020204" pitchFamily="34" charset="0"/>
              </a:rPr>
              <a:t>MAVLink</a:t>
            </a:r>
            <a:r>
              <a:rPr lang="zh-CN" altLang="en-US" sz="1200" dirty="0">
                <a:solidFill>
                  <a:schemeClr val="tx1">
                    <a:lumMod val="75000"/>
                    <a:lumOff val="25000"/>
                  </a:schemeClr>
                </a:solidFill>
                <a:latin typeface="Century Gothic" panose="020B0502020202020204" pitchFamily="34" charset="0"/>
              </a:rPr>
              <a:t>帧结构图</a:t>
            </a:r>
          </a:p>
        </p:txBody>
      </p:sp>
    </p:spTree>
    <p:extLst>
      <p:ext uri="{BB962C8B-B14F-4D97-AF65-F5344CB8AC3E}">
        <p14:creationId xmlns:p14="http://schemas.microsoft.com/office/powerpoint/2010/main" val="232941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9" name="MH_Other_4">
            <a:extLst>
              <a:ext uri="{FF2B5EF4-FFF2-40B4-BE49-F238E27FC236}">
                <a16:creationId xmlns:a16="http://schemas.microsoft.com/office/drawing/2014/main" id="{EA54D8A3-E550-4CEA-A55A-2CA492B2FC04}"/>
              </a:ext>
            </a:extLst>
          </p:cNvPr>
          <p:cNvSpPr/>
          <p:nvPr>
            <p:custDataLst>
              <p:tags r:id="rId2"/>
            </p:custDataLst>
          </p:nvPr>
        </p:nvSpPr>
        <p:spPr>
          <a:xfrm>
            <a:off x="3025613" y="2013555"/>
            <a:ext cx="220663" cy="220662"/>
          </a:xfrm>
          <a:prstGeom prst="ellipse">
            <a:avLst/>
          </a:prstGeom>
          <a:solidFill>
            <a:srgbClr val="4679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cs typeface="+mn-ea"/>
              <a:sym typeface="+mn-lt"/>
            </a:endParaRPr>
          </a:p>
        </p:txBody>
      </p:sp>
      <p:sp>
        <p:nvSpPr>
          <p:cNvPr id="41" name="MH_Other_5">
            <a:extLst>
              <a:ext uri="{FF2B5EF4-FFF2-40B4-BE49-F238E27FC236}">
                <a16:creationId xmlns:a16="http://schemas.microsoft.com/office/drawing/2014/main" id="{B76F3DD7-18DD-4DDF-BF0A-1BE5815B7475}"/>
              </a:ext>
            </a:extLst>
          </p:cNvPr>
          <p:cNvSpPr/>
          <p:nvPr>
            <p:custDataLst>
              <p:tags r:id="rId3"/>
            </p:custDataLst>
          </p:nvPr>
        </p:nvSpPr>
        <p:spPr>
          <a:xfrm>
            <a:off x="599239" y="1990254"/>
            <a:ext cx="220663" cy="220663"/>
          </a:xfrm>
          <a:prstGeom prst="ellipse">
            <a:avLst/>
          </a:prstGeom>
          <a:solidFill>
            <a:srgbClr val="4679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HK" altLang="en-US">
              <a:solidFill>
                <a:srgbClr val="FFFFFF"/>
              </a:solidFill>
              <a:latin typeface="+mn-lt"/>
              <a:ea typeface="+mn-ea"/>
              <a:cs typeface="+mn-ea"/>
              <a:sym typeface="+mn-lt"/>
            </a:endParaRPr>
          </a:p>
        </p:txBody>
      </p:sp>
      <p:cxnSp>
        <p:nvCxnSpPr>
          <p:cNvPr id="42" name="MH_Other_6">
            <a:extLst>
              <a:ext uri="{FF2B5EF4-FFF2-40B4-BE49-F238E27FC236}">
                <a16:creationId xmlns:a16="http://schemas.microsoft.com/office/drawing/2014/main" id="{0A1432FA-91F1-44BE-8C69-3F95BA0B5DEB}"/>
              </a:ext>
            </a:extLst>
          </p:cNvPr>
          <p:cNvCxnSpPr>
            <a:cxnSpLocks/>
          </p:cNvCxnSpPr>
          <p:nvPr>
            <p:custDataLst>
              <p:tags r:id="rId4"/>
            </p:custDataLst>
          </p:nvPr>
        </p:nvCxnSpPr>
        <p:spPr>
          <a:xfrm>
            <a:off x="996068" y="2140701"/>
            <a:ext cx="1545180" cy="0"/>
          </a:xfrm>
          <a:prstGeom prst="line">
            <a:avLst/>
          </a:prstGeom>
          <a:noFill/>
          <a:ln>
            <a:solidFill>
              <a:srgbClr val="C9D2DA"/>
            </a:solidFill>
          </a:ln>
        </p:spPr>
        <p:style>
          <a:lnRef idx="2">
            <a:schemeClr val="accent1">
              <a:shade val="50000"/>
            </a:schemeClr>
          </a:lnRef>
          <a:fillRef idx="1">
            <a:schemeClr val="accent1"/>
          </a:fillRef>
          <a:effectRef idx="0">
            <a:schemeClr val="accent1"/>
          </a:effectRef>
          <a:fontRef idx="minor">
            <a:schemeClr val="lt1"/>
          </a:fontRef>
        </p:style>
      </p:cxnSp>
      <p:cxnSp>
        <p:nvCxnSpPr>
          <p:cNvPr id="43" name="MH_Other_7">
            <a:extLst>
              <a:ext uri="{FF2B5EF4-FFF2-40B4-BE49-F238E27FC236}">
                <a16:creationId xmlns:a16="http://schemas.microsoft.com/office/drawing/2014/main" id="{5A9D3475-0CB2-40C9-9DC5-C0FE02025361}"/>
              </a:ext>
            </a:extLst>
          </p:cNvPr>
          <p:cNvCxnSpPr>
            <a:cxnSpLocks/>
          </p:cNvCxnSpPr>
          <p:nvPr>
            <p:custDataLst>
              <p:tags r:id="rId5"/>
            </p:custDataLst>
          </p:nvPr>
        </p:nvCxnSpPr>
        <p:spPr>
          <a:xfrm flipV="1">
            <a:off x="3426567" y="2123886"/>
            <a:ext cx="1545180" cy="1"/>
          </a:xfrm>
          <a:prstGeom prst="line">
            <a:avLst/>
          </a:prstGeom>
          <a:noFill/>
          <a:ln>
            <a:solidFill>
              <a:srgbClr val="C9D2DA"/>
            </a:solidFill>
          </a:ln>
        </p:spPr>
        <p:style>
          <a:lnRef idx="2">
            <a:schemeClr val="accent1">
              <a:shade val="50000"/>
            </a:schemeClr>
          </a:lnRef>
          <a:fillRef idx="1">
            <a:schemeClr val="accent1"/>
          </a:fillRef>
          <a:effectRef idx="0">
            <a:schemeClr val="accent1"/>
          </a:effectRef>
          <a:fontRef idx="minor">
            <a:schemeClr val="lt1"/>
          </a:fontRef>
        </p:style>
      </p:cxnSp>
      <p:sp>
        <p:nvSpPr>
          <p:cNvPr id="44" name="MH_Text_1">
            <a:extLst>
              <a:ext uri="{FF2B5EF4-FFF2-40B4-BE49-F238E27FC236}">
                <a16:creationId xmlns:a16="http://schemas.microsoft.com/office/drawing/2014/main" id="{87392CBA-04F4-421E-AF29-4141B832AB8B}"/>
              </a:ext>
            </a:extLst>
          </p:cNvPr>
          <p:cNvSpPr>
            <a:spLocks noChangeArrowheads="1"/>
          </p:cNvSpPr>
          <p:nvPr>
            <p:custDataLst>
              <p:tags r:id="rId6"/>
            </p:custDataLst>
          </p:nvPr>
        </p:nvSpPr>
        <p:spPr bwMode="auto">
          <a:xfrm>
            <a:off x="996069" y="2205565"/>
            <a:ext cx="2345279" cy="14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indent="-285750" algn="just">
              <a:lnSpc>
                <a:spcPct val="150000"/>
              </a:lnSpc>
              <a:buFont typeface="Wingdings" panose="05000000000000000000" pitchFamily="2" charset="2"/>
              <a:buChar char="Ø"/>
              <a:defRPr/>
            </a:pPr>
            <a:r>
              <a:rPr lang="zh-CN" altLang="en-US" sz="1600" dirty="0">
                <a:latin typeface="+mn-lt"/>
                <a:ea typeface="+mn-ea"/>
                <a:cs typeface="+mn-ea"/>
                <a:sym typeface="+mn-lt"/>
              </a:rPr>
              <a:t>灵活性强</a:t>
            </a:r>
            <a:endParaRPr lang="en-US" altLang="zh-CN" sz="1600" dirty="0">
              <a:latin typeface="+mn-lt"/>
              <a:ea typeface="+mn-ea"/>
              <a:cs typeface="+mn-ea"/>
              <a:sym typeface="+mn-lt"/>
            </a:endParaRPr>
          </a:p>
          <a:p>
            <a:pPr marL="285750" indent="-285750" algn="just">
              <a:lnSpc>
                <a:spcPct val="150000"/>
              </a:lnSpc>
              <a:buFont typeface="Wingdings" panose="05000000000000000000" pitchFamily="2" charset="2"/>
              <a:buChar char="Ø"/>
              <a:defRPr/>
            </a:pPr>
            <a:r>
              <a:rPr lang="zh-CN" altLang="en-US" sz="1600" dirty="0">
                <a:latin typeface="+mn-lt"/>
                <a:ea typeface="+mn-ea"/>
                <a:cs typeface="+mn-ea"/>
                <a:sym typeface="+mn-lt"/>
              </a:rPr>
              <a:t>覆盖面广</a:t>
            </a:r>
            <a:endParaRPr lang="en-US" altLang="zh-CN" sz="1600" dirty="0">
              <a:latin typeface="+mn-lt"/>
              <a:ea typeface="+mn-ea"/>
              <a:cs typeface="+mn-ea"/>
              <a:sym typeface="+mn-lt"/>
            </a:endParaRPr>
          </a:p>
          <a:p>
            <a:pPr marL="285750" indent="-285750" algn="just">
              <a:lnSpc>
                <a:spcPct val="150000"/>
              </a:lnSpc>
              <a:buFont typeface="Wingdings" panose="05000000000000000000" pitchFamily="2" charset="2"/>
              <a:buChar char="Ø"/>
              <a:defRPr/>
            </a:pPr>
            <a:r>
              <a:rPr lang="zh-CN" altLang="en-US" sz="1600" dirty="0">
                <a:latin typeface="+mn-lt"/>
                <a:ea typeface="+mn-ea"/>
                <a:cs typeface="+mn-ea"/>
                <a:sym typeface="+mn-lt"/>
              </a:rPr>
              <a:t>执行任务效率高</a:t>
            </a:r>
            <a:endParaRPr lang="en-US" altLang="zh-CN" sz="1600" dirty="0">
              <a:latin typeface="+mn-lt"/>
              <a:ea typeface="+mn-ea"/>
              <a:cs typeface="+mn-ea"/>
              <a:sym typeface="+mn-lt"/>
            </a:endParaRPr>
          </a:p>
          <a:p>
            <a:pPr marL="285750" indent="-285750" algn="just">
              <a:lnSpc>
                <a:spcPct val="150000"/>
              </a:lnSpc>
              <a:buFont typeface="Wingdings" panose="05000000000000000000" pitchFamily="2" charset="2"/>
              <a:buChar char="Ø"/>
              <a:defRPr/>
            </a:pPr>
            <a:r>
              <a:rPr lang="zh-CN" altLang="en-US" sz="1600" dirty="0">
                <a:latin typeface="+mn-lt"/>
                <a:ea typeface="+mn-ea"/>
                <a:cs typeface="+mn-ea"/>
                <a:sym typeface="+mn-lt"/>
              </a:rPr>
              <a:t>不依赖地面基站</a:t>
            </a:r>
            <a:endParaRPr lang="zh-HK" altLang="zh-HK" sz="1600" dirty="0">
              <a:latin typeface="+mn-lt"/>
              <a:ea typeface="+mn-ea"/>
              <a:cs typeface="+mn-ea"/>
              <a:sym typeface="+mn-lt"/>
            </a:endParaRPr>
          </a:p>
        </p:txBody>
      </p:sp>
      <p:sp>
        <p:nvSpPr>
          <p:cNvPr id="45" name="MH_SubTitle_2">
            <a:extLst>
              <a:ext uri="{FF2B5EF4-FFF2-40B4-BE49-F238E27FC236}">
                <a16:creationId xmlns:a16="http://schemas.microsoft.com/office/drawing/2014/main" id="{9C49B86E-946A-42D9-938B-1289A1617EDE}"/>
              </a:ext>
            </a:extLst>
          </p:cNvPr>
          <p:cNvSpPr txBox="1">
            <a:spLocks noChangeArrowheads="1"/>
          </p:cNvSpPr>
          <p:nvPr>
            <p:custDataLst>
              <p:tags r:id="rId7"/>
            </p:custDataLst>
          </p:nvPr>
        </p:nvSpPr>
        <p:spPr bwMode="auto">
          <a:xfrm>
            <a:off x="3383791" y="1683017"/>
            <a:ext cx="1222089" cy="43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b="1" dirty="0">
                <a:solidFill>
                  <a:srgbClr val="4679A7"/>
                </a:solidFill>
                <a:latin typeface="+mn-lt"/>
                <a:ea typeface="+mn-ea"/>
                <a:cs typeface="+mn-ea"/>
                <a:sym typeface="+mn-lt"/>
              </a:rPr>
              <a:t>应用场景</a:t>
            </a:r>
            <a:endParaRPr lang="zh-HK" altLang="en-US" b="1" dirty="0">
              <a:solidFill>
                <a:srgbClr val="4679A7"/>
              </a:solidFill>
              <a:latin typeface="+mn-lt"/>
              <a:ea typeface="+mn-ea"/>
              <a:cs typeface="+mn-ea"/>
              <a:sym typeface="+mn-lt"/>
            </a:endParaRPr>
          </a:p>
        </p:txBody>
      </p:sp>
      <p:sp>
        <p:nvSpPr>
          <p:cNvPr id="46" name="MH_Text_1">
            <a:extLst>
              <a:ext uri="{FF2B5EF4-FFF2-40B4-BE49-F238E27FC236}">
                <a16:creationId xmlns:a16="http://schemas.microsoft.com/office/drawing/2014/main" id="{814757A0-16AC-461B-9511-40141FF20DBA}"/>
              </a:ext>
            </a:extLst>
          </p:cNvPr>
          <p:cNvSpPr>
            <a:spLocks noChangeArrowheads="1"/>
          </p:cNvSpPr>
          <p:nvPr>
            <p:custDataLst>
              <p:tags r:id="rId8"/>
            </p:custDataLst>
          </p:nvPr>
        </p:nvSpPr>
        <p:spPr bwMode="auto">
          <a:xfrm>
            <a:off x="3379459" y="2234217"/>
            <a:ext cx="2116163" cy="185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indent="-285750" algn="just">
              <a:lnSpc>
                <a:spcPct val="150000"/>
              </a:lnSpc>
              <a:buFont typeface="Wingdings" panose="05000000000000000000" pitchFamily="2" charset="2"/>
              <a:buChar char="Ø"/>
              <a:defRPr/>
            </a:pPr>
            <a:r>
              <a:rPr lang="zh-CN" altLang="en-US" sz="1600" dirty="0">
                <a:latin typeface="+mn-lt"/>
                <a:ea typeface="+mn-ea"/>
                <a:cs typeface="+mn-ea"/>
                <a:sym typeface="+mn-lt"/>
              </a:rPr>
              <a:t>森林灾害预防</a:t>
            </a:r>
            <a:endParaRPr lang="en-US" altLang="zh-CN" sz="1600" dirty="0">
              <a:latin typeface="+mn-lt"/>
              <a:ea typeface="+mn-ea"/>
              <a:cs typeface="+mn-ea"/>
              <a:sym typeface="+mn-lt"/>
            </a:endParaRPr>
          </a:p>
          <a:p>
            <a:pPr marL="285750" indent="-285750" algn="just">
              <a:lnSpc>
                <a:spcPct val="150000"/>
              </a:lnSpc>
              <a:buFont typeface="Wingdings" panose="05000000000000000000" pitchFamily="2" charset="2"/>
              <a:buChar char="Ø"/>
              <a:defRPr/>
            </a:pPr>
            <a:r>
              <a:rPr lang="zh-CN" altLang="en-US" sz="1600" dirty="0">
                <a:latin typeface="+mn-lt"/>
                <a:ea typeface="+mn-ea"/>
                <a:cs typeface="+mn-ea"/>
                <a:sym typeface="+mn-lt"/>
              </a:rPr>
              <a:t>目标识别跟踪</a:t>
            </a:r>
            <a:endParaRPr lang="en-US" altLang="zh-CN" sz="1600" dirty="0">
              <a:latin typeface="+mn-lt"/>
              <a:ea typeface="+mn-ea"/>
              <a:cs typeface="+mn-ea"/>
              <a:sym typeface="+mn-lt"/>
            </a:endParaRPr>
          </a:p>
          <a:p>
            <a:pPr marL="285750" indent="-285750" algn="just">
              <a:lnSpc>
                <a:spcPct val="150000"/>
              </a:lnSpc>
              <a:buFont typeface="Wingdings" panose="05000000000000000000" pitchFamily="2" charset="2"/>
              <a:buChar char="Ø"/>
              <a:defRPr/>
            </a:pPr>
            <a:r>
              <a:rPr lang="zh-CN" altLang="en-US" sz="1600" dirty="0">
                <a:latin typeface="+mn-lt"/>
                <a:ea typeface="+mn-ea"/>
                <a:cs typeface="+mn-ea"/>
                <a:sym typeface="+mn-lt"/>
              </a:rPr>
              <a:t>军事侦查巡逻</a:t>
            </a:r>
            <a:endParaRPr lang="en-US" altLang="zh-CN" sz="1600" dirty="0">
              <a:latin typeface="+mn-lt"/>
              <a:ea typeface="+mn-ea"/>
              <a:cs typeface="+mn-ea"/>
              <a:sym typeface="+mn-lt"/>
            </a:endParaRPr>
          </a:p>
          <a:p>
            <a:pPr marL="285750" indent="-285750" algn="just">
              <a:lnSpc>
                <a:spcPct val="150000"/>
              </a:lnSpc>
              <a:buFont typeface="Wingdings" panose="05000000000000000000" pitchFamily="2" charset="2"/>
              <a:buChar char="Ø"/>
              <a:defRPr/>
            </a:pPr>
            <a:r>
              <a:rPr lang="zh-CN" altLang="en-US" sz="1600" dirty="0">
                <a:latin typeface="+mn-lt"/>
                <a:ea typeface="+mn-ea"/>
                <a:cs typeface="+mn-ea"/>
                <a:sym typeface="+mn-lt"/>
              </a:rPr>
              <a:t>搜索救援行动</a:t>
            </a:r>
            <a:endParaRPr lang="zh-HK" altLang="zh-HK" sz="1600" dirty="0">
              <a:latin typeface="+mn-lt"/>
              <a:ea typeface="+mn-ea"/>
              <a:cs typeface="+mn-ea"/>
              <a:sym typeface="+mn-lt"/>
            </a:endParaRPr>
          </a:p>
        </p:txBody>
      </p:sp>
      <p:sp>
        <p:nvSpPr>
          <p:cNvPr id="47" name="MH_SubTitle_2">
            <a:extLst>
              <a:ext uri="{FF2B5EF4-FFF2-40B4-BE49-F238E27FC236}">
                <a16:creationId xmlns:a16="http://schemas.microsoft.com/office/drawing/2014/main" id="{F36BA7C8-DFD3-4E52-9626-1CCE18F84287}"/>
              </a:ext>
            </a:extLst>
          </p:cNvPr>
          <p:cNvSpPr txBox="1">
            <a:spLocks noChangeArrowheads="1"/>
          </p:cNvSpPr>
          <p:nvPr>
            <p:custDataLst>
              <p:tags r:id="rId9"/>
            </p:custDataLst>
          </p:nvPr>
        </p:nvSpPr>
        <p:spPr bwMode="auto">
          <a:xfrm>
            <a:off x="996068" y="1698170"/>
            <a:ext cx="3430588" cy="43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en-US" altLang="zh-CN" b="1" dirty="0">
                <a:solidFill>
                  <a:srgbClr val="4679A7"/>
                </a:solidFill>
                <a:latin typeface="+mn-lt"/>
                <a:ea typeface="+mn-ea"/>
                <a:cs typeface="+mn-ea"/>
                <a:sym typeface="+mn-lt"/>
              </a:rPr>
              <a:t>FANET</a:t>
            </a:r>
            <a:r>
              <a:rPr lang="zh-CN" altLang="en-US" b="1" dirty="0">
                <a:solidFill>
                  <a:srgbClr val="4679A7"/>
                </a:solidFill>
                <a:latin typeface="+mn-lt"/>
                <a:ea typeface="+mn-ea"/>
                <a:cs typeface="+mn-ea"/>
                <a:sym typeface="+mn-lt"/>
              </a:rPr>
              <a:t>特点</a:t>
            </a:r>
            <a:endParaRPr lang="zh-HK" altLang="en-US" b="1" dirty="0">
              <a:solidFill>
                <a:srgbClr val="4679A7"/>
              </a:solidFill>
              <a:latin typeface="+mn-lt"/>
              <a:ea typeface="+mn-ea"/>
              <a:cs typeface="+mn-ea"/>
              <a:sym typeface="+mn-lt"/>
            </a:endParaRPr>
          </a:p>
        </p:txBody>
      </p:sp>
      <p:cxnSp>
        <p:nvCxnSpPr>
          <p:cNvPr id="48" name="MH_Other_7">
            <a:extLst>
              <a:ext uri="{FF2B5EF4-FFF2-40B4-BE49-F238E27FC236}">
                <a16:creationId xmlns:a16="http://schemas.microsoft.com/office/drawing/2014/main" id="{ED1D1939-00A0-43EF-A468-96B79C7856F3}"/>
              </a:ext>
            </a:extLst>
          </p:cNvPr>
          <p:cNvCxnSpPr>
            <a:cxnSpLocks/>
          </p:cNvCxnSpPr>
          <p:nvPr>
            <p:custDataLst>
              <p:tags r:id="rId10"/>
            </p:custDataLst>
          </p:nvPr>
        </p:nvCxnSpPr>
        <p:spPr>
          <a:xfrm flipV="1">
            <a:off x="8198006" y="1837686"/>
            <a:ext cx="1545180" cy="1"/>
          </a:xfrm>
          <a:prstGeom prst="line">
            <a:avLst/>
          </a:prstGeom>
          <a:noFill/>
          <a:ln>
            <a:solidFill>
              <a:srgbClr val="C9D2DA"/>
            </a:solidFill>
          </a:ln>
        </p:spPr>
        <p:style>
          <a:lnRef idx="2">
            <a:schemeClr val="accent1">
              <a:shade val="50000"/>
            </a:schemeClr>
          </a:lnRef>
          <a:fillRef idx="1">
            <a:schemeClr val="accent1"/>
          </a:fillRef>
          <a:effectRef idx="0">
            <a:schemeClr val="accent1"/>
          </a:effectRef>
          <a:fontRef idx="minor">
            <a:schemeClr val="lt1"/>
          </a:fontRef>
        </p:style>
      </p:cxnSp>
      <p:sp>
        <p:nvSpPr>
          <p:cNvPr id="49" name="MH_SubTitle_2">
            <a:extLst>
              <a:ext uri="{FF2B5EF4-FFF2-40B4-BE49-F238E27FC236}">
                <a16:creationId xmlns:a16="http://schemas.microsoft.com/office/drawing/2014/main" id="{2F7DB138-2D25-4284-B3F4-F9DE021D07C1}"/>
              </a:ext>
            </a:extLst>
          </p:cNvPr>
          <p:cNvSpPr txBox="1">
            <a:spLocks noChangeArrowheads="1"/>
          </p:cNvSpPr>
          <p:nvPr>
            <p:custDataLst>
              <p:tags r:id="rId11"/>
            </p:custDataLst>
          </p:nvPr>
        </p:nvSpPr>
        <p:spPr bwMode="auto">
          <a:xfrm>
            <a:off x="8135190" y="1515108"/>
            <a:ext cx="1633321" cy="29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en-US" altLang="zh-CN" b="1" dirty="0">
                <a:solidFill>
                  <a:srgbClr val="4679A7"/>
                </a:solidFill>
                <a:latin typeface="+mn-lt"/>
                <a:ea typeface="+mn-ea"/>
                <a:cs typeface="+mn-ea"/>
                <a:sym typeface="+mn-lt"/>
              </a:rPr>
              <a:t>OLSR</a:t>
            </a:r>
            <a:r>
              <a:rPr lang="zh-CN" altLang="en-US" b="1" dirty="0">
                <a:solidFill>
                  <a:srgbClr val="4679A7"/>
                </a:solidFill>
                <a:latin typeface="+mn-lt"/>
                <a:ea typeface="+mn-ea"/>
                <a:cs typeface="+mn-ea"/>
                <a:sym typeface="+mn-lt"/>
              </a:rPr>
              <a:t>路由协议</a:t>
            </a:r>
            <a:endParaRPr lang="zh-HK" altLang="en-US" b="1" dirty="0">
              <a:solidFill>
                <a:srgbClr val="4679A7"/>
              </a:solidFill>
              <a:latin typeface="+mn-lt"/>
              <a:ea typeface="+mn-ea"/>
              <a:cs typeface="+mn-ea"/>
              <a:sym typeface="+mn-lt"/>
            </a:endParaRPr>
          </a:p>
        </p:txBody>
      </p:sp>
      <p:sp>
        <p:nvSpPr>
          <p:cNvPr id="50" name="MH_Text_1">
            <a:extLst>
              <a:ext uri="{FF2B5EF4-FFF2-40B4-BE49-F238E27FC236}">
                <a16:creationId xmlns:a16="http://schemas.microsoft.com/office/drawing/2014/main" id="{4DD33C63-4C20-4808-9E10-BBC3A62717C8}"/>
              </a:ext>
            </a:extLst>
          </p:cNvPr>
          <p:cNvSpPr>
            <a:spLocks noChangeArrowheads="1"/>
          </p:cNvSpPr>
          <p:nvPr>
            <p:custDataLst>
              <p:tags r:id="rId12"/>
            </p:custDataLst>
          </p:nvPr>
        </p:nvSpPr>
        <p:spPr bwMode="auto">
          <a:xfrm>
            <a:off x="6472202" y="1818078"/>
            <a:ext cx="5120559" cy="116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indent="-285750" algn="just">
              <a:lnSpc>
                <a:spcPct val="150000"/>
              </a:lnSpc>
              <a:buFont typeface="Wingdings" panose="05000000000000000000" pitchFamily="2" charset="2"/>
              <a:buChar char="Ø"/>
              <a:defRPr/>
            </a:pPr>
            <a:r>
              <a:rPr lang="zh-CN" altLang="en-US" sz="1600" dirty="0">
                <a:latin typeface="+mn-lt"/>
                <a:ea typeface="+mn-ea"/>
                <a:cs typeface="+mn-ea"/>
                <a:sym typeface="+mn-lt"/>
              </a:rPr>
              <a:t>主动式路由，通过路由表查找路由，</a:t>
            </a:r>
            <a:r>
              <a:rPr lang="zh-CN" altLang="en-US" sz="1600" dirty="0">
                <a:solidFill>
                  <a:schemeClr val="accent1"/>
                </a:solidFill>
                <a:latin typeface="+mn-lt"/>
                <a:ea typeface="+mn-ea"/>
                <a:cs typeface="+mn-ea"/>
                <a:sym typeface="+mn-lt"/>
              </a:rPr>
              <a:t>时延小</a:t>
            </a:r>
            <a:endParaRPr lang="en-US" altLang="zh-CN" sz="1600" dirty="0">
              <a:solidFill>
                <a:schemeClr val="accent1"/>
              </a:solidFill>
              <a:latin typeface="+mn-lt"/>
              <a:ea typeface="+mn-ea"/>
              <a:cs typeface="+mn-ea"/>
              <a:sym typeface="+mn-lt"/>
            </a:endParaRPr>
          </a:p>
          <a:p>
            <a:pPr marL="285750" indent="-285750" algn="just">
              <a:lnSpc>
                <a:spcPct val="150000"/>
              </a:lnSpc>
              <a:buFont typeface="Wingdings" panose="05000000000000000000" pitchFamily="2" charset="2"/>
              <a:buChar char="Ø"/>
              <a:defRPr/>
            </a:pPr>
            <a:r>
              <a:rPr lang="zh-CN" altLang="en-US" sz="1600" dirty="0">
                <a:latin typeface="+mn-lt"/>
                <a:ea typeface="+mn-ea"/>
                <a:cs typeface="+mn-ea"/>
                <a:sym typeface="+mn-lt"/>
              </a:rPr>
              <a:t>采用</a:t>
            </a:r>
            <a:r>
              <a:rPr lang="en-US" altLang="zh-CN" sz="1600" dirty="0">
                <a:solidFill>
                  <a:schemeClr val="accent1"/>
                </a:solidFill>
                <a:latin typeface="+mn-lt"/>
                <a:ea typeface="+mn-ea"/>
                <a:cs typeface="+mn-ea"/>
                <a:sym typeface="+mn-lt"/>
              </a:rPr>
              <a:t>MPR</a:t>
            </a:r>
            <a:r>
              <a:rPr lang="zh-CN" altLang="en-US" sz="1600" dirty="0">
                <a:latin typeface="+mn-lt"/>
                <a:ea typeface="+mn-ea"/>
                <a:cs typeface="+mn-ea"/>
                <a:sym typeface="+mn-lt"/>
              </a:rPr>
              <a:t>多点中继转发机制，有效降低网络洪泛，</a:t>
            </a:r>
            <a:r>
              <a:rPr lang="zh-CN" altLang="en-US" sz="1600" dirty="0">
                <a:solidFill>
                  <a:schemeClr val="accent1"/>
                </a:solidFill>
                <a:latin typeface="+mn-lt"/>
                <a:ea typeface="+mn-ea"/>
                <a:cs typeface="+mn-ea"/>
                <a:sym typeface="+mn-lt"/>
              </a:rPr>
              <a:t>减少</a:t>
            </a:r>
            <a:r>
              <a:rPr lang="zh-CN" altLang="en-US" sz="1600" dirty="0">
                <a:latin typeface="+mn-lt"/>
                <a:ea typeface="+mn-ea"/>
                <a:cs typeface="+mn-ea"/>
                <a:sym typeface="+mn-lt"/>
              </a:rPr>
              <a:t>路由控制</a:t>
            </a:r>
            <a:r>
              <a:rPr lang="zh-CN" altLang="en-US" sz="1600" dirty="0">
                <a:solidFill>
                  <a:schemeClr val="accent1"/>
                </a:solidFill>
                <a:latin typeface="+mn-lt"/>
                <a:ea typeface="+mn-ea"/>
                <a:cs typeface="+mn-ea"/>
                <a:sym typeface="+mn-lt"/>
              </a:rPr>
              <a:t>开销</a:t>
            </a:r>
            <a:endParaRPr lang="zh-HK" altLang="zh-HK" sz="1600" dirty="0">
              <a:solidFill>
                <a:schemeClr val="accent1"/>
              </a:solidFill>
              <a:latin typeface="+mn-lt"/>
              <a:ea typeface="+mn-ea"/>
              <a:cs typeface="+mn-ea"/>
              <a:sym typeface="+mn-lt"/>
            </a:endParaRPr>
          </a:p>
        </p:txBody>
      </p:sp>
      <p:sp>
        <p:nvSpPr>
          <p:cNvPr id="51" name="矩形: 圆角 50">
            <a:extLst>
              <a:ext uri="{FF2B5EF4-FFF2-40B4-BE49-F238E27FC236}">
                <a16:creationId xmlns:a16="http://schemas.microsoft.com/office/drawing/2014/main" id="{1668F309-C5D7-4CB7-ADC4-C5040D797C42}"/>
              </a:ext>
            </a:extLst>
          </p:cNvPr>
          <p:cNvSpPr/>
          <p:nvPr/>
        </p:nvSpPr>
        <p:spPr>
          <a:xfrm>
            <a:off x="340974" y="1428755"/>
            <a:ext cx="5350364" cy="5095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MH_Other_4">
            <a:extLst>
              <a:ext uri="{FF2B5EF4-FFF2-40B4-BE49-F238E27FC236}">
                <a16:creationId xmlns:a16="http://schemas.microsoft.com/office/drawing/2014/main" id="{DA73A584-2731-4467-BEC3-80D8AC97047D}"/>
              </a:ext>
            </a:extLst>
          </p:cNvPr>
          <p:cNvSpPr/>
          <p:nvPr>
            <p:custDataLst>
              <p:tags r:id="rId13"/>
            </p:custDataLst>
          </p:nvPr>
        </p:nvSpPr>
        <p:spPr>
          <a:xfrm>
            <a:off x="7839466" y="1712745"/>
            <a:ext cx="220663" cy="220662"/>
          </a:xfrm>
          <a:prstGeom prst="ellipse">
            <a:avLst/>
          </a:prstGeom>
          <a:solidFill>
            <a:srgbClr val="4679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cs typeface="+mn-ea"/>
              <a:sym typeface="+mn-lt"/>
            </a:endParaRPr>
          </a:p>
        </p:txBody>
      </p:sp>
      <p:sp>
        <p:nvSpPr>
          <p:cNvPr id="53" name="矩形: 圆角 52">
            <a:extLst>
              <a:ext uri="{FF2B5EF4-FFF2-40B4-BE49-F238E27FC236}">
                <a16:creationId xmlns:a16="http://schemas.microsoft.com/office/drawing/2014/main" id="{99736B0F-96F7-41E5-940C-541D124973C9}"/>
              </a:ext>
            </a:extLst>
          </p:cNvPr>
          <p:cNvSpPr/>
          <p:nvPr/>
        </p:nvSpPr>
        <p:spPr>
          <a:xfrm>
            <a:off x="6031796" y="1428755"/>
            <a:ext cx="5728634" cy="5095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5" name="对象 54">
            <a:extLst>
              <a:ext uri="{FF2B5EF4-FFF2-40B4-BE49-F238E27FC236}">
                <a16:creationId xmlns:a16="http://schemas.microsoft.com/office/drawing/2014/main" id="{B05E9484-81CF-42C6-9F13-A71BF62EE931}"/>
              </a:ext>
            </a:extLst>
          </p:cNvPr>
          <p:cNvGraphicFramePr>
            <a:graphicFrameLocks noChangeAspect="1"/>
          </p:cNvGraphicFramePr>
          <p:nvPr>
            <p:extLst>
              <p:ext uri="{D42A27DB-BD31-4B8C-83A1-F6EECF244321}">
                <p14:modId xmlns:p14="http://schemas.microsoft.com/office/powerpoint/2010/main" val="2693851182"/>
              </p:ext>
            </p:extLst>
          </p:nvPr>
        </p:nvGraphicFramePr>
        <p:xfrm>
          <a:off x="328763" y="3587086"/>
          <a:ext cx="5362575" cy="2686050"/>
        </p:xfrm>
        <a:graphic>
          <a:graphicData uri="http://schemas.openxmlformats.org/presentationml/2006/ole">
            <mc:AlternateContent xmlns:mc="http://schemas.openxmlformats.org/markup-compatibility/2006">
              <mc:Choice xmlns:v="urn:schemas-microsoft-com:vml" Requires="v">
                <p:oleObj spid="_x0000_s14406" name="Visio" r:id="rId16" imgW="8772913" imgH="5143500" progId="Visio.Drawing.15">
                  <p:embed/>
                </p:oleObj>
              </mc:Choice>
              <mc:Fallback>
                <p:oleObj name="Visio" r:id="rId16" imgW="8772913" imgH="5143500" progId="Visio.Drawing.15">
                  <p:embed/>
                  <p:pic>
                    <p:nvPicPr>
                      <p:cNvPr id="13" name="对象 12">
                        <a:extLst>
                          <a:ext uri="{FF2B5EF4-FFF2-40B4-BE49-F238E27FC236}">
                            <a16:creationId xmlns:a16="http://schemas.microsoft.com/office/drawing/2014/main" id="{05984627-B445-4ACA-99BF-35B63C6F5DC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5209" b="8810"/>
                      <a:stretch>
                        <a:fillRect/>
                      </a:stretch>
                    </p:blipFill>
                    <p:spPr bwMode="auto">
                      <a:xfrm>
                        <a:off x="328763" y="3587086"/>
                        <a:ext cx="5362575" cy="2686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6" name="图片 55">
            <a:extLst>
              <a:ext uri="{FF2B5EF4-FFF2-40B4-BE49-F238E27FC236}">
                <a16:creationId xmlns:a16="http://schemas.microsoft.com/office/drawing/2014/main" id="{837E6291-D1C4-497E-8635-5751A791801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94842" y="2980122"/>
            <a:ext cx="4784865" cy="3240701"/>
          </a:xfrm>
          <a:prstGeom prst="rect">
            <a:avLst/>
          </a:prstGeom>
        </p:spPr>
      </p:pic>
      <p:pic>
        <p:nvPicPr>
          <p:cNvPr id="21" name="内容占位符 12">
            <a:extLst>
              <a:ext uri="{FF2B5EF4-FFF2-40B4-BE49-F238E27FC236}">
                <a16:creationId xmlns:a16="http://schemas.microsoft.com/office/drawing/2014/main" id="{2D934953-8F02-4353-B8F8-768FA95BFEB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22" name="直接连接符 21">
            <a:extLst>
              <a:ext uri="{FF2B5EF4-FFF2-40B4-BE49-F238E27FC236}">
                <a16:creationId xmlns:a16="http://schemas.microsoft.com/office/drawing/2014/main" id="{331D3E2B-7B84-4873-B079-9ABF32B576D0}"/>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1C1CD5A0-4CBF-4113-8D14-81A7527814C9}"/>
              </a:ext>
            </a:extLst>
          </p:cNvPr>
          <p:cNvSpPr txBox="1"/>
          <p:nvPr/>
        </p:nvSpPr>
        <p:spPr>
          <a:xfrm>
            <a:off x="107586" y="967090"/>
            <a:ext cx="7266733"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3. </a:t>
            </a:r>
            <a:r>
              <a:rPr lang="zh-CN" altLang="en-US" sz="2400" b="1" noProof="1">
                <a:solidFill>
                  <a:srgbClr val="2F2FFF"/>
                </a:solidFill>
                <a:latin typeface="微软雅黑" panose="020B0503020204020204" pitchFamily="34" charset="-122"/>
                <a:ea typeface="微软雅黑" panose="020B0503020204020204" pitchFamily="34" charset="-122"/>
              </a:rPr>
              <a:t>“云</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边</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端”分布式多源运维数据智能感知技术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4" name="标题 7">
            <a:extLst>
              <a:ext uri="{FF2B5EF4-FFF2-40B4-BE49-F238E27FC236}">
                <a16:creationId xmlns:a16="http://schemas.microsoft.com/office/drawing/2014/main" id="{3B048E68-DAFC-41DB-B6C1-C66563D220EB}"/>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50134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6" name="对象 5">
            <a:extLst>
              <a:ext uri="{FF2B5EF4-FFF2-40B4-BE49-F238E27FC236}">
                <a16:creationId xmlns:a16="http://schemas.microsoft.com/office/drawing/2014/main" id="{5AD58F21-3C75-42F4-A402-895B89A72C66}"/>
              </a:ext>
            </a:extLst>
          </p:cNvPr>
          <p:cNvGraphicFramePr>
            <a:graphicFrameLocks noChangeAspect="1"/>
          </p:cNvGraphicFramePr>
          <p:nvPr>
            <p:extLst>
              <p:ext uri="{D42A27DB-BD31-4B8C-83A1-F6EECF244321}">
                <p14:modId xmlns:p14="http://schemas.microsoft.com/office/powerpoint/2010/main" val="3775990568"/>
              </p:ext>
            </p:extLst>
          </p:nvPr>
        </p:nvGraphicFramePr>
        <p:xfrm>
          <a:off x="236302" y="1719174"/>
          <a:ext cx="8694090" cy="4837481"/>
        </p:xfrm>
        <a:graphic>
          <a:graphicData uri="http://schemas.openxmlformats.org/presentationml/2006/ole">
            <mc:AlternateContent xmlns:mc="http://schemas.openxmlformats.org/markup-compatibility/2006">
              <mc:Choice xmlns:v="urn:schemas-microsoft-com:vml" Requires="v">
                <p:oleObj spid="_x0000_s15425" name="Visio" r:id="rId6" imgW="7429312" imgH="4133959" progId="Visio.Drawing.15">
                  <p:embed/>
                </p:oleObj>
              </mc:Choice>
              <mc:Fallback>
                <p:oleObj name="Visio" r:id="rId6" imgW="7429312" imgH="4133959" progId="Visio.Drawing.15">
                  <p:embed/>
                  <p:pic>
                    <p:nvPicPr>
                      <p:cNvPr id="8" name="对象 7">
                        <a:extLst>
                          <a:ext uri="{FF2B5EF4-FFF2-40B4-BE49-F238E27FC236}">
                            <a16:creationId xmlns:a16="http://schemas.microsoft.com/office/drawing/2014/main" id="{5B38A9F2-67FA-4120-8F7E-582D25ADA9FB}"/>
                          </a:ext>
                        </a:extLst>
                      </p:cNvPr>
                      <p:cNvPicPr/>
                      <p:nvPr/>
                    </p:nvPicPr>
                    <p:blipFill>
                      <a:blip r:embed="rId7"/>
                      <a:stretch>
                        <a:fillRect/>
                      </a:stretch>
                    </p:blipFill>
                    <p:spPr>
                      <a:xfrm>
                        <a:off x="236302" y="1719174"/>
                        <a:ext cx="8694090" cy="4837481"/>
                      </a:xfrm>
                      <a:prstGeom prst="rect">
                        <a:avLst/>
                      </a:prstGeom>
                    </p:spPr>
                  </p:pic>
                </p:oleObj>
              </mc:Fallback>
            </mc:AlternateContent>
          </a:graphicData>
        </a:graphic>
      </p:graphicFrame>
      <p:sp>
        <p:nvSpPr>
          <p:cNvPr id="7" name="文本框 6">
            <a:extLst>
              <a:ext uri="{FF2B5EF4-FFF2-40B4-BE49-F238E27FC236}">
                <a16:creationId xmlns:a16="http://schemas.microsoft.com/office/drawing/2014/main" id="{A9D0351A-C743-44D5-ABBB-95339C9F93E8}"/>
              </a:ext>
            </a:extLst>
          </p:cNvPr>
          <p:cNvSpPr txBox="1"/>
          <p:nvPr/>
        </p:nvSpPr>
        <p:spPr>
          <a:xfrm>
            <a:off x="8606133" y="1754034"/>
            <a:ext cx="3115513" cy="369332"/>
          </a:xfrm>
          <a:prstGeom prst="rect">
            <a:avLst/>
          </a:prstGeom>
          <a:noFill/>
        </p:spPr>
        <p:txBody>
          <a:bodyPr wrap="square" rtlCol="0">
            <a:spAutoFit/>
          </a:bodyPr>
          <a:lstStyle/>
          <a:p>
            <a:r>
              <a:rPr lang="en-US" altLang="zh-CN" b="1" dirty="0">
                <a:solidFill>
                  <a:srgbClr val="0070C0"/>
                </a:solidFill>
                <a:latin typeface="Times New Roman" panose="02020603050405020304" pitchFamily="18" charset="0"/>
                <a:cs typeface="Times New Roman" panose="02020603050405020304" pitchFamily="18" charset="0"/>
              </a:rPr>
              <a:t>OLSR</a:t>
            </a:r>
            <a:r>
              <a:rPr lang="zh-CN" altLang="en-US" b="1" dirty="0">
                <a:solidFill>
                  <a:srgbClr val="0070C0"/>
                </a:solidFill>
                <a:latin typeface="Times New Roman" panose="02020603050405020304" pitchFamily="18" charset="0"/>
                <a:cs typeface="Times New Roman" panose="02020603050405020304" pitchFamily="18" charset="0"/>
              </a:rPr>
              <a:t>在</a:t>
            </a:r>
            <a:r>
              <a:rPr lang="en-US" altLang="zh-CN" b="1" dirty="0">
                <a:solidFill>
                  <a:srgbClr val="0070C0"/>
                </a:solidFill>
                <a:latin typeface="Times New Roman" panose="02020603050405020304" pitchFamily="18" charset="0"/>
                <a:cs typeface="Times New Roman" panose="02020603050405020304" pitchFamily="18" charset="0"/>
              </a:rPr>
              <a:t>FANET</a:t>
            </a:r>
            <a:r>
              <a:rPr lang="zh-CN" altLang="en-US" b="1" dirty="0">
                <a:solidFill>
                  <a:srgbClr val="0070C0"/>
                </a:solidFill>
                <a:latin typeface="Times New Roman" panose="02020603050405020304" pitchFamily="18" charset="0"/>
                <a:cs typeface="Times New Roman" panose="02020603050405020304" pitchFamily="18" charset="0"/>
              </a:rPr>
              <a:t>中的弊端</a:t>
            </a:r>
            <a:endParaRPr lang="en-US" altLang="zh-CN" b="1" dirty="0">
              <a:solidFill>
                <a:srgbClr val="0070C0"/>
              </a:solidFill>
              <a:latin typeface="Times New Roman" panose="02020603050405020304" pitchFamily="18" charset="0"/>
              <a:cs typeface="Times New Roman" panose="02020603050405020304" pitchFamily="18" charset="0"/>
            </a:endParaRPr>
          </a:p>
        </p:txBody>
      </p:sp>
      <p:sp>
        <p:nvSpPr>
          <p:cNvPr id="8" name="MH_Other_4">
            <a:extLst>
              <a:ext uri="{FF2B5EF4-FFF2-40B4-BE49-F238E27FC236}">
                <a16:creationId xmlns:a16="http://schemas.microsoft.com/office/drawing/2014/main" id="{68434270-39C5-402B-BF37-124687A568F6}"/>
              </a:ext>
            </a:extLst>
          </p:cNvPr>
          <p:cNvSpPr/>
          <p:nvPr>
            <p:custDataLst>
              <p:tags r:id="rId2"/>
            </p:custDataLst>
          </p:nvPr>
        </p:nvSpPr>
        <p:spPr>
          <a:xfrm>
            <a:off x="8385470" y="1828397"/>
            <a:ext cx="220663" cy="220662"/>
          </a:xfrm>
          <a:prstGeom prst="ellipse">
            <a:avLst/>
          </a:prstGeom>
          <a:solidFill>
            <a:srgbClr val="4679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cs typeface="+mn-ea"/>
              <a:sym typeface="+mn-lt"/>
            </a:endParaRPr>
          </a:p>
        </p:txBody>
      </p:sp>
      <p:sp>
        <p:nvSpPr>
          <p:cNvPr id="9" name="文本框 8">
            <a:extLst>
              <a:ext uri="{FF2B5EF4-FFF2-40B4-BE49-F238E27FC236}">
                <a16:creationId xmlns:a16="http://schemas.microsoft.com/office/drawing/2014/main" id="{CFE9DCD6-7DE3-4042-8AA5-EB18E774DF5E}"/>
              </a:ext>
            </a:extLst>
          </p:cNvPr>
          <p:cNvSpPr txBox="1"/>
          <p:nvPr/>
        </p:nvSpPr>
        <p:spPr>
          <a:xfrm>
            <a:off x="8367142" y="2114318"/>
            <a:ext cx="3115513" cy="646331"/>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中继节点判别准则单一</a:t>
            </a:r>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路由断裂，丢包率大</a:t>
            </a:r>
            <a:endParaRPr lang="en-US" altLang="zh-CN" dirty="0">
              <a:latin typeface="Times New Roman" panose="02020603050405020304" pitchFamily="18" charset="0"/>
              <a:cs typeface="Times New Roman" panose="02020603050405020304" pitchFamily="18" charset="0"/>
            </a:endParaRPr>
          </a:p>
        </p:txBody>
      </p:sp>
      <p:sp>
        <p:nvSpPr>
          <p:cNvPr id="11" name="矩形: 圆角 10">
            <a:extLst>
              <a:ext uri="{FF2B5EF4-FFF2-40B4-BE49-F238E27FC236}">
                <a16:creationId xmlns:a16="http://schemas.microsoft.com/office/drawing/2014/main" id="{6C98C7B0-9211-4817-98D1-71A858B623F6}"/>
              </a:ext>
            </a:extLst>
          </p:cNvPr>
          <p:cNvSpPr/>
          <p:nvPr/>
        </p:nvSpPr>
        <p:spPr>
          <a:xfrm>
            <a:off x="8110114" y="1719174"/>
            <a:ext cx="3535042" cy="12947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cxnSp>
        <p:nvCxnSpPr>
          <p:cNvPr id="12" name="直接箭头连接符 11">
            <a:extLst>
              <a:ext uri="{FF2B5EF4-FFF2-40B4-BE49-F238E27FC236}">
                <a16:creationId xmlns:a16="http://schemas.microsoft.com/office/drawing/2014/main" id="{C19A46C1-A3EC-400E-8EB0-9D7C35D536CD}"/>
              </a:ext>
            </a:extLst>
          </p:cNvPr>
          <p:cNvCxnSpPr/>
          <p:nvPr/>
        </p:nvCxnSpPr>
        <p:spPr>
          <a:xfrm flipH="1">
            <a:off x="6731175" y="2365505"/>
            <a:ext cx="13789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156FAE24-1728-4E7B-8034-8CF54D4B9640}"/>
              </a:ext>
            </a:extLst>
          </p:cNvPr>
          <p:cNvCxnSpPr>
            <a:cxnSpLocks/>
          </p:cNvCxnSpPr>
          <p:nvPr/>
        </p:nvCxnSpPr>
        <p:spPr>
          <a:xfrm flipH="1" flipV="1">
            <a:off x="6788327" y="5747705"/>
            <a:ext cx="1390648" cy="117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C5F082FE-1D40-49A2-9575-30F56CD38098}"/>
              </a:ext>
            </a:extLst>
          </p:cNvPr>
          <p:cNvSpPr txBox="1"/>
          <p:nvPr/>
        </p:nvSpPr>
        <p:spPr>
          <a:xfrm>
            <a:off x="8770244" y="5185033"/>
            <a:ext cx="3115513" cy="369332"/>
          </a:xfrm>
          <a:prstGeom prst="rect">
            <a:avLst/>
          </a:prstGeom>
          <a:noFill/>
        </p:spPr>
        <p:txBody>
          <a:bodyPr wrap="square" rtlCol="0">
            <a:spAutoFit/>
          </a:bodyPr>
          <a:lstStyle/>
          <a:p>
            <a:r>
              <a:rPr lang="en-US" altLang="zh-CN" b="1" dirty="0">
                <a:solidFill>
                  <a:srgbClr val="0070C0"/>
                </a:solidFill>
                <a:latin typeface="Times New Roman" panose="02020603050405020304" pitchFamily="18" charset="0"/>
                <a:cs typeface="Times New Roman" panose="02020603050405020304" pitchFamily="18" charset="0"/>
              </a:rPr>
              <a:t>OLSR</a:t>
            </a:r>
            <a:r>
              <a:rPr lang="zh-CN" altLang="en-US" b="1" dirty="0">
                <a:solidFill>
                  <a:srgbClr val="0070C0"/>
                </a:solidFill>
                <a:latin typeface="Times New Roman" panose="02020603050405020304" pitchFamily="18" charset="0"/>
                <a:cs typeface="Times New Roman" panose="02020603050405020304" pitchFamily="18" charset="0"/>
              </a:rPr>
              <a:t>在</a:t>
            </a:r>
            <a:r>
              <a:rPr lang="en-US" altLang="zh-CN" b="1" dirty="0">
                <a:solidFill>
                  <a:srgbClr val="0070C0"/>
                </a:solidFill>
                <a:latin typeface="Times New Roman" panose="02020603050405020304" pitchFamily="18" charset="0"/>
                <a:cs typeface="Times New Roman" panose="02020603050405020304" pitchFamily="18" charset="0"/>
              </a:rPr>
              <a:t>FANET</a:t>
            </a:r>
            <a:r>
              <a:rPr lang="zh-CN" altLang="en-US" b="1" dirty="0">
                <a:solidFill>
                  <a:srgbClr val="0070C0"/>
                </a:solidFill>
                <a:latin typeface="Times New Roman" panose="02020603050405020304" pitchFamily="18" charset="0"/>
                <a:cs typeface="Times New Roman" panose="02020603050405020304" pitchFamily="18" charset="0"/>
              </a:rPr>
              <a:t>中的弊端</a:t>
            </a:r>
            <a:endParaRPr lang="en-US" altLang="zh-CN" b="1" dirty="0">
              <a:solidFill>
                <a:srgbClr val="0070C0"/>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235118AC-C42A-42B8-9569-543107C5E689}"/>
              </a:ext>
            </a:extLst>
          </p:cNvPr>
          <p:cNvSpPr txBox="1"/>
          <p:nvPr/>
        </p:nvSpPr>
        <p:spPr>
          <a:xfrm>
            <a:off x="8452954" y="5577524"/>
            <a:ext cx="3115513" cy="646331"/>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发送间隔固定向全网洪泛</a:t>
            </a:r>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控制消息多，开销大</a:t>
            </a:r>
            <a:endParaRPr lang="en-US" altLang="zh-CN" dirty="0">
              <a:latin typeface="Times New Roman" panose="02020603050405020304" pitchFamily="18" charset="0"/>
              <a:cs typeface="Times New Roman" panose="02020603050405020304" pitchFamily="18" charset="0"/>
            </a:endParaRPr>
          </a:p>
        </p:txBody>
      </p:sp>
      <p:sp>
        <p:nvSpPr>
          <p:cNvPr id="16" name="矩形: 圆角 15">
            <a:extLst>
              <a:ext uri="{FF2B5EF4-FFF2-40B4-BE49-F238E27FC236}">
                <a16:creationId xmlns:a16="http://schemas.microsoft.com/office/drawing/2014/main" id="{93E6D96F-53D5-473D-97F9-81F952E9579F}"/>
              </a:ext>
            </a:extLst>
          </p:cNvPr>
          <p:cNvSpPr/>
          <p:nvPr/>
        </p:nvSpPr>
        <p:spPr>
          <a:xfrm>
            <a:off x="8186604" y="5152643"/>
            <a:ext cx="3535042" cy="12947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7" name="MH_Other_4">
            <a:extLst>
              <a:ext uri="{FF2B5EF4-FFF2-40B4-BE49-F238E27FC236}">
                <a16:creationId xmlns:a16="http://schemas.microsoft.com/office/drawing/2014/main" id="{5686E453-0FA1-46AB-AF54-33229E216AC2}"/>
              </a:ext>
            </a:extLst>
          </p:cNvPr>
          <p:cNvSpPr/>
          <p:nvPr>
            <p:custDataLst>
              <p:tags r:id="rId3"/>
            </p:custDataLst>
          </p:nvPr>
        </p:nvSpPr>
        <p:spPr>
          <a:xfrm>
            <a:off x="8517352" y="5271052"/>
            <a:ext cx="220663" cy="220662"/>
          </a:xfrm>
          <a:prstGeom prst="ellipse">
            <a:avLst/>
          </a:prstGeom>
          <a:solidFill>
            <a:srgbClr val="4679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cs typeface="+mn-ea"/>
              <a:sym typeface="+mn-lt"/>
            </a:endParaRPr>
          </a:p>
        </p:txBody>
      </p:sp>
      <p:pic>
        <p:nvPicPr>
          <p:cNvPr id="18" name="内容占位符 12">
            <a:extLst>
              <a:ext uri="{FF2B5EF4-FFF2-40B4-BE49-F238E27FC236}">
                <a16:creationId xmlns:a16="http://schemas.microsoft.com/office/drawing/2014/main" id="{32341B1C-7C95-42BF-9221-3B328B68B5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19" name="直接连接符 18">
            <a:extLst>
              <a:ext uri="{FF2B5EF4-FFF2-40B4-BE49-F238E27FC236}">
                <a16:creationId xmlns:a16="http://schemas.microsoft.com/office/drawing/2014/main" id="{E72AE8A6-CBD0-43D6-9CE1-8EFBA7F5B5F5}"/>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50C8CAFF-5676-4951-A136-EBB428DA2936}"/>
              </a:ext>
            </a:extLst>
          </p:cNvPr>
          <p:cNvSpPr txBox="1"/>
          <p:nvPr/>
        </p:nvSpPr>
        <p:spPr>
          <a:xfrm>
            <a:off x="107586" y="967090"/>
            <a:ext cx="7266733"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3. </a:t>
            </a:r>
            <a:r>
              <a:rPr lang="zh-CN" altLang="en-US" sz="2400" b="1" noProof="1">
                <a:solidFill>
                  <a:srgbClr val="2F2FFF"/>
                </a:solidFill>
                <a:latin typeface="微软雅黑" panose="020B0503020204020204" pitchFamily="34" charset="-122"/>
                <a:ea typeface="微软雅黑" panose="020B0503020204020204" pitchFamily="34" charset="-122"/>
              </a:rPr>
              <a:t>“云</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边</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端”分布式多源运维数据智能感知技术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1" name="标题 7">
            <a:extLst>
              <a:ext uri="{FF2B5EF4-FFF2-40B4-BE49-F238E27FC236}">
                <a16:creationId xmlns:a16="http://schemas.microsoft.com/office/drawing/2014/main" id="{1E1D1152-6720-49FD-8314-2D2BF84B3A62}"/>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655458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文本框 4">
            <a:extLst>
              <a:ext uri="{FF2B5EF4-FFF2-40B4-BE49-F238E27FC236}">
                <a16:creationId xmlns:a16="http://schemas.microsoft.com/office/drawing/2014/main" id="{742A4D90-6C91-466C-8482-F4396859C4C9}"/>
              </a:ext>
            </a:extLst>
          </p:cNvPr>
          <p:cNvSpPr txBox="1"/>
          <p:nvPr/>
        </p:nvSpPr>
        <p:spPr>
          <a:xfrm>
            <a:off x="8610630" y="1743762"/>
            <a:ext cx="3115513" cy="369332"/>
          </a:xfrm>
          <a:prstGeom prst="rect">
            <a:avLst/>
          </a:prstGeom>
          <a:noFill/>
        </p:spPr>
        <p:txBody>
          <a:bodyPr wrap="square" rtlCol="0">
            <a:spAutoFit/>
          </a:bodyPr>
          <a:lstStyle/>
          <a:p>
            <a:r>
              <a:rPr lang="zh-CN" altLang="en-US" b="1" dirty="0">
                <a:solidFill>
                  <a:srgbClr val="0070C0"/>
                </a:solidFill>
                <a:latin typeface="Times New Roman" panose="02020603050405020304" pitchFamily="18" charset="0"/>
                <a:cs typeface="Times New Roman" panose="02020603050405020304" pitchFamily="18" charset="0"/>
              </a:rPr>
              <a:t>算法优势</a:t>
            </a:r>
            <a:endParaRPr lang="en-US" altLang="zh-CN" b="1" dirty="0">
              <a:solidFill>
                <a:srgbClr val="0070C0"/>
              </a:solidFill>
              <a:latin typeface="Times New Roman" panose="02020603050405020304" pitchFamily="18" charset="0"/>
              <a:cs typeface="Times New Roman" panose="02020603050405020304" pitchFamily="18" charset="0"/>
            </a:endParaRPr>
          </a:p>
        </p:txBody>
      </p:sp>
      <p:sp>
        <p:nvSpPr>
          <p:cNvPr id="6" name="MH_Other_4">
            <a:extLst>
              <a:ext uri="{FF2B5EF4-FFF2-40B4-BE49-F238E27FC236}">
                <a16:creationId xmlns:a16="http://schemas.microsoft.com/office/drawing/2014/main" id="{358F8273-7281-4930-94F4-9EB57610AC2E}"/>
              </a:ext>
            </a:extLst>
          </p:cNvPr>
          <p:cNvSpPr/>
          <p:nvPr>
            <p:custDataLst>
              <p:tags r:id="rId2"/>
            </p:custDataLst>
          </p:nvPr>
        </p:nvSpPr>
        <p:spPr>
          <a:xfrm>
            <a:off x="8389967" y="1837175"/>
            <a:ext cx="220663" cy="220662"/>
          </a:xfrm>
          <a:prstGeom prst="ellipse">
            <a:avLst/>
          </a:prstGeom>
          <a:solidFill>
            <a:srgbClr val="4679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cs typeface="+mn-ea"/>
              <a:sym typeface="+mn-lt"/>
            </a:endParaRPr>
          </a:p>
        </p:txBody>
      </p:sp>
      <p:sp>
        <p:nvSpPr>
          <p:cNvPr id="7" name="文本框 6">
            <a:extLst>
              <a:ext uri="{FF2B5EF4-FFF2-40B4-BE49-F238E27FC236}">
                <a16:creationId xmlns:a16="http://schemas.microsoft.com/office/drawing/2014/main" id="{0CD9DF5A-9FAF-4DA5-AA54-DEE4E31B33C2}"/>
              </a:ext>
            </a:extLst>
          </p:cNvPr>
          <p:cNvSpPr txBox="1"/>
          <p:nvPr/>
        </p:nvSpPr>
        <p:spPr>
          <a:xfrm>
            <a:off x="8206648" y="2162441"/>
            <a:ext cx="3750936" cy="646331"/>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MPR</a:t>
            </a:r>
            <a:r>
              <a:rPr lang="zh-CN" altLang="en-US" dirty="0">
                <a:latin typeface="Times New Roman" panose="02020603050405020304" pitchFamily="18" charset="0"/>
                <a:cs typeface="Times New Roman" panose="02020603050405020304" pitchFamily="18" charset="0"/>
              </a:rPr>
              <a:t>稳定选择，链路保持时间长</a:t>
            </a:r>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提升</a:t>
            </a:r>
            <a:r>
              <a:rPr lang="zh-CN" altLang="en-US" dirty="0">
                <a:solidFill>
                  <a:srgbClr val="0070C0"/>
                </a:solidFill>
                <a:latin typeface="Times New Roman" panose="02020603050405020304" pitchFamily="18" charset="0"/>
                <a:cs typeface="Times New Roman" panose="02020603050405020304" pitchFamily="18" charset="0"/>
              </a:rPr>
              <a:t>时延、分组投递率</a:t>
            </a:r>
            <a:r>
              <a:rPr lang="zh-CN" altLang="en-US" dirty="0">
                <a:latin typeface="Times New Roman" panose="02020603050405020304" pitchFamily="18" charset="0"/>
                <a:cs typeface="Times New Roman" panose="02020603050405020304" pitchFamily="18" charset="0"/>
              </a:rPr>
              <a:t>性能</a:t>
            </a:r>
            <a:endParaRPr lang="en-US" altLang="zh-CN" dirty="0">
              <a:latin typeface="Times New Roman" panose="02020603050405020304" pitchFamily="18" charset="0"/>
              <a:cs typeface="Times New Roman" panose="02020603050405020304" pitchFamily="18" charset="0"/>
            </a:endParaRPr>
          </a:p>
        </p:txBody>
      </p:sp>
      <p:sp>
        <p:nvSpPr>
          <p:cNvPr id="8" name="矩形: 圆角 7">
            <a:extLst>
              <a:ext uri="{FF2B5EF4-FFF2-40B4-BE49-F238E27FC236}">
                <a16:creationId xmlns:a16="http://schemas.microsoft.com/office/drawing/2014/main" id="{9FF74498-DEA0-4798-B359-499CE60E6D17}"/>
              </a:ext>
            </a:extLst>
          </p:cNvPr>
          <p:cNvSpPr/>
          <p:nvPr/>
        </p:nvSpPr>
        <p:spPr>
          <a:xfrm>
            <a:off x="8114611" y="1708902"/>
            <a:ext cx="3801194" cy="12947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cxnSp>
        <p:nvCxnSpPr>
          <p:cNvPr id="9" name="直接箭头连接符 8">
            <a:extLst>
              <a:ext uri="{FF2B5EF4-FFF2-40B4-BE49-F238E27FC236}">
                <a16:creationId xmlns:a16="http://schemas.microsoft.com/office/drawing/2014/main" id="{E4D368CA-C13A-41BD-AC1F-6C52719BA8FA}"/>
              </a:ext>
            </a:extLst>
          </p:cNvPr>
          <p:cNvCxnSpPr/>
          <p:nvPr/>
        </p:nvCxnSpPr>
        <p:spPr>
          <a:xfrm>
            <a:off x="6726147" y="2452006"/>
            <a:ext cx="13884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E8DD367A-EE5F-4CA5-9E1D-CBD0A388321E}"/>
              </a:ext>
            </a:extLst>
          </p:cNvPr>
          <p:cNvSpPr txBox="1"/>
          <p:nvPr/>
        </p:nvSpPr>
        <p:spPr>
          <a:xfrm>
            <a:off x="8705880" y="5186755"/>
            <a:ext cx="3115513" cy="369332"/>
          </a:xfrm>
          <a:prstGeom prst="rect">
            <a:avLst/>
          </a:prstGeom>
          <a:noFill/>
        </p:spPr>
        <p:txBody>
          <a:bodyPr wrap="square" rtlCol="0">
            <a:spAutoFit/>
          </a:bodyPr>
          <a:lstStyle/>
          <a:p>
            <a:r>
              <a:rPr lang="zh-CN" altLang="en-US" b="1" dirty="0">
                <a:solidFill>
                  <a:srgbClr val="0070C0"/>
                </a:solidFill>
                <a:latin typeface="Times New Roman" panose="02020603050405020304" pitchFamily="18" charset="0"/>
                <a:cs typeface="Times New Roman" panose="02020603050405020304" pitchFamily="18" charset="0"/>
              </a:rPr>
              <a:t>算法优势</a:t>
            </a:r>
            <a:endParaRPr lang="en-US" altLang="zh-CN" b="1" dirty="0">
              <a:solidFill>
                <a:srgbClr val="0070C0"/>
              </a:solidFill>
              <a:latin typeface="Times New Roman" panose="02020603050405020304" pitchFamily="18" charset="0"/>
              <a:cs typeface="Times New Roman" panose="02020603050405020304" pitchFamily="18" charset="0"/>
            </a:endParaRPr>
          </a:p>
        </p:txBody>
      </p:sp>
      <p:sp>
        <p:nvSpPr>
          <p:cNvPr id="12" name="MH_Other_4">
            <a:extLst>
              <a:ext uri="{FF2B5EF4-FFF2-40B4-BE49-F238E27FC236}">
                <a16:creationId xmlns:a16="http://schemas.microsoft.com/office/drawing/2014/main" id="{F8AA771A-B96F-4A98-9539-045B3E2BD4B9}"/>
              </a:ext>
            </a:extLst>
          </p:cNvPr>
          <p:cNvSpPr/>
          <p:nvPr>
            <p:custDataLst>
              <p:tags r:id="rId3"/>
            </p:custDataLst>
          </p:nvPr>
        </p:nvSpPr>
        <p:spPr>
          <a:xfrm>
            <a:off x="8485217" y="5280168"/>
            <a:ext cx="220663" cy="220662"/>
          </a:xfrm>
          <a:prstGeom prst="ellipse">
            <a:avLst/>
          </a:prstGeom>
          <a:solidFill>
            <a:srgbClr val="4679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cs typeface="+mn-ea"/>
              <a:sym typeface="+mn-lt"/>
            </a:endParaRPr>
          </a:p>
        </p:txBody>
      </p:sp>
      <p:sp>
        <p:nvSpPr>
          <p:cNvPr id="13" name="文本框 12">
            <a:extLst>
              <a:ext uri="{FF2B5EF4-FFF2-40B4-BE49-F238E27FC236}">
                <a16:creationId xmlns:a16="http://schemas.microsoft.com/office/drawing/2014/main" id="{D1A163C4-FA72-449D-8E81-EBE6838C9796}"/>
              </a:ext>
            </a:extLst>
          </p:cNvPr>
          <p:cNvSpPr txBox="1"/>
          <p:nvPr/>
        </p:nvSpPr>
        <p:spPr>
          <a:xfrm>
            <a:off x="8389967" y="5583149"/>
            <a:ext cx="3602328" cy="646331"/>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自适应调整控制分组发送频率</a:t>
            </a:r>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提高</a:t>
            </a:r>
            <a:r>
              <a:rPr lang="zh-CN" altLang="en-US" dirty="0">
                <a:solidFill>
                  <a:srgbClr val="0070C0"/>
                </a:solidFill>
                <a:latin typeface="Times New Roman" panose="02020603050405020304" pitchFamily="18" charset="0"/>
                <a:cs typeface="Times New Roman" panose="02020603050405020304" pitchFamily="18" charset="0"/>
              </a:rPr>
              <a:t>路由开销、吞吐量</a:t>
            </a:r>
            <a:r>
              <a:rPr lang="zh-CN" altLang="en-US" dirty="0">
                <a:latin typeface="Times New Roman" panose="02020603050405020304" pitchFamily="18" charset="0"/>
                <a:cs typeface="Times New Roman" panose="02020603050405020304" pitchFamily="18" charset="0"/>
              </a:rPr>
              <a:t>性能</a:t>
            </a:r>
            <a:endParaRPr lang="en-US" altLang="zh-CN" dirty="0">
              <a:latin typeface="Times New Roman" panose="02020603050405020304" pitchFamily="18" charset="0"/>
              <a:cs typeface="Times New Roman" panose="02020603050405020304" pitchFamily="18" charset="0"/>
            </a:endParaRPr>
          </a:p>
        </p:txBody>
      </p:sp>
      <p:sp>
        <p:nvSpPr>
          <p:cNvPr id="14" name="矩形: 圆角 13">
            <a:extLst>
              <a:ext uri="{FF2B5EF4-FFF2-40B4-BE49-F238E27FC236}">
                <a16:creationId xmlns:a16="http://schemas.microsoft.com/office/drawing/2014/main" id="{9C9F4DC5-CEE8-4ED7-9A70-91BBFB9EDDF1}"/>
              </a:ext>
            </a:extLst>
          </p:cNvPr>
          <p:cNvSpPr/>
          <p:nvPr/>
        </p:nvSpPr>
        <p:spPr>
          <a:xfrm>
            <a:off x="8209861" y="5151895"/>
            <a:ext cx="3705944" cy="12947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cxnSp>
        <p:nvCxnSpPr>
          <p:cNvPr id="15" name="直接箭头连接符 14">
            <a:extLst>
              <a:ext uri="{FF2B5EF4-FFF2-40B4-BE49-F238E27FC236}">
                <a16:creationId xmlns:a16="http://schemas.microsoft.com/office/drawing/2014/main" id="{21125C49-5286-46E8-9FC6-11BF3D01BD31}"/>
              </a:ext>
            </a:extLst>
          </p:cNvPr>
          <p:cNvCxnSpPr/>
          <p:nvPr/>
        </p:nvCxnSpPr>
        <p:spPr>
          <a:xfrm>
            <a:off x="6821397" y="5795281"/>
            <a:ext cx="13884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对象 16">
            <a:extLst>
              <a:ext uri="{FF2B5EF4-FFF2-40B4-BE49-F238E27FC236}">
                <a16:creationId xmlns:a16="http://schemas.microsoft.com/office/drawing/2014/main" id="{E1CF1F82-6307-4C66-BE1E-13E2C70423AD}"/>
              </a:ext>
            </a:extLst>
          </p:cNvPr>
          <p:cNvGraphicFramePr>
            <a:graphicFrameLocks noChangeAspect="1"/>
          </p:cNvGraphicFramePr>
          <p:nvPr>
            <p:extLst>
              <p:ext uri="{D42A27DB-BD31-4B8C-83A1-F6EECF244321}">
                <p14:modId xmlns:p14="http://schemas.microsoft.com/office/powerpoint/2010/main" val="1842326573"/>
              </p:ext>
            </p:extLst>
          </p:nvPr>
        </p:nvGraphicFramePr>
        <p:xfrm>
          <a:off x="236302" y="1719175"/>
          <a:ext cx="8694090" cy="4837481"/>
        </p:xfrm>
        <a:graphic>
          <a:graphicData uri="http://schemas.openxmlformats.org/presentationml/2006/ole">
            <mc:AlternateContent xmlns:mc="http://schemas.openxmlformats.org/markup-compatibility/2006">
              <mc:Choice xmlns:v="urn:schemas-microsoft-com:vml" Requires="v">
                <p:oleObj spid="_x0000_s16447" name="Visio" r:id="rId6" imgW="7429312" imgH="4133959" progId="Visio.Drawing.15">
                  <p:embed/>
                </p:oleObj>
              </mc:Choice>
              <mc:Fallback>
                <p:oleObj name="Visio" r:id="rId6" imgW="7429312" imgH="4133959" progId="Visio.Drawing.15">
                  <p:embed/>
                  <p:pic>
                    <p:nvPicPr>
                      <p:cNvPr id="6" name="对象 5">
                        <a:extLst>
                          <a:ext uri="{FF2B5EF4-FFF2-40B4-BE49-F238E27FC236}">
                            <a16:creationId xmlns:a16="http://schemas.microsoft.com/office/drawing/2014/main" id="{5AD58F21-3C75-42F4-A402-895B89A72C66}"/>
                          </a:ext>
                        </a:extLst>
                      </p:cNvPr>
                      <p:cNvPicPr/>
                      <p:nvPr/>
                    </p:nvPicPr>
                    <p:blipFill>
                      <a:blip r:embed="rId7"/>
                      <a:stretch>
                        <a:fillRect/>
                      </a:stretch>
                    </p:blipFill>
                    <p:spPr>
                      <a:xfrm>
                        <a:off x="236302" y="1719175"/>
                        <a:ext cx="8694090" cy="4837481"/>
                      </a:xfrm>
                      <a:prstGeom prst="rect">
                        <a:avLst/>
                      </a:prstGeom>
                    </p:spPr>
                  </p:pic>
                </p:oleObj>
              </mc:Fallback>
            </mc:AlternateContent>
          </a:graphicData>
        </a:graphic>
      </p:graphicFrame>
      <p:pic>
        <p:nvPicPr>
          <p:cNvPr id="16" name="内容占位符 12">
            <a:extLst>
              <a:ext uri="{FF2B5EF4-FFF2-40B4-BE49-F238E27FC236}">
                <a16:creationId xmlns:a16="http://schemas.microsoft.com/office/drawing/2014/main" id="{D9F7A1F7-7D21-4815-B013-2647941D06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18" name="直接连接符 17">
            <a:extLst>
              <a:ext uri="{FF2B5EF4-FFF2-40B4-BE49-F238E27FC236}">
                <a16:creationId xmlns:a16="http://schemas.microsoft.com/office/drawing/2014/main" id="{16CD8CC6-8EB5-4E5A-983A-53FB4EDCA279}"/>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92E9E4B4-708A-4153-9C88-D7FE4B2E9190}"/>
              </a:ext>
            </a:extLst>
          </p:cNvPr>
          <p:cNvSpPr txBox="1"/>
          <p:nvPr/>
        </p:nvSpPr>
        <p:spPr>
          <a:xfrm>
            <a:off x="107586" y="967090"/>
            <a:ext cx="7266733"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3. </a:t>
            </a:r>
            <a:r>
              <a:rPr lang="zh-CN" altLang="en-US" sz="2400" b="1" noProof="1">
                <a:solidFill>
                  <a:srgbClr val="2F2FFF"/>
                </a:solidFill>
                <a:latin typeface="微软雅黑" panose="020B0503020204020204" pitchFamily="34" charset="-122"/>
                <a:ea typeface="微软雅黑" panose="020B0503020204020204" pitchFamily="34" charset="-122"/>
              </a:rPr>
              <a:t>“云</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边</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端”分布式多源运维数据智能感知技术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0" name="标题 7">
            <a:extLst>
              <a:ext uri="{FF2B5EF4-FFF2-40B4-BE49-F238E27FC236}">
                <a16:creationId xmlns:a16="http://schemas.microsoft.com/office/drawing/2014/main" id="{8268BA74-E3DC-4AF6-B38B-BA136BB12BF3}"/>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91190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文本框 14">
            <a:extLst>
              <a:ext uri="{FF2B5EF4-FFF2-40B4-BE49-F238E27FC236}">
                <a16:creationId xmlns:a16="http://schemas.microsoft.com/office/drawing/2014/main" id="{F1478242-8ABD-473D-A4D6-50B4FF04CFE3}"/>
              </a:ext>
            </a:extLst>
          </p:cNvPr>
          <p:cNvSpPr txBox="1"/>
          <p:nvPr/>
        </p:nvSpPr>
        <p:spPr>
          <a:xfrm>
            <a:off x="501650" y="1851786"/>
            <a:ext cx="3750936"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标准</a:t>
            </a:r>
            <a:r>
              <a:rPr lang="en-US" altLang="zh-CN" dirty="0">
                <a:latin typeface="Times New Roman" panose="02020603050405020304" pitchFamily="18" charset="0"/>
                <a:cs typeface="Times New Roman" panose="02020603050405020304" pitchFamily="18" charset="0"/>
              </a:rPr>
              <a:t>MPR</a:t>
            </a:r>
            <a:r>
              <a:rPr lang="zh-CN" altLang="en-US" dirty="0">
                <a:latin typeface="Times New Roman" panose="02020603050405020304" pitchFamily="18" charset="0"/>
                <a:cs typeface="Times New Roman" panose="02020603050405020304" pitchFamily="18" charset="0"/>
              </a:rPr>
              <a:t>选择算法</a:t>
            </a:r>
            <a:endParaRPr lang="en-US" altLang="zh-CN"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1B3B7AC8-7D97-4A4B-92A4-7F0C8E51ED27}"/>
              </a:ext>
            </a:extLst>
          </p:cNvPr>
          <p:cNvSpPr txBox="1"/>
          <p:nvPr/>
        </p:nvSpPr>
        <p:spPr>
          <a:xfrm>
            <a:off x="441435" y="1456248"/>
            <a:ext cx="6268824" cy="461665"/>
          </a:xfrm>
          <a:prstGeom prst="rect">
            <a:avLst/>
          </a:prstGeom>
          <a:noFill/>
        </p:spPr>
        <p:txBody>
          <a:bodyPr wrap="square" rtlCol="0">
            <a:spAutoFit/>
          </a:bodyPr>
          <a:lstStyle/>
          <a:p>
            <a:pPr marL="285750" indent="-285750">
              <a:spcBef>
                <a:spcPct val="0"/>
              </a:spcBef>
              <a:buFont typeface="Wingdings" panose="05000000000000000000" pitchFamily="2" charset="2"/>
              <a:buChar char="n"/>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基于链路感知和链路持久性的路由选择策略</a:t>
            </a:r>
            <a:endParaRPr lang="en-US" altLang="zh-CN" sz="2400" b="1" dirty="0">
              <a:latin typeface="Times New Roman" panose="02020603050405020304" pitchFamily="18" charset="0"/>
              <a:ea typeface="华文新魏" panose="02010800040101010101" pitchFamily="2" charset="-122"/>
              <a:cs typeface="Times New Roman" panose="02020603050405020304" pitchFamily="18" charset="0"/>
            </a:endParaRPr>
          </a:p>
        </p:txBody>
      </p:sp>
      <p:graphicFrame>
        <p:nvGraphicFramePr>
          <p:cNvPr id="17" name="对象 16">
            <a:extLst>
              <a:ext uri="{FF2B5EF4-FFF2-40B4-BE49-F238E27FC236}">
                <a16:creationId xmlns:a16="http://schemas.microsoft.com/office/drawing/2014/main" id="{2E0A51F5-8BFC-4706-BE54-F25CE83F4B9C}"/>
              </a:ext>
            </a:extLst>
          </p:cNvPr>
          <p:cNvGraphicFramePr>
            <a:graphicFrameLocks noChangeAspect="1"/>
          </p:cNvGraphicFramePr>
          <p:nvPr>
            <p:extLst>
              <p:ext uri="{D42A27DB-BD31-4B8C-83A1-F6EECF244321}">
                <p14:modId xmlns:p14="http://schemas.microsoft.com/office/powerpoint/2010/main" val="3606068341"/>
              </p:ext>
            </p:extLst>
          </p:nvPr>
        </p:nvGraphicFramePr>
        <p:xfrm>
          <a:off x="6843779" y="4597273"/>
          <a:ext cx="5101267" cy="1964602"/>
        </p:xfrm>
        <a:graphic>
          <a:graphicData uri="http://schemas.openxmlformats.org/presentationml/2006/ole">
            <mc:AlternateContent xmlns:mc="http://schemas.openxmlformats.org/markup-compatibility/2006">
              <mc:Choice xmlns:v="urn:schemas-microsoft-com:vml" Requires="v">
                <p:oleObj spid="_x0000_s17530" name="Visio" r:id="rId4" imgW="6800887" imgH="2638943" progId="Visio.Drawing.15">
                  <p:embed/>
                </p:oleObj>
              </mc:Choice>
              <mc:Fallback>
                <p:oleObj name="Visio" r:id="rId4" imgW="6800887" imgH="2638943" progId="Visio.Drawing.15">
                  <p:embed/>
                  <p:pic>
                    <p:nvPicPr>
                      <p:cNvPr id="3" name="对象 2">
                        <a:extLst>
                          <a:ext uri="{FF2B5EF4-FFF2-40B4-BE49-F238E27FC236}">
                            <a16:creationId xmlns:a16="http://schemas.microsoft.com/office/drawing/2014/main" id="{1AB899D1-BBC5-4DF2-9CAF-EDC3790AC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779" y="4597273"/>
                        <a:ext cx="5101267" cy="1964602"/>
                      </a:xfrm>
                      <a:prstGeom prst="rect">
                        <a:avLst/>
                      </a:prstGeom>
                      <a:noFill/>
                    </p:spPr>
                  </p:pic>
                </p:oleObj>
              </mc:Fallback>
            </mc:AlternateContent>
          </a:graphicData>
        </a:graphic>
      </p:graphicFrame>
      <p:graphicFrame>
        <p:nvGraphicFramePr>
          <p:cNvPr id="18" name="表格 17">
            <a:extLst>
              <a:ext uri="{FF2B5EF4-FFF2-40B4-BE49-F238E27FC236}">
                <a16:creationId xmlns:a16="http://schemas.microsoft.com/office/drawing/2014/main" id="{A4F311E4-8ECA-4450-920B-B44CE53991DB}"/>
              </a:ext>
            </a:extLst>
          </p:cNvPr>
          <p:cNvGraphicFramePr>
            <a:graphicFrameLocks noGrp="1"/>
          </p:cNvGraphicFramePr>
          <p:nvPr>
            <p:extLst>
              <p:ext uri="{D42A27DB-BD31-4B8C-83A1-F6EECF244321}">
                <p14:modId xmlns:p14="http://schemas.microsoft.com/office/powerpoint/2010/main" val="139465471"/>
              </p:ext>
            </p:extLst>
          </p:nvPr>
        </p:nvGraphicFramePr>
        <p:xfrm>
          <a:off x="6770475" y="1418196"/>
          <a:ext cx="5237798" cy="3161969"/>
        </p:xfrm>
        <a:graphic>
          <a:graphicData uri="http://schemas.openxmlformats.org/drawingml/2006/table">
            <a:tbl>
              <a:tblPr firstRow="1" firstCol="1" bandRow="1">
                <a:tableStyleId>{5C22544A-7EE6-4342-B048-85BDC9FD1C3A}</a:tableStyleId>
              </a:tblPr>
              <a:tblGrid>
                <a:gridCol w="905884">
                  <a:extLst>
                    <a:ext uri="{9D8B030D-6E8A-4147-A177-3AD203B41FA5}">
                      <a16:colId xmlns:a16="http://schemas.microsoft.com/office/drawing/2014/main" val="2058871695"/>
                    </a:ext>
                  </a:extLst>
                </a:gridCol>
                <a:gridCol w="4331914">
                  <a:extLst>
                    <a:ext uri="{9D8B030D-6E8A-4147-A177-3AD203B41FA5}">
                      <a16:colId xmlns:a16="http://schemas.microsoft.com/office/drawing/2014/main" val="3515683889"/>
                    </a:ext>
                  </a:extLst>
                </a:gridCol>
              </a:tblGrid>
              <a:tr h="692125">
                <a:tc>
                  <a:txBody>
                    <a:bodyPr/>
                    <a:lstStyle/>
                    <a:p>
                      <a:pPr indent="127000" algn="just">
                        <a:lnSpc>
                          <a:spcPct val="125000"/>
                        </a:lnSpc>
                        <a:spcAft>
                          <a:spcPts val="0"/>
                        </a:spcAft>
                      </a:pPr>
                      <a:r>
                        <a:rPr lang="en-US" sz="1200" b="1" kern="100" dirty="0">
                          <a:solidFill>
                            <a:schemeClr val="tx1"/>
                          </a:solidFill>
                          <a:effectLst/>
                        </a:rPr>
                        <a:t>Step1.</a:t>
                      </a:r>
                      <a:endParaRPr lang="zh-CN" sz="12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just">
                        <a:lnSpc>
                          <a:spcPct val="125000"/>
                        </a:lnSpc>
                        <a:spcAft>
                          <a:spcPts val="0"/>
                        </a:spcAft>
                      </a:pPr>
                      <a:r>
                        <a:rPr lang="zh-CN" sz="1200" b="0" kern="100" dirty="0">
                          <a:solidFill>
                            <a:schemeClr val="tx1"/>
                          </a:solidFill>
                          <a:effectLst/>
                        </a:rPr>
                        <a:t>判断一跳邻居集</a:t>
                      </a:r>
                      <a:r>
                        <a:rPr lang="en-US" sz="1200" b="0" kern="100" dirty="0">
                          <a:solidFill>
                            <a:schemeClr val="tx1"/>
                          </a:solidFill>
                          <a:effectLst/>
                        </a:rPr>
                        <a:t>N</a:t>
                      </a:r>
                      <a:r>
                        <a:rPr lang="zh-CN" sz="1200" b="0" kern="100" dirty="0">
                          <a:solidFill>
                            <a:schemeClr val="tx1"/>
                          </a:solidFill>
                          <a:effectLst/>
                        </a:rPr>
                        <a:t>中节点的转发意愿是否都为</a:t>
                      </a:r>
                      <a:r>
                        <a:rPr lang="en-US" sz="1200" b="0" kern="100" dirty="0">
                          <a:solidFill>
                            <a:schemeClr val="tx1"/>
                          </a:solidFill>
                          <a:effectLst/>
                        </a:rPr>
                        <a:t>WILL_ALWAYS</a:t>
                      </a:r>
                      <a:r>
                        <a:rPr lang="zh-CN" sz="1200" b="0" kern="100" dirty="0">
                          <a:solidFill>
                            <a:schemeClr val="tx1"/>
                          </a:solidFill>
                          <a:effectLst/>
                        </a:rPr>
                        <a:t>，</a:t>
                      </a:r>
                    </a:p>
                    <a:p>
                      <a:pPr indent="127000" algn="just">
                        <a:lnSpc>
                          <a:spcPct val="125000"/>
                        </a:lnSpc>
                        <a:spcAft>
                          <a:spcPts val="0"/>
                        </a:spcAft>
                      </a:pPr>
                      <a:r>
                        <a:rPr lang="zh-CN" sz="1200" b="0" kern="100" dirty="0">
                          <a:solidFill>
                            <a:schemeClr val="tx1"/>
                          </a:solidFill>
                          <a:effectLst/>
                        </a:rPr>
                        <a:t>若是，执行</a:t>
                      </a:r>
                      <a:r>
                        <a:rPr lang="en-US" sz="1200" b="0" kern="100" dirty="0">
                          <a:solidFill>
                            <a:schemeClr val="tx1"/>
                          </a:solidFill>
                          <a:effectLst/>
                        </a:rPr>
                        <a:t>step2</a:t>
                      </a:r>
                      <a:endParaRPr lang="zh-CN" sz="1200" b="0" kern="100" dirty="0">
                        <a:solidFill>
                          <a:schemeClr val="tx1"/>
                        </a:solidFill>
                        <a:effectLst/>
                      </a:endParaRPr>
                    </a:p>
                    <a:p>
                      <a:pPr indent="127000" algn="just">
                        <a:lnSpc>
                          <a:spcPct val="125000"/>
                        </a:lnSpc>
                        <a:spcAft>
                          <a:spcPts val="0"/>
                        </a:spcAft>
                      </a:pPr>
                      <a:r>
                        <a:rPr lang="zh-CN" sz="1200" b="0" kern="100" dirty="0">
                          <a:solidFill>
                            <a:schemeClr val="tx1"/>
                          </a:solidFill>
                          <a:effectLst/>
                        </a:rPr>
                        <a:t>若不是，丢弃不符合的节点后继续执行</a:t>
                      </a:r>
                      <a:r>
                        <a:rPr lang="en-US" sz="1200" b="0" kern="100" dirty="0">
                          <a:solidFill>
                            <a:schemeClr val="tx1"/>
                          </a:solidFill>
                          <a:effectLst/>
                        </a:rPr>
                        <a:t>step1</a:t>
                      </a:r>
                      <a:endParaRPr lang="zh-CN" sz="1200" b="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4856159"/>
                  </a:ext>
                </a:extLst>
              </a:tr>
              <a:tr h="218382">
                <a:tc>
                  <a:txBody>
                    <a:bodyPr/>
                    <a:lstStyle/>
                    <a:p>
                      <a:pPr indent="127000" algn="just">
                        <a:lnSpc>
                          <a:spcPct val="125000"/>
                        </a:lnSpc>
                        <a:spcAft>
                          <a:spcPts val="0"/>
                        </a:spcAft>
                      </a:pPr>
                      <a:r>
                        <a:rPr lang="en-US" sz="1200" b="1" kern="100" dirty="0">
                          <a:solidFill>
                            <a:schemeClr val="tx1"/>
                          </a:solidFill>
                          <a:effectLst/>
                        </a:rPr>
                        <a:t>Step2.</a:t>
                      </a:r>
                      <a:endParaRPr lang="zh-CN" sz="12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just">
                        <a:lnSpc>
                          <a:spcPct val="125000"/>
                        </a:lnSpc>
                        <a:spcAft>
                          <a:spcPts val="0"/>
                        </a:spcAft>
                      </a:pPr>
                      <a:r>
                        <a:rPr lang="zh-CN" sz="1200" b="0" kern="100" dirty="0">
                          <a:solidFill>
                            <a:schemeClr val="tx1"/>
                          </a:solidFill>
                          <a:effectLst/>
                        </a:rPr>
                        <a:t>计算</a:t>
                      </a:r>
                      <a:r>
                        <a:rPr lang="en-US" sz="1200" b="0" kern="100" dirty="0">
                          <a:solidFill>
                            <a:schemeClr val="tx1"/>
                          </a:solidFill>
                          <a:effectLst/>
                        </a:rPr>
                        <a:t>N</a:t>
                      </a:r>
                      <a:r>
                        <a:rPr lang="zh-CN" sz="1200" b="0" kern="100" dirty="0">
                          <a:solidFill>
                            <a:schemeClr val="tx1"/>
                          </a:solidFill>
                          <a:effectLst/>
                        </a:rPr>
                        <a:t>集中节点</a:t>
                      </a:r>
                      <a:r>
                        <a:rPr lang="en-US" sz="1200" b="0" kern="100" dirty="0">
                          <a:solidFill>
                            <a:schemeClr val="tx1"/>
                          </a:solidFill>
                          <a:effectLst/>
                        </a:rPr>
                        <a:t>y</a:t>
                      </a:r>
                      <a:r>
                        <a:rPr lang="zh-CN" sz="1200" b="0" kern="100" dirty="0">
                          <a:solidFill>
                            <a:schemeClr val="tx1"/>
                          </a:solidFill>
                          <a:effectLst/>
                        </a:rPr>
                        <a:t>的可达度</a:t>
                      </a:r>
                      <a:r>
                        <a:rPr lang="en-US" sz="1200" b="0" kern="100" dirty="0">
                          <a:solidFill>
                            <a:schemeClr val="tx1"/>
                          </a:solidFill>
                          <a:effectLst/>
                        </a:rPr>
                        <a:t>D(y)</a:t>
                      </a:r>
                      <a:endParaRPr lang="zh-CN" sz="1200" b="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9554"/>
                  </a:ext>
                </a:extLst>
              </a:tr>
              <a:tr h="455254">
                <a:tc>
                  <a:txBody>
                    <a:bodyPr/>
                    <a:lstStyle/>
                    <a:p>
                      <a:pPr indent="127000" algn="just">
                        <a:lnSpc>
                          <a:spcPct val="125000"/>
                        </a:lnSpc>
                        <a:spcAft>
                          <a:spcPts val="0"/>
                        </a:spcAft>
                      </a:pPr>
                      <a:r>
                        <a:rPr lang="en-US" sz="1200" b="1" kern="100" dirty="0">
                          <a:solidFill>
                            <a:schemeClr val="tx1"/>
                          </a:solidFill>
                          <a:effectLst/>
                        </a:rPr>
                        <a:t>Step3.</a:t>
                      </a:r>
                      <a:endParaRPr lang="zh-CN" sz="12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just">
                        <a:lnSpc>
                          <a:spcPct val="125000"/>
                        </a:lnSpc>
                        <a:spcAft>
                          <a:spcPts val="0"/>
                        </a:spcAft>
                      </a:pPr>
                      <a:r>
                        <a:rPr lang="zh-CN" sz="1200" b="0" kern="100" dirty="0">
                          <a:solidFill>
                            <a:schemeClr val="tx1"/>
                          </a:solidFill>
                          <a:effectLst/>
                        </a:rPr>
                        <a:t>判断</a:t>
                      </a:r>
                      <a:r>
                        <a:rPr lang="en-US" sz="1200" b="0" kern="100" dirty="0">
                          <a:solidFill>
                            <a:schemeClr val="tx1"/>
                          </a:solidFill>
                          <a:effectLst/>
                        </a:rPr>
                        <a:t>N</a:t>
                      </a:r>
                      <a:r>
                        <a:rPr lang="zh-CN" sz="1200" b="0" kern="100" dirty="0">
                          <a:solidFill>
                            <a:schemeClr val="tx1"/>
                          </a:solidFill>
                          <a:effectLst/>
                        </a:rPr>
                        <a:t>集中是否存在到达</a:t>
                      </a:r>
                      <a:r>
                        <a:rPr lang="en-US" sz="1200" b="0" kern="100" dirty="0">
                          <a:solidFill>
                            <a:schemeClr val="tx1"/>
                          </a:solidFill>
                          <a:effectLst/>
                        </a:rPr>
                        <a:t>N2</a:t>
                      </a:r>
                      <a:r>
                        <a:rPr lang="zh-CN" sz="1200" b="0" kern="100" dirty="0">
                          <a:solidFill>
                            <a:schemeClr val="tx1"/>
                          </a:solidFill>
                          <a:effectLst/>
                        </a:rPr>
                        <a:t>集中的某一节点的唯一节点，</a:t>
                      </a:r>
                    </a:p>
                    <a:p>
                      <a:pPr indent="127000" algn="just">
                        <a:lnSpc>
                          <a:spcPct val="125000"/>
                        </a:lnSpc>
                        <a:spcAft>
                          <a:spcPts val="0"/>
                        </a:spcAft>
                      </a:pPr>
                      <a:r>
                        <a:rPr lang="zh-CN" sz="1200" b="0" kern="100" dirty="0">
                          <a:solidFill>
                            <a:schemeClr val="tx1"/>
                          </a:solidFill>
                          <a:effectLst/>
                        </a:rPr>
                        <a:t>若是，则将其加入到</a:t>
                      </a:r>
                      <a:r>
                        <a:rPr lang="en-US" sz="1200" b="0" kern="100" dirty="0">
                          <a:solidFill>
                            <a:schemeClr val="tx1"/>
                          </a:solidFill>
                          <a:effectLst/>
                        </a:rPr>
                        <a:t>MPR</a:t>
                      </a:r>
                      <a:r>
                        <a:rPr lang="zh-CN" sz="1200" b="0" kern="100" dirty="0">
                          <a:solidFill>
                            <a:schemeClr val="tx1"/>
                          </a:solidFill>
                          <a:effectLst/>
                        </a:rPr>
                        <a:t>集中，并移除</a:t>
                      </a:r>
                      <a:r>
                        <a:rPr lang="en-US" sz="1200" b="0" kern="100" dirty="0">
                          <a:solidFill>
                            <a:schemeClr val="tx1"/>
                          </a:solidFill>
                          <a:effectLst/>
                        </a:rPr>
                        <a:t>N2</a:t>
                      </a:r>
                      <a:r>
                        <a:rPr lang="zh-CN" sz="1200" b="0" kern="100" dirty="0">
                          <a:solidFill>
                            <a:schemeClr val="tx1"/>
                          </a:solidFill>
                          <a:effectLst/>
                        </a:rPr>
                        <a:t>集中被覆盖的节点</a:t>
                      </a:r>
                      <a:endParaRPr lang="zh-CN" sz="1200" b="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0414098"/>
                  </a:ext>
                </a:extLst>
              </a:tr>
              <a:tr h="218382">
                <a:tc>
                  <a:txBody>
                    <a:bodyPr/>
                    <a:lstStyle/>
                    <a:p>
                      <a:pPr indent="127000" algn="just">
                        <a:lnSpc>
                          <a:spcPct val="125000"/>
                        </a:lnSpc>
                        <a:spcAft>
                          <a:spcPts val="0"/>
                        </a:spcAft>
                      </a:pPr>
                      <a:r>
                        <a:rPr lang="en-US" sz="1200" b="1" kern="100">
                          <a:solidFill>
                            <a:schemeClr val="tx1"/>
                          </a:solidFill>
                          <a:effectLst/>
                        </a:rPr>
                        <a:t> </a:t>
                      </a:r>
                      <a:endParaRPr lang="zh-CN" sz="1200" b="1" kern="10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just">
                        <a:lnSpc>
                          <a:spcPct val="125000"/>
                        </a:lnSpc>
                        <a:spcAft>
                          <a:spcPts val="0"/>
                        </a:spcAft>
                      </a:pPr>
                      <a:r>
                        <a:rPr lang="zh-CN" sz="1200" b="0" kern="100" dirty="0">
                          <a:solidFill>
                            <a:schemeClr val="tx1"/>
                          </a:solidFill>
                          <a:effectLst/>
                        </a:rPr>
                        <a:t>若否，则执行</a:t>
                      </a:r>
                      <a:r>
                        <a:rPr lang="en-US" sz="1200" b="0" kern="100" dirty="0">
                          <a:solidFill>
                            <a:schemeClr val="tx1"/>
                          </a:solidFill>
                          <a:effectLst/>
                        </a:rPr>
                        <a:t>step4.</a:t>
                      </a:r>
                      <a:endParaRPr lang="zh-CN" sz="1200" b="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909295"/>
                  </a:ext>
                </a:extLst>
              </a:tr>
              <a:tr h="218382">
                <a:tc>
                  <a:txBody>
                    <a:bodyPr/>
                    <a:lstStyle/>
                    <a:p>
                      <a:pPr indent="127000" algn="just">
                        <a:lnSpc>
                          <a:spcPct val="125000"/>
                        </a:lnSpc>
                        <a:spcAft>
                          <a:spcPts val="0"/>
                        </a:spcAft>
                      </a:pPr>
                      <a:r>
                        <a:rPr lang="en-US" sz="1200" b="1" kern="100">
                          <a:solidFill>
                            <a:schemeClr val="tx1"/>
                          </a:solidFill>
                          <a:effectLst/>
                        </a:rPr>
                        <a:t>Step4.</a:t>
                      </a:r>
                      <a:endParaRPr lang="zh-CN" sz="1200" b="1" kern="10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just">
                        <a:lnSpc>
                          <a:spcPct val="125000"/>
                        </a:lnSpc>
                        <a:spcAft>
                          <a:spcPts val="0"/>
                        </a:spcAft>
                      </a:pPr>
                      <a:r>
                        <a:rPr lang="zh-CN" sz="1200" b="0" kern="100" dirty="0">
                          <a:solidFill>
                            <a:schemeClr val="tx1"/>
                          </a:solidFill>
                          <a:effectLst/>
                        </a:rPr>
                        <a:t>判断</a:t>
                      </a:r>
                      <a:r>
                        <a:rPr lang="en-US" sz="1200" b="0" kern="100" dirty="0">
                          <a:solidFill>
                            <a:schemeClr val="tx1"/>
                          </a:solidFill>
                          <a:effectLst/>
                        </a:rPr>
                        <a:t>N2</a:t>
                      </a:r>
                      <a:r>
                        <a:rPr lang="zh-CN" sz="1200" b="0" kern="100" dirty="0">
                          <a:solidFill>
                            <a:schemeClr val="tx1"/>
                          </a:solidFill>
                          <a:effectLst/>
                        </a:rPr>
                        <a:t>集中是否存在未被移除的节点，且</a:t>
                      </a:r>
                      <a:r>
                        <a:rPr lang="en-US" sz="1200" b="0" kern="100" dirty="0">
                          <a:solidFill>
                            <a:schemeClr val="tx1"/>
                          </a:solidFill>
                          <a:effectLst/>
                        </a:rPr>
                        <a:t>N</a:t>
                      </a:r>
                      <a:r>
                        <a:rPr lang="zh-CN" sz="1200" b="0" kern="100" dirty="0">
                          <a:solidFill>
                            <a:schemeClr val="tx1"/>
                          </a:solidFill>
                          <a:effectLst/>
                        </a:rPr>
                        <a:t>集中还存在节点</a:t>
                      </a:r>
                      <a:endParaRPr lang="zh-CN" sz="1200" b="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0370307"/>
                  </a:ext>
                </a:extLst>
              </a:tr>
              <a:tr h="452227">
                <a:tc>
                  <a:txBody>
                    <a:bodyPr/>
                    <a:lstStyle/>
                    <a:p>
                      <a:pPr indent="127000" algn="just">
                        <a:lnSpc>
                          <a:spcPct val="125000"/>
                        </a:lnSpc>
                        <a:spcAft>
                          <a:spcPts val="0"/>
                        </a:spcAft>
                      </a:pPr>
                      <a:r>
                        <a:rPr lang="en-US" sz="1200" b="1" kern="100" dirty="0">
                          <a:solidFill>
                            <a:schemeClr val="tx1"/>
                          </a:solidFill>
                          <a:effectLst/>
                        </a:rPr>
                        <a:t> </a:t>
                      </a:r>
                      <a:endParaRPr lang="zh-CN" sz="12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just">
                        <a:lnSpc>
                          <a:spcPct val="125000"/>
                        </a:lnSpc>
                        <a:spcAft>
                          <a:spcPts val="0"/>
                        </a:spcAft>
                      </a:pPr>
                      <a:r>
                        <a:rPr lang="zh-CN" sz="1200" b="0" kern="100" dirty="0">
                          <a:solidFill>
                            <a:schemeClr val="tx1"/>
                          </a:solidFill>
                          <a:effectLst/>
                        </a:rPr>
                        <a:t>若是，则执行</a:t>
                      </a:r>
                      <a:r>
                        <a:rPr lang="en-US" sz="1200" b="0" kern="100" dirty="0">
                          <a:solidFill>
                            <a:schemeClr val="tx1"/>
                          </a:solidFill>
                          <a:effectLst/>
                        </a:rPr>
                        <a:t>step5</a:t>
                      </a:r>
                      <a:endParaRPr lang="zh-CN" sz="1200" b="0" kern="100" dirty="0">
                        <a:solidFill>
                          <a:schemeClr val="tx1"/>
                        </a:solidFill>
                        <a:effectLst/>
                      </a:endParaRPr>
                    </a:p>
                    <a:p>
                      <a:pPr indent="127000" algn="just">
                        <a:lnSpc>
                          <a:spcPct val="125000"/>
                        </a:lnSpc>
                        <a:spcAft>
                          <a:spcPts val="0"/>
                        </a:spcAft>
                      </a:pPr>
                      <a:r>
                        <a:rPr lang="zh-CN" sz="1200" b="0" kern="100" dirty="0">
                          <a:solidFill>
                            <a:schemeClr val="tx1"/>
                          </a:solidFill>
                          <a:effectLst/>
                        </a:rPr>
                        <a:t>若否，则算法结束</a:t>
                      </a:r>
                      <a:endParaRPr lang="zh-CN" sz="1200" b="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2308728"/>
                  </a:ext>
                </a:extLst>
              </a:tr>
              <a:tr h="218382">
                <a:tc>
                  <a:txBody>
                    <a:bodyPr/>
                    <a:lstStyle/>
                    <a:p>
                      <a:pPr indent="127000" algn="just">
                        <a:lnSpc>
                          <a:spcPct val="125000"/>
                        </a:lnSpc>
                        <a:spcAft>
                          <a:spcPts val="0"/>
                        </a:spcAft>
                      </a:pPr>
                      <a:r>
                        <a:rPr lang="en-US" sz="1200" b="1" kern="100" dirty="0">
                          <a:solidFill>
                            <a:schemeClr val="tx1"/>
                          </a:solidFill>
                          <a:effectLst/>
                        </a:rPr>
                        <a:t>Step5</a:t>
                      </a:r>
                      <a:endParaRPr lang="zh-CN" sz="12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just">
                        <a:lnSpc>
                          <a:spcPct val="125000"/>
                        </a:lnSpc>
                        <a:spcAft>
                          <a:spcPts val="0"/>
                        </a:spcAft>
                      </a:pPr>
                      <a:r>
                        <a:rPr lang="zh-CN" sz="1200" b="0" kern="100" dirty="0">
                          <a:solidFill>
                            <a:schemeClr val="tx1"/>
                          </a:solidFill>
                          <a:effectLst/>
                        </a:rPr>
                        <a:t>计算</a:t>
                      </a:r>
                      <a:r>
                        <a:rPr lang="en-US" sz="1200" b="0" kern="100" dirty="0">
                          <a:solidFill>
                            <a:schemeClr val="tx1"/>
                          </a:solidFill>
                          <a:effectLst/>
                        </a:rPr>
                        <a:t>N</a:t>
                      </a:r>
                      <a:r>
                        <a:rPr lang="zh-CN" sz="1200" b="0" kern="100" dirty="0">
                          <a:solidFill>
                            <a:schemeClr val="tx1"/>
                          </a:solidFill>
                          <a:effectLst/>
                        </a:rPr>
                        <a:t>集中所有一跳节点的可达性</a:t>
                      </a:r>
                      <a:endParaRPr lang="zh-CN" sz="1200" b="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654425"/>
                  </a:ext>
                </a:extLst>
              </a:tr>
              <a:tr h="688835">
                <a:tc>
                  <a:txBody>
                    <a:bodyPr/>
                    <a:lstStyle/>
                    <a:p>
                      <a:pPr indent="127000" algn="just">
                        <a:lnSpc>
                          <a:spcPct val="125000"/>
                        </a:lnSpc>
                        <a:spcAft>
                          <a:spcPts val="0"/>
                        </a:spcAft>
                      </a:pPr>
                      <a:r>
                        <a:rPr lang="en-US" sz="1200" b="1" kern="100" dirty="0">
                          <a:solidFill>
                            <a:schemeClr val="tx1"/>
                          </a:solidFill>
                          <a:effectLst/>
                        </a:rPr>
                        <a:t>Step6</a:t>
                      </a:r>
                      <a:endParaRPr lang="zh-CN" sz="12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just">
                        <a:lnSpc>
                          <a:spcPct val="125000"/>
                        </a:lnSpc>
                        <a:spcAft>
                          <a:spcPts val="0"/>
                        </a:spcAft>
                      </a:pPr>
                      <a:r>
                        <a:rPr lang="zh-CN" sz="1200" b="0" kern="100" dirty="0">
                          <a:solidFill>
                            <a:schemeClr val="tx1"/>
                          </a:solidFill>
                          <a:effectLst/>
                        </a:rPr>
                        <a:t>以转发意愿为准则按从高到底的顺序将节点加入</a:t>
                      </a:r>
                      <a:r>
                        <a:rPr lang="en-US" sz="1200" b="0" kern="100" dirty="0">
                          <a:solidFill>
                            <a:schemeClr val="tx1"/>
                          </a:solidFill>
                          <a:effectLst/>
                        </a:rPr>
                        <a:t>MPR</a:t>
                      </a:r>
                      <a:r>
                        <a:rPr lang="zh-CN" sz="1200" b="0" kern="100" dirty="0">
                          <a:solidFill>
                            <a:schemeClr val="tx1"/>
                          </a:solidFill>
                          <a:effectLst/>
                        </a:rPr>
                        <a:t>集，若存在相同转发意愿的节点则选择可达性最高的节点，若可达性相同则选择可达度最大的节点，算法结束</a:t>
                      </a:r>
                      <a:endParaRPr lang="zh-CN" sz="1200" b="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7864660"/>
                  </a:ext>
                </a:extLst>
              </a:tr>
            </a:tbl>
          </a:graphicData>
        </a:graphic>
      </p:graphicFrame>
      <p:sp>
        <p:nvSpPr>
          <p:cNvPr id="19" name="文本框 18">
            <a:extLst>
              <a:ext uri="{FF2B5EF4-FFF2-40B4-BE49-F238E27FC236}">
                <a16:creationId xmlns:a16="http://schemas.microsoft.com/office/drawing/2014/main" id="{F8466197-F9C9-4140-975E-3CFF6A1EA21C}"/>
              </a:ext>
            </a:extLst>
          </p:cNvPr>
          <p:cNvSpPr txBox="1"/>
          <p:nvPr/>
        </p:nvSpPr>
        <p:spPr>
          <a:xfrm>
            <a:off x="704012" y="5107747"/>
            <a:ext cx="5494493" cy="1077218"/>
          </a:xfrm>
          <a:prstGeom prst="rect">
            <a:avLst/>
          </a:prstGeom>
          <a:noFill/>
          <a:ln>
            <a:solidFill>
              <a:srgbClr val="0070C0"/>
            </a:solidFill>
          </a:ln>
        </p:spPr>
        <p:txBody>
          <a:bodyPr wrap="square" rtlCol="0">
            <a:spAutoFit/>
          </a:bodyPr>
          <a:lstStyle/>
          <a:p>
            <a:pPr marL="285750" indent="-285750">
              <a:buFont typeface="Wingdings" panose="05000000000000000000" pitchFamily="2" charset="2"/>
              <a:buChar char="Ø"/>
            </a:pPr>
            <a:r>
              <a:rPr lang="zh-CN" altLang="en-US" sz="1600" dirty="0">
                <a:latin typeface="Times New Roman" panose="02020603050405020304" pitchFamily="18" charset="0"/>
                <a:cs typeface="Times New Roman" panose="02020603050405020304" pitchFamily="18" charset="0"/>
              </a:rPr>
              <a:t>节点可达度，通过本节点</a:t>
            </a:r>
            <a:r>
              <a:rPr lang="en-US" altLang="zh-CN" sz="1600" dirty="0">
                <a:latin typeface="Times New Roman" panose="02020603050405020304" pitchFamily="18" charset="0"/>
                <a:cs typeface="Times New Roman" panose="02020603050405020304" pitchFamily="18" charset="0"/>
              </a:rPr>
              <a:t>i</a:t>
            </a:r>
            <a:r>
              <a:rPr lang="zh-CN" altLang="en-US" sz="1600" dirty="0">
                <a:latin typeface="Times New Roman" panose="02020603050405020304" pitchFamily="18" charset="0"/>
                <a:cs typeface="Times New Roman" panose="02020603050405020304" pitchFamily="18" charset="0"/>
              </a:rPr>
              <a:t>的一跳邻居集中的某一邻居节点所能到达的二跳邻居节点的个数，但不包括以下情况：</a:t>
            </a:r>
            <a:endParaRPr lang="en-US"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i</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该二跳邻居节点位于一跳邻居集</a:t>
            </a:r>
            <a:r>
              <a:rPr lang="en-US" altLang="zh-CN" sz="1600" dirty="0">
                <a:latin typeface="Times New Roman" panose="02020603050405020304" pitchFamily="18" charset="0"/>
                <a:cs typeface="Times New Roman" panose="02020603050405020304" pitchFamily="18" charset="0"/>
              </a:rPr>
              <a:t>N</a:t>
            </a:r>
            <a:r>
              <a:rPr lang="zh-CN" altLang="en-US" sz="1600" dirty="0">
                <a:latin typeface="Times New Roman" panose="02020603050405020304" pitchFamily="18" charset="0"/>
                <a:cs typeface="Times New Roman" panose="02020603050405020304" pitchFamily="18" charset="0"/>
              </a:rPr>
              <a:t>中；</a:t>
            </a:r>
          </a:p>
          <a:p>
            <a:r>
              <a:rPr lang="en-US" altLang="zh-CN" sz="1600" dirty="0">
                <a:latin typeface="Times New Roman" panose="02020603050405020304" pitchFamily="18" charset="0"/>
                <a:cs typeface="Times New Roman" panose="02020603050405020304" pitchFamily="18" charset="0"/>
              </a:rPr>
              <a:t>                ii)</a:t>
            </a:r>
            <a:r>
              <a:rPr lang="zh-CN" altLang="en-US" sz="1600" dirty="0">
                <a:latin typeface="Times New Roman" panose="02020603050405020304" pitchFamily="18" charset="0"/>
                <a:cs typeface="Times New Roman" panose="02020603050405020304" pitchFamily="18" charset="0"/>
              </a:rPr>
              <a:t>本节点</a:t>
            </a:r>
            <a:r>
              <a:rPr lang="en-US" altLang="zh-CN" sz="1600" dirty="0">
                <a:latin typeface="Times New Roman" panose="02020603050405020304" pitchFamily="18" charset="0"/>
                <a:cs typeface="Times New Roman" panose="02020603050405020304" pitchFamily="18" charset="0"/>
              </a:rPr>
              <a:t>i</a:t>
            </a:r>
            <a:r>
              <a:rPr lang="zh-CN" altLang="en-US" sz="1600" dirty="0">
                <a:latin typeface="Times New Roman" panose="02020603050405020304" pitchFamily="18" charset="0"/>
                <a:cs typeface="Times New Roman" panose="02020603050405020304" pitchFamily="18" charset="0"/>
              </a:rPr>
              <a:t>自身。</a:t>
            </a:r>
          </a:p>
        </p:txBody>
      </p:sp>
      <p:graphicFrame>
        <p:nvGraphicFramePr>
          <p:cNvPr id="21" name="对象 20">
            <a:extLst>
              <a:ext uri="{FF2B5EF4-FFF2-40B4-BE49-F238E27FC236}">
                <a16:creationId xmlns:a16="http://schemas.microsoft.com/office/drawing/2014/main" id="{CFB36C08-4257-4CD2-8155-A0495D2F7914}"/>
              </a:ext>
            </a:extLst>
          </p:cNvPr>
          <p:cNvGraphicFramePr>
            <a:graphicFrameLocks noChangeAspect="1"/>
          </p:cNvGraphicFramePr>
          <p:nvPr>
            <p:extLst>
              <p:ext uri="{D42A27DB-BD31-4B8C-83A1-F6EECF244321}">
                <p14:modId xmlns:p14="http://schemas.microsoft.com/office/powerpoint/2010/main" val="4092147878"/>
              </p:ext>
            </p:extLst>
          </p:nvPr>
        </p:nvGraphicFramePr>
        <p:xfrm>
          <a:off x="156769" y="2131557"/>
          <a:ext cx="6268825" cy="3488038"/>
        </p:xfrm>
        <a:graphic>
          <a:graphicData uri="http://schemas.openxmlformats.org/presentationml/2006/ole">
            <mc:AlternateContent xmlns:mc="http://schemas.openxmlformats.org/markup-compatibility/2006">
              <mc:Choice xmlns:v="urn:schemas-microsoft-com:vml" Requires="v">
                <p:oleObj spid="_x0000_s17531" name="Visio" r:id="rId6" imgW="7430018" imgH="4134423" progId="Visio.Drawing.15">
                  <p:embed/>
                </p:oleObj>
              </mc:Choice>
              <mc:Fallback>
                <p:oleObj name="Visio" r:id="rId6" imgW="7430018" imgH="4134423" progId="Visio.Drawing.15">
                  <p:embed/>
                  <p:pic>
                    <p:nvPicPr>
                      <p:cNvPr id="23" name="对象 22">
                        <a:extLst>
                          <a:ext uri="{FF2B5EF4-FFF2-40B4-BE49-F238E27FC236}">
                            <a16:creationId xmlns:a16="http://schemas.microsoft.com/office/drawing/2014/main" id="{8380F241-09B3-4805-8380-470D42C78D9C}"/>
                          </a:ext>
                        </a:extLst>
                      </p:cNvPr>
                      <p:cNvPicPr/>
                      <p:nvPr/>
                    </p:nvPicPr>
                    <p:blipFill>
                      <a:blip r:embed="rId7"/>
                      <a:stretch>
                        <a:fillRect/>
                      </a:stretch>
                    </p:blipFill>
                    <p:spPr>
                      <a:xfrm>
                        <a:off x="156769" y="2131557"/>
                        <a:ext cx="6268825" cy="3488038"/>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0E4434D8-F8AE-4DEA-BBB8-3368A34BDECE}"/>
              </a:ext>
            </a:extLst>
          </p:cNvPr>
          <p:cNvSpPr txBox="1"/>
          <p:nvPr/>
        </p:nvSpPr>
        <p:spPr>
          <a:xfrm>
            <a:off x="1370013" y="4492140"/>
            <a:ext cx="375093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MPR</a:t>
            </a:r>
            <a:r>
              <a:rPr lang="zh-CN" altLang="en-US" dirty="0">
                <a:latin typeface="Times New Roman" panose="02020603050405020304" pitchFamily="18" charset="0"/>
                <a:cs typeface="Times New Roman" panose="02020603050405020304" pitchFamily="18" charset="0"/>
              </a:rPr>
              <a:t>选择机制</a:t>
            </a:r>
            <a:endParaRPr lang="en-US" altLang="zh-CN"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0E8BBFC4-E101-4F4F-A2F4-C4F0B9577082}"/>
              </a:ext>
            </a:extLst>
          </p:cNvPr>
          <p:cNvSpPr txBox="1"/>
          <p:nvPr/>
        </p:nvSpPr>
        <p:spPr>
          <a:xfrm>
            <a:off x="3702138" y="4488067"/>
            <a:ext cx="3750936"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路由表计算</a:t>
            </a:r>
            <a:endParaRPr lang="en-US" altLang="zh-CN" dirty="0">
              <a:latin typeface="Times New Roman" panose="02020603050405020304" pitchFamily="18" charset="0"/>
              <a:cs typeface="Times New Roman" panose="02020603050405020304" pitchFamily="18" charset="0"/>
            </a:endParaRPr>
          </a:p>
        </p:txBody>
      </p:sp>
      <p:pic>
        <p:nvPicPr>
          <p:cNvPr id="24" name="内容占位符 12">
            <a:extLst>
              <a:ext uri="{FF2B5EF4-FFF2-40B4-BE49-F238E27FC236}">
                <a16:creationId xmlns:a16="http://schemas.microsoft.com/office/drawing/2014/main" id="{7D68C913-4D8C-44E0-8068-5C085100B0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25" name="直接连接符 24">
            <a:extLst>
              <a:ext uri="{FF2B5EF4-FFF2-40B4-BE49-F238E27FC236}">
                <a16:creationId xmlns:a16="http://schemas.microsoft.com/office/drawing/2014/main" id="{9C0613B1-0A48-4D44-BB59-6956C4CDBA35}"/>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377998DE-5DCF-4E19-8A34-88C4BA2DC6EE}"/>
              </a:ext>
            </a:extLst>
          </p:cNvPr>
          <p:cNvSpPr txBox="1"/>
          <p:nvPr/>
        </p:nvSpPr>
        <p:spPr>
          <a:xfrm>
            <a:off x="107586" y="967090"/>
            <a:ext cx="7266733"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3. </a:t>
            </a:r>
            <a:r>
              <a:rPr lang="zh-CN" altLang="en-US" sz="2400" b="1" noProof="1">
                <a:solidFill>
                  <a:srgbClr val="2F2FFF"/>
                </a:solidFill>
                <a:latin typeface="微软雅黑" panose="020B0503020204020204" pitchFamily="34" charset="-122"/>
                <a:ea typeface="微软雅黑" panose="020B0503020204020204" pitchFamily="34" charset="-122"/>
              </a:rPr>
              <a:t>“云</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边</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端”分布式多源运维数据智能感知技术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7" name="标题 7">
            <a:extLst>
              <a:ext uri="{FF2B5EF4-FFF2-40B4-BE49-F238E27FC236}">
                <a16:creationId xmlns:a16="http://schemas.microsoft.com/office/drawing/2014/main" id="{8D4A507F-4D6D-4FAC-B687-DD8F27BE8ECA}"/>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10801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文本框 4">
            <a:extLst>
              <a:ext uri="{FF2B5EF4-FFF2-40B4-BE49-F238E27FC236}">
                <a16:creationId xmlns:a16="http://schemas.microsoft.com/office/drawing/2014/main" id="{CA53A7B5-1383-4F28-A8B3-A1EE73594E6E}"/>
              </a:ext>
            </a:extLst>
          </p:cNvPr>
          <p:cNvSpPr txBox="1"/>
          <p:nvPr/>
        </p:nvSpPr>
        <p:spPr>
          <a:xfrm>
            <a:off x="1106679" y="2131585"/>
            <a:ext cx="3750936"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优化</a:t>
            </a:r>
            <a:r>
              <a:rPr lang="en-US" altLang="zh-CN" dirty="0">
                <a:latin typeface="Times New Roman" panose="02020603050405020304" pitchFamily="18" charset="0"/>
                <a:cs typeface="Times New Roman" panose="02020603050405020304" pitchFamily="18" charset="0"/>
              </a:rPr>
              <a:t>MPR</a:t>
            </a:r>
            <a:r>
              <a:rPr lang="zh-CN" altLang="en-US" dirty="0">
                <a:latin typeface="Times New Roman" panose="02020603050405020304" pitchFamily="18" charset="0"/>
                <a:cs typeface="Times New Roman" panose="02020603050405020304" pitchFamily="18" charset="0"/>
              </a:rPr>
              <a:t>选择算法</a:t>
            </a:r>
            <a:endParaRPr lang="en-US" altLang="zh-CN"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1E7ABD6-0421-480C-B302-73F131FC7009}"/>
              </a:ext>
            </a:extLst>
          </p:cNvPr>
          <p:cNvSpPr txBox="1"/>
          <p:nvPr/>
        </p:nvSpPr>
        <p:spPr>
          <a:xfrm>
            <a:off x="352455" y="1550602"/>
            <a:ext cx="6392310" cy="461665"/>
          </a:xfrm>
          <a:prstGeom prst="rect">
            <a:avLst/>
          </a:prstGeom>
          <a:noFill/>
        </p:spPr>
        <p:txBody>
          <a:bodyPr wrap="square" rtlCol="0">
            <a:spAutoFit/>
          </a:bodyPr>
          <a:lstStyle/>
          <a:p>
            <a:pPr marL="285750" indent="-285750">
              <a:spcBef>
                <a:spcPct val="0"/>
              </a:spcBef>
              <a:buFont typeface="Wingdings" panose="05000000000000000000" pitchFamily="2" charset="2"/>
              <a:buChar char="n"/>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基于链路感知和链路持久性的路由选择策略</a:t>
            </a:r>
            <a:endParaRPr lang="en-US" altLang="zh-CN" sz="2400" b="1" dirty="0">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59AC1B9E-44A9-4BE9-923C-ED2C405CB579}"/>
              </a:ext>
            </a:extLst>
          </p:cNvPr>
          <p:cNvSpPr txBox="1"/>
          <p:nvPr/>
        </p:nvSpPr>
        <p:spPr>
          <a:xfrm>
            <a:off x="1106679" y="2627354"/>
            <a:ext cx="3750936"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链路质量计算</a:t>
            </a:r>
            <a:endParaRPr lang="en-US" altLang="zh-CN" dirty="0">
              <a:latin typeface="Times New Roman" panose="02020603050405020304" pitchFamily="18" charset="0"/>
              <a:cs typeface="Times New Roman" panose="02020603050405020304" pitchFamily="18" charset="0"/>
            </a:endParaRPr>
          </a:p>
        </p:txBody>
      </p:sp>
      <p:graphicFrame>
        <p:nvGraphicFramePr>
          <p:cNvPr id="8" name="对象 7">
            <a:extLst>
              <a:ext uri="{FF2B5EF4-FFF2-40B4-BE49-F238E27FC236}">
                <a16:creationId xmlns:a16="http://schemas.microsoft.com/office/drawing/2014/main" id="{6ABD08C0-2352-4DA6-80E8-B9CF3A2CD8A8}"/>
              </a:ext>
            </a:extLst>
          </p:cNvPr>
          <p:cNvGraphicFramePr>
            <a:graphicFrameLocks noChangeAspect="1"/>
          </p:cNvGraphicFramePr>
          <p:nvPr>
            <p:extLst>
              <p:ext uri="{D42A27DB-BD31-4B8C-83A1-F6EECF244321}">
                <p14:modId xmlns:p14="http://schemas.microsoft.com/office/powerpoint/2010/main" val="3765591365"/>
              </p:ext>
            </p:extLst>
          </p:nvPr>
        </p:nvGraphicFramePr>
        <p:xfrm>
          <a:off x="2502230" y="3425218"/>
          <a:ext cx="1567419" cy="677803"/>
        </p:xfrm>
        <a:graphic>
          <a:graphicData uri="http://schemas.openxmlformats.org/presentationml/2006/ole">
            <mc:AlternateContent xmlns:mc="http://schemas.openxmlformats.org/markup-compatibility/2006">
              <mc:Choice xmlns:v="urn:schemas-microsoft-com:vml" Requires="v">
                <p:oleObj spid="_x0000_s18854" name="Equation" r:id="rId4" imgW="1054100" imgH="457200" progId="Equation.DSMT4">
                  <p:embed/>
                </p:oleObj>
              </mc:Choice>
              <mc:Fallback>
                <p:oleObj name="Equation" r:id="rId4" imgW="1054100" imgH="457200" progId="Equation.DSMT4">
                  <p:embed/>
                  <p:pic>
                    <p:nvPicPr>
                      <p:cNvPr id="5" name="对象 4">
                        <a:extLst>
                          <a:ext uri="{FF2B5EF4-FFF2-40B4-BE49-F238E27FC236}">
                            <a16:creationId xmlns:a16="http://schemas.microsoft.com/office/drawing/2014/main" id="{8E4A0A00-9AD8-4D9D-B0EA-F8C258EA1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230" y="3425218"/>
                        <a:ext cx="1567419" cy="677803"/>
                      </a:xfrm>
                      <a:prstGeom prst="rect">
                        <a:avLst/>
                      </a:prstGeom>
                      <a:noFill/>
                    </p:spPr>
                  </p:pic>
                </p:oleObj>
              </mc:Fallback>
            </mc:AlternateContent>
          </a:graphicData>
        </a:graphic>
      </p:graphicFrame>
      <p:sp>
        <p:nvSpPr>
          <p:cNvPr id="9" name="文本框 8">
            <a:extLst>
              <a:ext uri="{FF2B5EF4-FFF2-40B4-BE49-F238E27FC236}">
                <a16:creationId xmlns:a16="http://schemas.microsoft.com/office/drawing/2014/main" id="{31BA12D8-6718-4E0A-A92D-B7CF5EC21478}"/>
              </a:ext>
            </a:extLst>
          </p:cNvPr>
          <p:cNvSpPr txBox="1"/>
          <p:nvPr/>
        </p:nvSpPr>
        <p:spPr>
          <a:xfrm>
            <a:off x="868579" y="3067877"/>
            <a:ext cx="6025381" cy="338554"/>
          </a:xfrm>
          <a:prstGeom prst="rect">
            <a:avLst/>
          </a:prstGeom>
          <a:noFill/>
        </p:spPr>
        <p:txBody>
          <a:bodyPr wrap="square" rtlCol="0">
            <a:spAutoFit/>
          </a:bodyPr>
          <a:lstStyle/>
          <a:p>
            <a:r>
              <a:rPr lang="zh-CN" altLang="en-US" sz="1600" dirty="0">
                <a:latin typeface="Times New Roman" panose="02020603050405020304" pitchFamily="18" charset="0"/>
                <a:cs typeface="Times New Roman" panose="02020603050405020304" pitchFamily="18" charset="0"/>
              </a:rPr>
              <a:t>无人机节点之间的链路质量可以通过传输数期望（</a:t>
            </a:r>
            <a:r>
              <a:rPr lang="en-US" altLang="zh-CN" sz="1600" dirty="0">
                <a:latin typeface="Times New Roman" panose="02020603050405020304" pitchFamily="18" charset="0"/>
                <a:cs typeface="Times New Roman" panose="02020603050405020304" pitchFamily="18" charset="0"/>
              </a:rPr>
              <a:t>ETX</a:t>
            </a:r>
            <a:r>
              <a:rPr lang="zh-CN" altLang="en-US" sz="1600" dirty="0">
                <a:latin typeface="Times New Roman" panose="02020603050405020304" pitchFamily="18" charset="0"/>
                <a:cs typeface="Times New Roman" panose="02020603050405020304" pitchFamily="18" charset="0"/>
              </a:rPr>
              <a:t>）来表示</a:t>
            </a:r>
            <a:endParaRPr lang="en-US" altLang="zh-CN"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50473623-5CAA-4CAB-92AC-020E47068AB5}"/>
                  </a:ext>
                </a:extLst>
              </p:cNvPr>
              <p:cNvSpPr/>
              <p:nvPr/>
            </p:nvSpPr>
            <p:spPr>
              <a:xfrm>
                <a:off x="943768" y="4088883"/>
                <a:ext cx="3331489" cy="358303"/>
              </a:xfrm>
              <a:prstGeom prst="rect">
                <a:avLst/>
              </a:prstGeom>
            </p:spPr>
            <p:txBody>
              <a:bodyPr wrap="none">
                <a:spAutoFit/>
              </a:bodyPr>
              <a:lstStyle/>
              <a:p>
                <a14:m>
                  <m:oMath xmlns:m="http://schemas.openxmlformats.org/officeDocument/2006/math">
                    <m:sSub>
                      <m:sSubPr>
                        <m:ctrlPr>
                          <a:rPr lang="zh-CN" altLang="en-US" sz="1600" i="1">
                            <a:latin typeface="Cambria Math" panose="02040503050406030204" pitchFamily="18" charset="0"/>
                          </a:rPr>
                        </m:ctrlPr>
                      </m:sSubPr>
                      <m:e>
                        <m:r>
                          <a:rPr lang="zh-CN" altLang="en-US" sz="1600" i="1">
                            <a:latin typeface="Cambria Math" panose="02040503050406030204" pitchFamily="18" charset="0"/>
                          </a:rPr>
                          <m:t>𝑅</m:t>
                        </m:r>
                      </m:e>
                      <m:sub>
                        <m:r>
                          <a:rPr lang="zh-CN" altLang="en-US" sz="1600" i="1">
                            <a:latin typeface="Cambria Math" panose="02040503050406030204" pitchFamily="18" charset="0"/>
                          </a:rPr>
                          <m:t>𝑓</m:t>
                        </m:r>
                      </m:sub>
                    </m:sSub>
                  </m:oMath>
                </a14:m>
                <a:r>
                  <a:rPr lang="zh-CN" altLang="en-US" sz="1600" dirty="0"/>
                  <a:t>是转发接受比；</a:t>
                </a:r>
                <a14:m>
                  <m:oMath xmlns:m="http://schemas.openxmlformats.org/officeDocument/2006/math">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𝑅</m:t>
                        </m:r>
                      </m:e>
                      <m:sub>
                        <m:r>
                          <a:rPr lang="en-US" altLang="zh-CN" sz="1600" i="1">
                            <a:latin typeface="Cambria Math" panose="02040503050406030204" pitchFamily="18" charset="0"/>
                          </a:rPr>
                          <m:t>𝑟</m:t>
                        </m:r>
                      </m:sub>
                    </m:sSub>
                  </m:oMath>
                </a14:m>
                <a:r>
                  <a:rPr lang="zh-CN" altLang="zh-CN" sz="1600" dirty="0"/>
                  <a:t>为反向接收比</a:t>
                </a:r>
                <a:endParaRPr lang="zh-CN" altLang="en-US" dirty="0"/>
              </a:p>
            </p:txBody>
          </p:sp>
        </mc:Choice>
        <mc:Fallback xmlns="">
          <p:sp>
            <p:nvSpPr>
              <p:cNvPr id="11" name="矩形 10">
                <a:extLst>
                  <a:ext uri="{FF2B5EF4-FFF2-40B4-BE49-F238E27FC236}">
                    <a16:creationId xmlns:a16="http://schemas.microsoft.com/office/drawing/2014/main" id="{50473623-5CAA-4CAB-92AC-020E47068AB5}"/>
                  </a:ext>
                </a:extLst>
              </p:cNvPr>
              <p:cNvSpPr>
                <a:spLocks noRot="1" noChangeAspect="1" noMove="1" noResize="1" noEditPoints="1" noAdjustHandles="1" noChangeArrowheads="1" noChangeShapeType="1" noTextEdit="1"/>
              </p:cNvSpPr>
              <p:nvPr/>
            </p:nvSpPr>
            <p:spPr>
              <a:xfrm>
                <a:off x="943768" y="4088883"/>
                <a:ext cx="3331489" cy="358303"/>
              </a:xfrm>
              <a:prstGeom prst="rect">
                <a:avLst/>
              </a:prstGeom>
              <a:blipFill>
                <a:blip r:embed="rId6"/>
                <a:stretch>
                  <a:fillRect t="-3390" b="-16949"/>
                </a:stretch>
              </a:blipFill>
            </p:spPr>
            <p:txBody>
              <a:bodyPr/>
              <a:lstStyle/>
              <a:p>
                <a:r>
                  <a:rPr lang="zh-CN" altLang="en-US">
                    <a:noFill/>
                  </a:rPr>
                  <a:t> </a:t>
                </a:r>
              </a:p>
            </p:txBody>
          </p:sp>
        </mc:Fallback>
      </mc:AlternateContent>
      <p:graphicFrame>
        <p:nvGraphicFramePr>
          <p:cNvPr id="12" name="对象 11">
            <a:extLst>
              <a:ext uri="{FF2B5EF4-FFF2-40B4-BE49-F238E27FC236}">
                <a16:creationId xmlns:a16="http://schemas.microsoft.com/office/drawing/2014/main" id="{7C7046AA-2F82-42C3-AC9C-859F0062C4DA}"/>
              </a:ext>
            </a:extLst>
          </p:cNvPr>
          <p:cNvGraphicFramePr>
            <a:graphicFrameLocks noChangeAspect="1"/>
          </p:cNvGraphicFramePr>
          <p:nvPr>
            <p:extLst>
              <p:ext uri="{D42A27DB-BD31-4B8C-83A1-F6EECF244321}">
                <p14:modId xmlns:p14="http://schemas.microsoft.com/office/powerpoint/2010/main" val="154455017"/>
              </p:ext>
            </p:extLst>
          </p:nvPr>
        </p:nvGraphicFramePr>
        <p:xfrm>
          <a:off x="2312956" y="4624522"/>
          <a:ext cx="859557" cy="684959"/>
        </p:xfrm>
        <a:graphic>
          <a:graphicData uri="http://schemas.openxmlformats.org/presentationml/2006/ole">
            <mc:AlternateContent xmlns:mc="http://schemas.openxmlformats.org/markup-compatibility/2006">
              <mc:Choice xmlns:v="urn:schemas-microsoft-com:vml" Requires="v">
                <p:oleObj spid="_x0000_s18855" name="Equation" r:id="rId7" imgW="609336" imgH="482391" progId="Equation.DSMT4">
                  <p:embed/>
                </p:oleObj>
              </mc:Choice>
              <mc:Fallback>
                <p:oleObj name="Equation" r:id="rId7" imgW="609336" imgH="482391" progId="Equation.DSMT4">
                  <p:embed/>
                  <p:pic>
                    <p:nvPicPr>
                      <p:cNvPr id="8" name="对象 7">
                        <a:extLst>
                          <a:ext uri="{FF2B5EF4-FFF2-40B4-BE49-F238E27FC236}">
                            <a16:creationId xmlns:a16="http://schemas.microsoft.com/office/drawing/2014/main" id="{6858B8BE-ABE5-488E-A4AF-392F101A5B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2956" y="4624522"/>
                        <a:ext cx="859557" cy="684959"/>
                      </a:xfrm>
                      <a:prstGeom prst="rect">
                        <a:avLst/>
                      </a:prstGeom>
                      <a:noFill/>
                    </p:spPr>
                  </p:pic>
                </p:oleObj>
              </mc:Fallback>
            </mc:AlternateContent>
          </a:graphicData>
        </a:graphic>
      </p:graphicFrame>
      <p:graphicFrame>
        <p:nvGraphicFramePr>
          <p:cNvPr id="13" name="对象 12">
            <a:extLst>
              <a:ext uri="{FF2B5EF4-FFF2-40B4-BE49-F238E27FC236}">
                <a16:creationId xmlns:a16="http://schemas.microsoft.com/office/drawing/2014/main" id="{4341A033-A30F-4356-9C14-026B4C24C240}"/>
              </a:ext>
            </a:extLst>
          </p:cNvPr>
          <p:cNvGraphicFramePr>
            <a:graphicFrameLocks noChangeAspect="1"/>
          </p:cNvGraphicFramePr>
          <p:nvPr>
            <p:extLst>
              <p:ext uri="{D42A27DB-BD31-4B8C-83A1-F6EECF244321}">
                <p14:modId xmlns:p14="http://schemas.microsoft.com/office/powerpoint/2010/main" val="2976794837"/>
              </p:ext>
            </p:extLst>
          </p:nvPr>
        </p:nvGraphicFramePr>
        <p:xfrm>
          <a:off x="3801163" y="4667609"/>
          <a:ext cx="752113" cy="684960"/>
        </p:xfrm>
        <a:graphic>
          <a:graphicData uri="http://schemas.openxmlformats.org/presentationml/2006/ole">
            <mc:AlternateContent xmlns:mc="http://schemas.openxmlformats.org/markup-compatibility/2006">
              <mc:Choice xmlns:v="urn:schemas-microsoft-com:vml" Requires="v">
                <p:oleObj spid="_x0000_s18856" name="Equation" r:id="rId9" imgW="533169" imgH="482391" progId="Equation.DSMT4">
                  <p:embed/>
                </p:oleObj>
              </mc:Choice>
              <mc:Fallback>
                <p:oleObj name="Equation" r:id="rId9" imgW="533169" imgH="482391" progId="Equation.DSMT4">
                  <p:embed/>
                  <p:pic>
                    <p:nvPicPr>
                      <p:cNvPr id="10" name="对象 9">
                        <a:extLst>
                          <a:ext uri="{FF2B5EF4-FFF2-40B4-BE49-F238E27FC236}">
                            <a16:creationId xmlns:a16="http://schemas.microsoft.com/office/drawing/2014/main" id="{99DA6261-3C2D-4756-8202-A69BCFE094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1163" y="4667609"/>
                        <a:ext cx="752113" cy="68496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E0E1F0D5-B0DE-4673-ACA9-8A5B69546314}"/>
                  </a:ext>
                </a:extLst>
              </p:cNvPr>
              <p:cNvSpPr/>
              <p:nvPr/>
            </p:nvSpPr>
            <p:spPr>
              <a:xfrm>
                <a:off x="1214959" y="5392024"/>
                <a:ext cx="3952557" cy="1156470"/>
              </a:xfrm>
              <a:prstGeom prst="rect">
                <a:avLst/>
              </a:prstGeom>
            </p:spPr>
            <p:txBody>
              <a:bodyPr wrap="none">
                <a:spAutoFit/>
              </a:bodyPr>
              <a:lstStyle/>
              <a:p>
                <a14:m>
                  <m:oMath xmlns:m="http://schemas.openxmlformats.org/officeDocument/2006/math">
                    <m:sSub>
                      <m:sSubPr>
                        <m:ctrlPr>
                          <a:rPr lang="zh-CN" altLang="en-US" sz="1600" i="1" smtClean="0">
                            <a:latin typeface="Cambria Math" panose="02040503050406030204" pitchFamily="18" charset="0"/>
                          </a:rPr>
                        </m:ctrlPr>
                      </m:sSubPr>
                      <m:e>
                        <m:r>
                          <a:rPr lang="zh-CN" altLang="en-US" sz="1600" i="1">
                            <a:latin typeface="Cambria Math" panose="02040503050406030204" pitchFamily="18" charset="0"/>
                          </a:rPr>
                          <m:t>𝑅</m:t>
                        </m:r>
                      </m:e>
                      <m:sub>
                        <m:r>
                          <a:rPr lang="en-US" altLang="zh-CN" sz="1600" b="0" i="1" smtClean="0">
                            <a:latin typeface="Cambria Math" panose="02040503050406030204" pitchFamily="18" charset="0"/>
                          </a:rPr>
                          <m:t>𝑖𝑗</m:t>
                        </m:r>
                      </m:sub>
                    </m:sSub>
                  </m:oMath>
                </a14:m>
                <a:r>
                  <a:rPr lang="zh-CN" altLang="zh-CN" sz="1600" dirty="0"/>
                  <a:t>表示节点</a:t>
                </a:r>
                <a:r>
                  <a:rPr lang="en-US" altLang="zh-CN" sz="1600" i="1" dirty="0"/>
                  <a:t>i</a:t>
                </a:r>
                <a:r>
                  <a:rPr lang="zh-CN" altLang="zh-CN" sz="1600" dirty="0"/>
                  <a:t>从节点</a:t>
                </a:r>
                <a:r>
                  <a:rPr lang="en-US" altLang="zh-CN" sz="1600" i="1" dirty="0"/>
                  <a:t>j</a:t>
                </a:r>
                <a:r>
                  <a:rPr lang="zh-CN" altLang="zh-CN" sz="1600" dirty="0"/>
                  <a:t>接收到的</a:t>
                </a:r>
                <a:r>
                  <a:rPr lang="en-US" altLang="zh-CN" sz="1600" dirty="0"/>
                  <a:t>HELLO</a:t>
                </a:r>
                <a:r>
                  <a:rPr lang="zh-CN" altLang="zh-CN" sz="1600" dirty="0"/>
                  <a:t>分组数</a:t>
                </a:r>
              </a:p>
              <a:p>
                <a14:m>
                  <m:oMath xmlns:m="http://schemas.openxmlformats.org/officeDocument/2006/math">
                    <m:sSub>
                      <m:sSubPr>
                        <m:ctrlPr>
                          <a:rPr lang="zh-CN" altLang="en-US" sz="1600" i="1">
                            <a:latin typeface="Cambria Math" panose="02040503050406030204" pitchFamily="18" charset="0"/>
                          </a:rPr>
                        </m:ctrlPr>
                      </m:sSubPr>
                      <m:e>
                        <m:r>
                          <a:rPr lang="en-US" altLang="zh-CN" sz="1600" b="0" i="1" smtClean="0">
                            <a:latin typeface="Cambria Math" panose="02040503050406030204" pitchFamily="18" charset="0"/>
                          </a:rPr>
                          <m:t>𝑆</m:t>
                        </m:r>
                      </m:e>
                      <m:sub>
                        <m:r>
                          <a:rPr lang="en-US" altLang="zh-CN" sz="1600" b="0" i="1" smtClean="0">
                            <a:latin typeface="Cambria Math" panose="02040503050406030204" pitchFamily="18" charset="0"/>
                          </a:rPr>
                          <m:t>𝑖𝑗</m:t>
                        </m:r>
                      </m:sub>
                    </m:sSub>
                  </m:oMath>
                </a14:m>
                <a:r>
                  <a:rPr lang="zh-CN" altLang="zh-CN" sz="1600" dirty="0"/>
                  <a:t>表示节点</a:t>
                </a:r>
                <a:r>
                  <a:rPr lang="en-US" altLang="zh-CN" sz="1600" i="1" dirty="0"/>
                  <a:t>i</a:t>
                </a:r>
                <a:r>
                  <a:rPr lang="zh-CN" altLang="zh-CN" sz="1600" dirty="0"/>
                  <a:t>发送给节点</a:t>
                </a:r>
                <a:r>
                  <a:rPr lang="en-US" altLang="zh-CN" sz="1600" i="1" dirty="0"/>
                  <a:t>j</a:t>
                </a:r>
                <a:r>
                  <a:rPr lang="zh-CN" altLang="zh-CN" sz="1600" dirty="0"/>
                  <a:t>的</a:t>
                </a:r>
                <a:r>
                  <a:rPr lang="en-US" altLang="zh-CN" sz="1600" dirty="0"/>
                  <a:t>HELLO</a:t>
                </a:r>
                <a:r>
                  <a:rPr lang="zh-CN" altLang="zh-CN" sz="1600" dirty="0"/>
                  <a:t>分组数</a:t>
                </a:r>
              </a:p>
              <a:p>
                <a14:m>
                  <m:oMath xmlns:m="http://schemas.openxmlformats.org/officeDocument/2006/math">
                    <m:sSub>
                      <m:sSubPr>
                        <m:ctrlPr>
                          <a:rPr lang="zh-CN" altLang="en-US" sz="1600" i="1">
                            <a:latin typeface="Cambria Math" panose="02040503050406030204" pitchFamily="18" charset="0"/>
                          </a:rPr>
                        </m:ctrlPr>
                      </m:sSubPr>
                      <m:e>
                        <m:r>
                          <a:rPr lang="zh-CN" altLang="en-US" sz="1600" i="1">
                            <a:latin typeface="Cambria Math" panose="02040503050406030204" pitchFamily="18" charset="0"/>
                          </a:rPr>
                          <m:t>𝑅</m:t>
                        </m:r>
                      </m:e>
                      <m:sub>
                        <m:r>
                          <a:rPr lang="en-US" altLang="zh-CN" sz="1600" b="0" i="1" smtClean="0">
                            <a:latin typeface="Cambria Math" panose="02040503050406030204" pitchFamily="18" charset="0"/>
                          </a:rPr>
                          <m:t>𝑗𝑖</m:t>
                        </m:r>
                      </m:sub>
                    </m:sSub>
                  </m:oMath>
                </a14:m>
                <a:r>
                  <a:rPr lang="zh-CN" altLang="zh-CN" sz="1600" dirty="0"/>
                  <a:t>表示节点</a:t>
                </a:r>
                <a:r>
                  <a:rPr lang="en-US" altLang="zh-CN" sz="1600" i="1" dirty="0"/>
                  <a:t>j</a:t>
                </a:r>
                <a:r>
                  <a:rPr lang="zh-CN" altLang="zh-CN" sz="1600" dirty="0"/>
                  <a:t>发送给节点</a:t>
                </a:r>
                <a:r>
                  <a:rPr lang="en-US" altLang="zh-CN" sz="1600" i="1" dirty="0"/>
                  <a:t>i</a:t>
                </a:r>
                <a:r>
                  <a:rPr lang="zh-CN" altLang="zh-CN" sz="1600" dirty="0"/>
                  <a:t>的</a:t>
                </a:r>
                <a:r>
                  <a:rPr lang="en-US" altLang="zh-CN" sz="1600" dirty="0"/>
                  <a:t>HELLO</a:t>
                </a:r>
                <a:r>
                  <a:rPr lang="zh-CN" altLang="zh-CN" sz="1600" dirty="0"/>
                  <a:t>分组数</a:t>
                </a:r>
                <a:endParaRPr lang="en-US" altLang="zh-CN" sz="1600" dirty="0"/>
              </a:p>
              <a:p>
                <a14:m>
                  <m:oMath xmlns:m="http://schemas.openxmlformats.org/officeDocument/2006/math">
                    <m:sSub>
                      <m:sSubPr>
                        <m:ctrlPr>
                          <a:rPr lang="zh-CN" altLang="en-US" sz="1600" i="1">
                            <a:latin typeface="Cambria Math" panose="02040503050406030204" pitchFamily="18" charset="0"/>
                          </a:rPr>
                        </m:ctrlPr>
                      </m:sSubPr>
                      <m:e>
                        <m:r>
                          <a:rPr lang="en-US" altLang="zh-CN" sz="1600" b="0" i="1" smtClean="0">
                            <a:latin typeface="Cambria Math" panose="02040503050406030204" pitchFamily="18" charset="0"/>
                          </a:rPr>
                          <m:t>𝑆</m:t>
                        </m:r>
                      </m:e>
                      <m:sub>
                        <m:r>
                          <a:rPr lang="en-US" altLang="zh-CN" sz="1600" b="0" i="1" smtClean="0">
                            <a:latin typeface="Cambria Math" panose="02040503050406030204" pitchFamily="18" charset="0"/>
                          </a:rPr>
                          <m:t>𝑗𝑖</m:t>
                        </m:r>
                      </m:sub>
                    </m:sSub>
                  </m:oMath>
                </a14:m>
                <a:r>
                  <a:rPr lang="zh-CN" altLang="en-US" sz="1600" dirty="0"/>
                  <a:t>表示节点</a:t>
                </a:r>
                <a:r>
                  <a:rPr lang="en-US" altLang="zh-CN" sz="1600" dirty="0"/>
                  <a:t>j</a:t>
                </a:r>
                <a:r>
                  <a:rPr lang="zh-CN" altLang="en-US" sz="1600" dirty="0"/>
                  <a:t>发送给节点</a:t>
                </a:r>
                <a:r>
                  <a:rPr lang="en-US" altLang="zh-CN" sz="1600" dirty="0"/>
                  <a:t>i</a:t>
                </a:r>
                <a:r>
                  <a:rPr lang="zh-CN" altLang="en-US" sz="1600" dirty="0"/>
                  <a:t>的</a:t>
                </a:r>
                <a:r>
                  <a:rPr lang="en-US" altLang="zh-CN" sz="1600" dirty="0"/>
                  <a:t>HELLO</a:t>
                </a:r>
                <a:r>
                  <a:rPr lang="zh-CN" altLang="en-US" sz="1600" dirty="0"/>
                  <a:t>分组数</a:t>
                </a:r>
                <a:endParaRPr lang="zh-CN" altLang="zh-CN" sz="1600" dirty="0"/>
              </a:p>
            </p:txBody>
          </p:sp>
        </mc:Choice>
        <mc:Fallback xmlns="">
          <p:sp>
            <p:nvSpPr>
              <p:cNvPr id="14" name="矩形 13">
                <a:extLst>
                  <a:ext uri="{FF2B5EF4-FFF2-40B4-BE49-F238E27FC236}">
                    <a16:creationId xmlns:a16="http://schemas.microsoft.com/office/drawing/2014/main" id="{E0E1F0D5-B0DE-4673-ACA9-8A5B69546314}"/>
                  </a:ext>
                </a:extLst>
              </p:cNvPr>
              <p:cNvSpPr>
                <a:spLocks noRot="1" noChangeAspect="1" noMove="1" noResize="1" noEditPoints="1" noAdjustHandles="1" noChangeArrowheads="1" noChangeShapeType="1" noTextEdit="1"/>
              </p:cNvSpPr>
              <p:nvPr/>
            </p:nvSpPr>
            <p:spPr>
              <a:xfrm>
                <a:off x="1214959" y="5392024"/>
                <a:ext cx="3952557" cy="1156470"/>
              </a:xfrm>
              <a:prstGeom prst="rect">
                <a:avLst/>
              </a:prstGeom>
              <a:blipFill>
                <a:blip r:embed="rId11"/>
                <a:stretch>
                  <a:fillRect t="-1058" b="-4762"/>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85F67289-F2D7-4DEC-86A9-AE302F12CA78}"/>
              </a:ext>
            </a:extLst>
          </p:cNvPr>
          <p:cNvSpPr txBox="1"/>
          <p:nvPr/>
        </p:nvSpPr>
        <p:spPr>
          <a:xfrm>
            <a:off x="7107785" y="1513053"/>
            <a:ext cx="3750936"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链路保持时间计算</a:t>
            </a:r>
            <a:endParaRPr lang="en-US" altLang="zh-CN" dirty="0">
              <a:latin typeface="Times New Roman" panose="02020603050405020304" pitchFamily="18" charset="0"/>
              <a:cs typeface="Times New Roman" panose="02020603050405020304" pitchFamily="18" charset="0"/>
            </a:endParaRPr>
          </a:p>
        </p:txBody>
      </p:sp>
      <p:graphicFrame>
        <p:nvGraphicFramePr>
          <p:cNvPr id="16" name="对象 15">
            <a:extLst>
              <a:ext uri="{FF2B5EF4-FFF2-40B4-BE49-F238E27FC236}">
                <a16:creationId xmlns:a16="http://schemas.microsoft.com/office/drawing/2014/main" id="{EF6AE688-6B39-4FBB-99BC-3026A6949B62}"/>
              </a:ext>
            </a:extLst>
          </p:cNvPr>
          <p:cNvGraphicFramePr>
            <a:graphicFrameLocks noChangeAspect="1"/>
          </p:cNvGraphicFramePr>
          <p:nvPr>
            <p:extLst>
              <p:ext uri="{D42A27DB-BD31-4B8C-83A1-F6EECF244321}">
                <p14:modId xmlns:p14="http://schemas.microsoft.com/office/powerpoint/2010/main" val="1742448622"/>
              </p:ext>
            </p:extLst>
          </p:nvPr>
        </p:nvGraphicFramePr>
        <p:xfrm>
          <a:off x="7620000" y="1983050"/>
          <a:ext cx="3324225" cy="2638425"/>
        </p:xfrm>
        <a:graphic>
          <a:graphicData uri="http://schemas.openxmlformats.org/presentationml/2006/ole">
            <mc:AlternateContent xmlns:mc="http://schemas.openxmlformats.org/markup-compatibility/2006">
              <mc:Choice xmlns:v="urn:schemas-microsoft-com:vml" Requires="v">
                <p:oleObj spid="_x0000_s18857" name="Visio" r:id="rId12" imgW="5143722" imgH="4296160" progId="Visio.Drawing.15">
                  <p:embed/>
                </p:oleObj>
              </mc:Choice>
              <mc:Fallback>
                <p:oleObj name="Visio" r:id="rId12" imgW="5143722" imgH="4296160" progId="Visio.Drawing.15">
                  <p:embed/>
                  <p:pic>
                    <p:nvPicPr>
                      <p:cNvPr id="24" name="对象 23">
                        <a:extLst>
                          <a:ext uri="{FF2B5EF4-FFF2-40B4-BE49-F238E27FC236}">
                            <a16:creationId xmlns:a16="http://schemas.microsoft.com/office/drawing/2014/main" id="{7E9F7CE1-9632-44F6-83B6-97CBADF3CCE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4741"/>
                      <a:stretch>
                        <a:fillRect/>
                      </a:stretch>
                    </p:blipFill>
                    <p:spPr bwMode="auto">
                      <a:xfrm>
                        <a:off x="7620000" y="1983050"/>
                        <a:ext cx="3324225" cy="2638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表格 16">
            <a:extLst>
              <a:ext uri="{FF2B5EF4-FFF2-40B4-BE49-F238E27FC236}">
                <a16:creationId xmlns:a16="http://schemas.microsoft.com/office/drawing/2014/main" id="{78466408-C4A3-4B86-A27D-0D20DC5D44CA}"/>
              </a:ext>
            </a:extLst>
          </p:cNvPr>
          <p:cNvGraphicFramePr>
            <a:graphicFrameLocks noGrp="1"/>
          </p:cNvGraphicFramePr>
          <p:nvPr>
            <p:extLst>
              <p:ext uri="{D42A27DB-BD31-4B8C-83A1-F6EECF244321}">
                <p14:modId xmlns:p14="http://schemas.microsoft.com/office/powerpoint/2010/main" val="3632926441"/>
              </p:ext>
            </p:extLst>
          </p:nvPr>
        </p:nvGraphicFramePr>
        <p:xfrm>
          <a:off x="7710376" y="4667609"/>
          <a:ext cx="3143471" cy="1731807"/>
        </p:xfrm>
        <a:graphic>
          <a:graphicData uri="http://schemas.openxmlformats.org/drawingml/2006/table">
            <a:tbl>
              <a:tblPr firstRow="1" firstCol="1" bandRow="1">
                <a:tableStyleId>{5C22544A-7EE6-4342-B048-85BDC9FD1C3A}</a:tableStyleId>
              </a:tblPr>
              <a:tblGrid>
                <a:gridCol w="1428750">
                  <a:extLst>
                    <a:ext uri="{9D8B030D-6E8A-4147-A177-3AD203B41FA5}">
                      <a16:colId xmlns:a16="http://schemas.microsoft.com/office/drawing/2014/main" val="2676169882"/>
                    </a:ext>
                  </a:extLst>
                </a:gridCol>
                <a:gridCol w="1714721">
                  <a:extLst>
                    <a:ext uri="{9D8B030D-6E8A-4147-A177-3AD203B41FA5}">
                      <a16:colId xmlns:a16="http://schemas.microsoft.com/office/drawing/2014/main" val="4025253154"/>
                    </a:ext>
                  </a:extLst>
                </a:gridCol>
              </a:tblGrid>
              <a:tr h="285827">
                <a:tc>
                  <a:txBody>
                    <a:bodyPr/>
                    <a:lstStyle/>
                    <a:p>
                      <a:pPr indent="127000" algn="ctr">
                        <a:lnSpc>
                          <a:spcPts val="2100"/>
                        </a:lnSpc>
                        <a:spcAft>
                          <a:spcPts val="0"/>
                        </a:spcAft>
                      </a:pPr>
                      <a:r>
                        <a:rPr lang="zh-CN" sz="1600" kern="100" dirty="0">
                          <a:solidFill>
                            <a:schemeClr val="tx1"/>
                          </a:solidFill>
                          <a:effectLst/>
                        </a:rPr>
                        <a:t>参数</a:t>
                      </a:r>
                      <a:endParaRPr lang="zh-CN" sz="20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ctr">
                        <a:lnSpc>
                          <a:spcPts val="2100"/>
                        </a:lnSpc>
                        <a:spcAft>
                          <a:spcPts val="0"/>
                        </a:spcAft>
                      </a:pPr>
                      <a:r>
                        <a:rPr lang="zh-CN" sz="1600" kern="100" dirty="0">
                          <a:solidFill>
                            <a:schemeClr val="tx1"/>
                          </a:solidFill>
                          <a:effectLst/>
                        </a:rPr>
                        <a:t>含义</a:t>
                      </a:r>
                      <a:endParaRPr lang="zh-CN" sz="20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3224827"/>
                  </a:ext>
                </a:extLst>
              </a:tr>
              <a:tr h="289196">
                <a:tc>
                  <a:txBody>
                    <a:bodyPr/>
                    <a:lstStyle/>
                    <a:p>
                      <a:pPr indent="127000" algn="ctr">
                        <a:lnSpc>
                          <a:spcPts val="2100"/>
                        </a:lnSpc>
                        <a:spcAft>
                          <a:spcPts val="0"/>
                        </a:spcAft>
                        <a:tabLst>
                          <a:tab pos="863600" algn="ctr"/>
                          <a:tab pos="1727200" algn="r"/>
                        </a:tabLst>
                      </a:pP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ctr">
                        <a:lnSpc>
                          <a:spcPts val="2100"/>
                        </a:lnSpc>
                        <a:spcAft>
                          <a:spcPts val="0"/>
                        </a:spcAft>
                      </a:pPr>
                      <a:r>
                        <a:rPr lang="zh-CN" sz="1600" kern="100">
                          <a:solidFill>
                            <a:schemeClr val="tx1"/>
                          </a:solidFill>
                          <a:effectLst/>
                        </a:rPr>
                        <a:t>节点i移动速度</a:t>
                      </a:r>
                      <a:endParaRPr lang="zh-CN" sz="20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4381509"/>
                  </a:ext>
                </a:extLst>
              </a:tr>
              <a:tr h="289196">
                <a:tc>
                  <a:txBody>
                    <a:bodyPr/>
                    <a:lstStyle/>
                    <a:p>
                      <a:pPr indent="127000" algn="ctr">
                        <a:lnSpc>
                          <a:spcPts val="2100"/>
                        </a:lnSpc>
                        <a:spcAft>
                          <a:spcPts val="0"/>
                        </a:spcAft>
                        <a:tabLst>
                          <a:tab pos="863600" algn="ctr"/>
                          <a:tab pos="1727200" algn="r"/>
                        </a:tabLst>
                      </a:pP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ctr">
                        <a:lnSpc>
                          <a:spcPts val="2100"/>
                        </a:lnSpc>
                        <a:spcAft>
                          <a:spcPts val="0"/>
                        </a:spcAft>
                      </a:pPr>
                      <a:r>
                        <a:rPr lang="zh-CN" sz="1600" kern="100" dirty="0">
                          <a:solidFill>
                            <a:schemeClr val="tx1"/>
                          </a:solidFill>
                          <a:effectLst/>
                        </a:rPr>
                        <a:t>节点i移动方向</a:t>
                      </a:r>
                      <a:endParaRPr lang="zh-CN" sz="20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6720974"/>
                  </a:ext>
                </a:extLst>
              </a:tr>
              <a:tr h="289196">
                <a:tc>
                  <a:txBody>
                    <a:bodyPr/>
                    <a:lstStyle/>
                    <a:p>
                      <a:pPr indent="127000" algn="ctr">
                        <a:lnSpc>
                          <a:spcPts val="2100"/>
                        </a:lnSpc>
                        <a:spcAft>
                          <a:spcPts val="0"/>
                        </a:spcAft>
                        <a:tabLst>
                          <a:tab pos="863600" algn="ctr"/>
                          <a:tab pos="1727200" algn="r"/>
                        </a:tabLst>
                      </a:pPr>
                      <a:endParaRPr lang="zh-CN" sz="16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ctr">
                        <a:lnSpc>
                          <a:spcPts val="2100"/>
                        </a:lnSpc>
                        <a:spcAft>
                          <a:spcPts val="0"/>
                        </a:spcAft>
                      </a:pPr>
                      <a:r>
                        <a:rPr lang="zh-CN" sz="1600" kern="100" dirty="0">
                          <a:solidFill>
                            <a:schemeClr val="tx1"/>
                          </a:solidFill>
                          <a:effectLst/>
                        </a:rPr>
                        <a:t>节点i坐标</a:t>
                      </a:r>
                      <a:endParaRPr lang="zh-CN" sz="20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0993807"/>
                  </a:ext>
                </a:extLst>
              </a:tr>
              <a:tr h="289196">
                <a:tc>
                  <a:txBody>
                    <a:bodyPr/>
                    <a:lstStyle/>
                    <a:p>
                      <a:pPr indent="127000" algn="ctr">
                        <a:lnSpc>
                          <a:spcPts val="2100"/>
                        </a:lnSpc>
                        <a:spcAft>
                          <a:spcPts val="0"/>
                        </a:spcAft>
                      </a:pPr>
                      <a:r>
                        <a:rPr lang="zh-CN" sz="1600" kern="100" dirty="0">
                          <a:solidFill>
                            <a:schemeClr val="tx1"/>
                          </a:solidFill>
                          <a:effectLst/>
                        </a:rPr>
                        <a:t>d</a:t>
                      </a:r>
                      <a:endParaRPr lang="zh-CN" sz="20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ctr">
                        <a:lnSpc>
                          <a:spcPts val="2100"/>
                        </a:lnSpc>
                        <a:spcAft>
                          <a:spcPts val="0"/>
                        </a:spcAft>
                      </a:pPr>
                      <a:r>
                        <a:rPr lang="zh-CN" sz="1600" kern="100" dirty="0">
                          <a:solidFill>
                            <a:schemeClr val="tx1"/>
                          </a:solidFill>
                          <a:effectLst/>
                        </a:rPr>
                        <a:t>节点ij的距离</a:t>
                      </a:r>
                      <a:endParaRPr lang="zh-CN" sz="20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6891901"/>
                  </a:ext>
                </a:extLst>
              </a:tr>
              <a:tr h="289196">
                <a:tc>
                  <a:txBody>
                    <a:bodyPr/>
                    <a:lstStyle/>
                    <a:p>
                      <a:pPr indent="127000" algn="ctr">
                        <a:lnSpc>
                          <a:spcPts val="2100"/>
                        </a:lnSpc>
                        <a:spcAft>
                          <a:spcPts val="0"/>
                        </a:spcAft>
                      </a:pPr>
                      <a:r>
                        <a:rPr lang="zh-CN" sz="1600" kern="100">
                          <a:solidFill>
                            <a:schemeClr val="tx1"/>
                          </a:solidFill>
                          <a:effectLst/>
                        </a:rPr>
                        <a:t>R</a:t>
                      </a:r>
                      <a:endParaRPr lang="zh-CN" sz="20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ctr">
                        <a:lnSpc>
                          <a:spcPts val="2100"/>
                        </a:lnSpc>
                        <a:spcAft>
                          <a:spcPts val="0"/>
                        </a:spcAft>
                      </a:pPr>
                      <a:r>
                        <a:rPr lang="zh-CN" sz="1600" kern="100" dirty="0">
                          <a:solidFill>
                            <a:schemeClr val="tx1"/>
                          </a:solidFill>
                          <a:effectLst/>
                        </a:rPr>
                        <a:t>节点通信范围</a:t>
                      </a:r>
                      <a:endParaRPr lang="zh-CN" sz="20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7467715"/>
                  </a:ext>
                </a:extLst>
              </a:tr>
            </a:tbl>
          </a:graphicData>
        </a:graphic>
      </p:graphicFrame>
      <p:graphicFrame>
        <p:nvGraphicFramePr>
          <p:cNvPr id="18" name="对象 17">
            <a:extLst>
              <a:ext uri="{FF2B5EF4-FFF2-40B4-BE49-F238E27FC236}">
                <a16:creationId xmlns:a16="http://schemas.microsoft.com/office/drawing/2014/main" id="{9F3FCDD2-64AD-418E-A6F6-47D810D7E3CA}"/>
              </a:ext>
            </a:extLst>
          </p:cNvPr>
          <p:cNvGraphicFramePr>
            <a:graphicFrameLocks noChangeAspect="1"/>
          </p:cNvGraphicFramePr>
          <p:nvPr>
            <p:extLst>
              <p:ext uri="{D42A27DB-BD31-4B8C-83A1-F6EECF244321}">
                <p14:modId xmlns:p14="http://schemas.microsoft.com/office/powerpoint/2010/main" val="976719774"/>
              </p:ext>
            </p:extLst>
          </p:nvPr>
        </p:nvGraphicFramePr>
        <p:xfrm>
          <a:off x="8387786" y="4983048"/>
          <a:ext cx="234381" cy="273445"/>
        </p:xfrm>
        <a:graphic>
          <a:graphicData uri="http://schemas.openxmlformats.org/presentationml/2006/ole">
            <mc:AlternateContent xmlns:mc="http://schemas.openxmlformats.org/markup-compatibility/2006">
              <mc:Choice xmlns:v="urn:schemas-microsoft-com:vml" Requires="v">
                <p:oleObj spid="_x0000_s18858" name="Equation" r:id="rId14" imgW="164957" imgH="203024" progId="Equation.DSMT4">
                  <p:embed/>
                </p:oleObj>
              </mc:Choice>
              <mc:Fallback>
                <p:oleObj name="Equation" r:id="rId14" imgW="164957" imgH="203024" progId="Equation.DSMT4">
                  <p:embed/>
                  <p:pic>
                    <p:nvPicPr>
                      <p:cNvPr id="27" name="对象 26">
                        <a:extLst>
                          <a:ext uri="{FF2B5EF4-FFF2-40B4-BE49-F238E27FC236}">
                            <a16:creationId xmlns:a16="http://schemas.microsoft.com/office/drawing/2014/main" id="{F11ACFB2-D686-48BB-9509-0818D91DE9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87786" y="4983048"/>
                        <a:ext cx="234381" cy="273445"/>
                      </a:xfrm>
                      <a:prstGeom prst="rect">
                        <a:avLst/>
                      </a:prstGeom>
                      <a:noFill/>
                    </p:spPr>
                  </p:pic>
                </p:oleObj>
              </mc:Fallback>
            </mc:AlternateContent>
          </a:graphicData>
        </a:graphic>
      </p:graphicFrame>
      <p:graphicFrame>
        <p:nvGraphicFramePr>
          <p:cNvPr id="19" name="对象 18">
            <a:extLst>
              <a:ext uri="{FF2B5EF4-FFF2-40B4-BE49-F238E27FC236}">
                <a16:creationId xmlns:a16="http://schemas.microsoft.com/office/drawing/2014/main" id="{F87968C7-3C0C-4EC2-8083-0FA7F352819C}"/>
              </a:ext>
            </a:extLst>
          </p:cNvPr>
          <p:cNvGraphicFramePr>
            <a:graphicFrameLocks noChangeAspect="1"/>
          </p:cNvGraphicFramePr>
          <p:nvPr>
            <p:extLst>
              <p:ext uri="{D42A27DB-BD31-4B8C-83A1-F6EECF244321}">
                <p14:modId xmlns:p14="http://schemas.microsoft.com/office/powerpoint/2010/main" val="2424789808"/>
              </p:ext>
            </p:extLst>
          </p:nvPr>
        </p:nvGraphicFramePr>
        <p:xfrm>
          <a:off x="8407047" y="5307485"/>
          <a:ext cx="202916" cy="236735"/>
        </p:xfrm>
        <a:graphic>
          <a:graphicData uri="http://schemas.openxmlformats.org/presentationml/2006/ole">
            <mc:AlternateContent xmlns:mc="http://schemas.openxmlformats.org/markup-compatibility/2006">
              <mc:Choice xmlns:v="urn:schemas-microsoft-com:vml" Requires="v">
                <p:oleObj spid="_x0000_s18859" name="Equation" r:id="rId16" imgW="177569" imgH="202936" progId="Equation.DSMT4">
                  <p:embed/>
                </p:oleObj>
              </mc:Choice>
              <mc:Fallback>
                <p:oleObj name="Equation" r:id="rId16" imgW="177569" imgH="202936" progId="Equation.DSMT4">
                  <p:embed/>
                  <p:pic>
                    <p:nvPicPr>
                      <p:cNvPr id="28" name="对象 27">
                        <a:extLst>
                          <a:ext uri="{FF2B5EF4-FFF2-40B4-BE49-F238E27FC236}">
                            <a16:creationId xmlns:a16="http://schemas.microsoft.com/office/drawing/2014/main" id="{D04F26CD-1150-4CD9-9CFC-1E585AB7B88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07047" y="5307485"/>
                        <a:ext cx="202916" cy="236735"/>
                      </a:xfrm>
                      <a:prstGeom prst="rect">
                        <a:avLst/>
                      </a:prstGeom>
                      <a:noFill/>
                    </p:spPr>
                  </p:pic>
                </p:oleObj>
              </mc:Fallback>
            </mc:AlternateContent>
          </a:graphicData>
        </a:graphic>
      </p:graphicFrame>
      <p:graphicFrame>
        <p:nvGraphicFramePr>
          <p:cNvPr id="20" name="对象 19">
            <a:extLst>
              <a:ext uri="{FF2B5EF4-FFF2-40B4-BE49-F238E27FC236}">
                <a16:creationId xmlns:a16="http://schemas.microsoft.com/office/drawing/2014/main" id="{DB2BE29E-8482-46DB-BDAD-5075E7500C9F}"/>
              </a:ext>
            </a:extLst>
          </p:cNvPr>
          <p:cNvGraphicFramePr>
            <a:graphicFrameLocks noChangeAspect="1"/>
          </p:cNvGraphicFramePr>
          <p:nvPr>
            <p:extLst>
              <p:ext uri="{D42A27DB-BD31-4B8C-83A1-F6EECF244321}">
                <p14:modId xmlns:p14="http://schemas.microsoft.com/office/powerpoint/2010/main" val="4260258920"/>
              </p:ext>
            </p:extLst>
          </p:nvPr>
        </p:nvGraphicFramePr>
        <p:xfrm>
          <a:off x="8275142" y="5602792"/>
          <a:ext cx="466725" cy="228600"/>
        </p:xfrm>
        <a:graphic>
          <a:graphicData uri="http://schemas.openxmlformats.org/presentationml/2006/ole">
            <mc:AlternateContent xmlns:mc="http://schemas.openxmlformats.org/markup-compatibility/2006">
              <mc:Choice xmlns:v="urn:schemas-microsoft-com:vml" Requires="v">
                <p:oleObj spid="_x0000_s18860" name="Equation" r:id="rId18" imgW="469900" imgH="228600" progId="Equation.DSMT4">
                  <p:embed/>
                </p:oleObj>
              </mc:Choice>
              <mc:Fallback>
                <p:oleObj name="Equation" r:id="rId18" imgW="469900" imgH="228600" progId="Equation.DSMT4">
                  <p:embed/>
                  <p:pic>
                    <p:nvPicPr>
                      <p:cNvPr id="29" name="对象 28">
                        <a:extLst>
                          <a:ext uri="{FF2B5EF4-FFF2-40B4-BE49-F238E27FC236}">
                            <a16:creationId xmlns:a16="http://schemas.microsoft.com/office/drawing/2014/main" id="{757BC66F-FBF1-48E5-AFAF-C83D74B1ABE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75142" y="5602792"/>
                        <a:ext cx="4667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内容占位符 12">
            <a:extLst>
              <a:ext uri="{FF2B5EF4-FFF2-40B4-BE49-F238E27FC236}">
                <a16:creationId xmlns:a16="http://schemas.microsoft.com/office/drawing/2014/main" id="{D5A1E88A-804F-4FD1-A7A0-B8625EF76A0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22" name="直接连接符 21">
            <a:extLst>
              <a:ext uri="{FF2B5EF4-FFF2-40B4-BE49-F238E27FC236}">
                <a16:creationId xmlns:a16="http://schemas.microsoft.com/office/drawing/2014/main" id="{988B984D-B8CE-4940-B1DB-8F65CF8CCC79}"/>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48A0184B-1C21-4E93-8F96-69B254942712}"/>
              </a:ext>
            </a:extLst>
          </p:cNvPr>
          <p:cNvSpPr txBox="1"/>
          <p:nvPr/>
        </p:nvSpPr>
        <p:spPr>
          <a:xfrm>
            <a:off x="107586" y="967090"/>
            <a:ext cx="7266733"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3. </a:t>
            </a:r>
            <a:r>
              <a:rPr lang="zh-CN" altLang="en-US" sz="2400" b="1" noProof="1">
                <a:solidFill>
                  <a:srgbClr val="2F2FFF"/>
                </a:solidFill>
                <a:latin typeface="微软雅黑" panose="020B0503020204020204" pitchFamily="34" charset="-122"/>
                <a:ea typeface="微软雅黑" panose="020B0503020204020204" pitchFamily="34" charset="-122"/>
              </a:rPr>
              <a:t>“云</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边</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端”分布式多源运维数据智能感知技术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4" name="标题 7">
            <a:extLst>
              <a:ext uri="{FF2B5EF4-FFF2-40B4-BE49-F238E27FC236}">
                <a16:creationId xmlns:a16="http://schemas.microsoft.com/office/drawing/2014/main" id="{62D89432-B71A-41E8-B787-25A5ABE86A87}"/>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38749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文本框 4">
            <a:extLst>
              <a:ext uri="{FF2B5EF4-FFF2-40B4-BE49-F238E27FC236}">
                <a16:creationId xmlns:a16="http://schemas.microsoft.com/office/drawing/2014/main" id="{DC5E44F0-0DE5-4709-919B-F704F27E7485}"/>
              </a:ext>
            </a:extLst>
          </p:cNvPr>
          <p:cNvSpPr txBox="1"/>
          <p:nvPr/>
        </p:nvSpPr>
        <p:spPr>
          <a:xfrm>
            <a:off x="1274060" y="1962497"/>
            <a:ext cx="3750936"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优化</a:t>
            </a:r>
            <a:r>
              <a:rPr lang="en-US" altLang="zh-CN" dirty="0">
                <a:latin typeface="Times New Roman" panose="02020603050405020304" pitchFamily="18" charset="0"/>
                <a:cs typeface="Times New Roman" panose="02020603050405020304" pitchFamily="18" charset="0"/>
              </a:rPr>
              <a:t>MPR</a:t>
            </a:r>
            <a:r>
              <a:rPr lang="zh-CN" altLang="en-US" dirty="0">
                <a:latin typeface="Times New Roman" panose="02020603050405020304" pitchFamily="18" charset="0"/>
                <a:cs typeface="Times New Roman" panose="02020603050405020304" pitchFamily="18" charset="0"/>
              </a:rPr>
              <a:t>选择算法</a:t>
            </a:r>
            <a:endParaRPr lang="en-US" altLang="zh-CN"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57BFAEB3-B7CC-41D7-AD50-C23C31961A3F}"/>
              </a:ext>
            </a:extLst>
          </p:cNvPr>
          <p:cNvSpPr txBox="1"/>
          <p:nvPr/>
        </p:nvSpPr>
        <p:spPr>
          <a:xfrm>
            <a:off x="414948" y="1481318"/>
            <a:ext cx="6327789" cy="461665"/>
          </a:xfrm>
          <a:prstGeom prst="rect">
            <a:avLst/>
          </a:prstGeom>
          <a:noFill/>
        </p:spPr>
        <p:txBody>
          <a:bodyPr wrap="square" rtlCol="0">
            <a:spAutoFit/>
          </a:bodyPr>
          <a:lstStyle/>
          <a:p>
            <a:pPr marL="285750" indent="-285750">
              <a:spcBef>
                <a:spcPct val="0"/>
              </a:spcBef>
              <a:buFont typeface="Wingdings" panose="05000000000000000000" pitchFamily="2" charset="2"/>
              <a:buChar char="n"/>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基于链路感知和链路持久性的路由选择策略</a:t>
            </a:r>
            <a:endParaRPr lang="en-US" altLang="zh-CN" sz="2400" b="1" dirty="0">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424F7894-98F7-4BE5-884B-3E0A0FDFA264}"/>
              </a:ext>
            </a:extLst>
          </p:cNvPr>
          <p:cNvSpPr txBox="1"/>
          <p:nvPr/>
        </p:nvSpPr>
        <p:spPr>
          <a:xfrm>
            <a:off x="1347435" y="2427704"/>
            <a:ext cx="3750936" cy="338554"/>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MPR</a:t>
            </a:r>
            <a:r>
              <a:rPr lang="zh-CN" altLang="en-US" sz="1600" dirty="0">
                <a:latin typeface="Times New Roman" panose="02020603050405020304" pitchFamily="18" charset="0"/>
                <a:cs typeface="Times New Roman" panose="02020603050405020304" pitchFamily="18" charset="0"/>
              </a:rPr>
              <a:t>节点选择指标</a:t>
            </a:r>
            <a:endParaRPr lang="en-US" altLang="zh-CN"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BEA66B9C-C431-46F5-A8FB-C908EB27DD07}"/>
              </a:ext>
            </a:extLst>
          </p:cNvPr>
          <p:cNvSpPr txBox="1"/>
          <p:nvPr/>
        </p:nvSpPr>
        <p:spPr>
          <a:xfrm>
            <a:off x="1061685" y="2770071"/>
            <a:ext cx="5576277" cy="338554"/>
          </a:xfrm>
          <a:prstGeom prst="rect">
            <a:avLst/>
          </a:prstGeom>
          <a:noFill/>
        </p:spPr>
        <p:txBody>
          <a:bodyPr wrap="square" rtlCol="0">
            <a:spAutoFit/>
          </a:bodyPr>
          <a:lstStyle/>
          <a:p>
            <a:r>
              <a:rPr lang="en-US" altLang="zh-CN" sz="1600" dirty="0"/>
              <a:t>1)</a:t>
            </a:r>
            <a:r>
              <a:rPr lang="zh-CN" altLang="zh-CN" sz="1600" dirty="0"/>
              <a:t>强连通性：衡量无人机相邻节点之间的通信链路质量水平</a:t>
            </a:r>
          </a:p>
        </p:txBody>
      </p:sp>
      <p:sp>
        <p:nvSpPr>
          <p:cNvPr id="9" name="文本框 8">
            <a:extLst>
              <a:ext uri="{FF2B5EF4-FFF2-40B4-BE49-F238E27FC236}">
                <a16:creationId xmlns:a16="http://schemas.microsoft.com/office/drawing/2014/main" id="{5F0E0C26-B47D-40EF-9BC7-8D3EFB868977}"/>
              </a:ext>
            </a:extLst>
          </p:cNvPr>
          <p:cNvSpPr txBox="1"/>
          <p:nvPr/>
        </p:nvSpPr>
        <p:spPr>
          <a:xfrm>
            <a:off x="1061685" y="3616403"/>
            <a:ext cx="5119077" cy="338554"/>
          </a:xfrm>
          <a:prstGeom prst="rect">
            <a:avLst/>
          </a:prstGeom>
          <a:noFill/>
        </p:spPr>
        <p:txBody>
          <a:bodyPr wrap="square" rtlCol="0">
            <a:spAutoFit/>
          </a:bodyPr>
          <a:lstStyle/>
          <a:p>
            <a:r>
              <a:rPr lang="en-US" altLang="zh-CN" sz="1600" dirty="0"/>
              <a:t>2)</a:t>
            </a:r>
            <a:r>
              <a:rPr lang="zh-CN" altLang="en-US" sz="1600" dirty="0"/>
              <a:t>持久</a:t>
            </a:r>
            <a:r>
              <a:rPr lang="zh-CN" altLang="zh-CN" sz="1600" dirty="0"/>
              <a:t>性：</a:t>
            </a:r>
            <a:r>
              <a:rPr lang="zh-CN" altLang="en-US" sz="1600" dirty="0"/>
              <a:t>衡量无人机相邻节点之间通信时间的稳定性</a:t>
            </a:r>
            <a:endParaRPr lang="zh-CN" altLang="zh-CN" sz="1600" dirty="0"/>
          </a:p>
        </p:txBody>
      </p:sp>
      <p:sp>
        <p:nvSpPr>
          <p:cNvPr id="11" name="文本框 10">
            <a:extLst>
              <a:ext uri="{FF2B5EF4-FFF2-40B4-BE49-F238E27FC236}">
                <a16:creationId xmlns:a16="http://schemas.microsoft.com/office/drawing/2014/main" id="{7CB7D1B4-DCCA-4580-BA37-5B92544D3C75}"/>
              </a:ext>
            </a:extLst>
          </p:cNvPr>
          <p:cNvSpPr txBox="1"/>
          <p:nvPr/>
        </p:nvSpPr>
        <p:spPr>
          <a:xfrm>
            <a:off x="1061685" y="4403332"/>
            <a:ext cx="5681052" cy="338554"/>
          </a:xfrm>
          <a:prstGeom prst="rect">
            <a:avLst/>
          </a:prstGeom>
          <a:noFill/>
        </p:spPr>
        <p:txBody>
          <a:bodyPr wrap="square" rtlCol="0">
            <a:spAutoFit/>
          </a:bodyPr>
          <a:lstStyle/>
          <a:p>
            <a:r>
              <a:rPr lang="en-US" altLang="zh-CN" sz="1600" dirty="0"/>
              <a:t>3)</a:t>
            </a:r>
            <a:r>
              <a:rPr lang="zh-CN" altLang="en-US" sz="1600" dirty="0"/>
              <a:t>可达</a:t>
            </a:r>
            <a:r>
              <a:rPr lang="zh-CN" altLang="zh-CN" sz="1600" dirty="0"/>
              <a:t>性：</a:t>
            </a:r>
            <a:r>
              <a:rPr lang="zh-CN" altLang="en-US" sz="1600" dirty="0"/>
              <a:t>衡量无人机本节点可以覆盖的二跳邻居节点的数量</a:t>
            </a:r>
            <a:endParaRPr lang="zh-CN" altLang="zh-CN" sz="1600" dirty="0"/>
          </a:p>
        </p:txBody>
      </p:sp>
      <p:sp>
        <p:nvSpPr>
          <p:cNvPr id="12" name="文本框 11">
            <a:extLst>
              <a:ext uri="{FF2B5EF4-FFF2-40B4-BE49-F238E27FC236}">
                <a16:creationId xmlns:a16="http://schemas.microsoft.com/office/drawing/2014/main" id="{4D6C00BD-0945-42DA-BFE4-2739597B6309}"/>
              </a:ext>
            </a:extLst>
          </p:cNvPr>
          <p:cNvSpPr txBox="1"/>
          <p:nvPr/>
        </p:nvSpPr>
        <p:spPr>
          <a:xfrm>
            <a:off x="1133468" y="5249664"/>
            <a:ext cx="5333044" cy="338554"/>
          </a:xfrm>
          <a:prstGeom prst="rect">
            <a:avLst/>
          </a:prstGeom>
          <a:noFill/>
        </p:spPr>
        <p:txBody>
          <a:bodyPr wrap="square" rtlCol="0">
            <a:spAutoFit/>
          </a:bodyPr>
          <a:lstStyle/>
          <a:p>
            <a:r>
              <a:rPr lang="zh-CN" altLang="en-US" sz="1600" dirty="0"/>
              <a:t>将三者结合在一起衡量节点作为</a:t>
            </a:r>
            <a:r>
              <a:rPr lang="en-US" altLang="zh-CN" sz="1600" dirty="0"/>
              <a:t>MPR</a:t>
            </a:r>
            <a:r>
              <a:rPr lang="zh-CN" altLang="en-US" sz="1600" dirty="0"/>
              <a:t>的评价准则：</a:t>
            </a:r>
            <a:endParaRPr lang="zh-CN" altLang="zh-CN" sz="1600" dirty="0"/>
          </a:p>
        </p:txBody>
      </p:sp>
      <p:graphicFrame>
        <p:nvGraphicFramePr>
          <p:cNvPr id="13" name="对象 12">
            <a:extLst>
              <a:ext uri="{FF2B5EF4-FFF2-40B4-BE49-F238E27FC236}">
                <a16:creationId xmlns:a16="http://schemas.microsoft.com/office/drawing/2014/main" id="{587FD323-F896-479A-A7A6-7012300904FA}"/>
              </a:ext>
            </a:extLst>
          </p:cNvPr>
          <p:cNvGraphicFramePr>
            <a:graphicFrameLocks noChangeAspect="1"/>
          </p:cNvGraphicFramePr>
          <p:nvPr>
            <p:extLst>
              <p:ext uri="{D42A27DB-BD31-4B8C-83A1-F6EECF244321}">
                <p14:modId xmlns:p14="http://schemas.microsoft.com/office/powerpoint/2010/main" val="789250805"/>
              </p:ext>
            </p:extLst>
          </p:nvPr>
        </p:nvGraphicFramePr>
        <p:xfrm>
          <a:off x="1902449" y="5682016"/>
          <a:ext cx="3860805" cy="682625"/>
        </p:xfrm>
        <a:graphic>
          <a:graphicData uri="http://schemas.openxmlformats.org/presentationml/2006/ole">
            <mc:AlternateContent xmlns:mc="http://schemas.openxmlformats.org/markup-compatibility/2006">
              <mc:Choice xmlns:v="urn:schemas-microsoft-com:vml" Requires="v">
                <p:oleObj spid="_x0000_s19753" name="Equation" r:id="rId4" imgW="2908080" imgH="507960" progId="Equation.DSMT4">
                  <p:embed/>
                </p:oleObj>
              </mc:Choice>
              <mc:Fallback>
                <p:oleObj name="Equation" r:id="rId4" imgW="2908080" imgH="507960" progId="Equation.DSMT4">
                  <p:embed/>
                  <p:pic>
                    <p:nvPicPr>
                      <p:cNvPr id="12" name="对象 11">
                        <a:extLst>
                          <a:ext uri="{FF2B5EF4-FFF2-40B4-BE49-F238E27FC236}">
                            <a16:creationId xmlns:a16="http://schemas.microsoft.com/office/drawing/2014/main" id="{A61AB6DC-C1E1-4D2C-9572-8C947B57AC09}"/>
                          </a:ext>
                        </a:extLst>
                      </p:cNvPr>
                      <p:cNvPicPr>
                        <a:picLocks noChangeAspect="1" noChangeArrowheads="1"/>
                      </p:cNvPicPr>
                      <p:nvPr/>
                    </p:nvPicPr>
                    <p:blipFill>
                      <a:blip r:embed="rId5"/>
                      <a:srcRect/>
                      <a:stretch>
                        <a:fillRect/>
                      </a:stretch>
                    </p:blipFill>
                    <p:spPr bwMode="auto">
                      <a:xfrm>
                        <a:off x="1902449" y="5682016"/>
                        <a:ext cx="3860805" cy="682625"/>
                      </a:xfrm>
                      <a:prstGeom prst="rect">
                        <a:avLst/>
                      </a:prstGeom>
                      <a:noFill/>
                    </p:spPr>
                  </p:pic>
                </p:oleObj>
              </mc:Fallback>
            </mc:AlternateContent>
          </a:graphicData>
        </a:graphic>
      </p:graphicFrame>
      <p:graphicFrame>
        <p:nvGraphicFramePr>
          <p:cNvPr id="14" name="对象 13">
            <a:extLst>
              <a:ext uri="{FF2B5EF4-FFF2-40B4-BE49-F238E27FC236}">
                <a16:creationId xmlns:a16="http://schemas.microsoft.com/office/drawing/2014/main" id="{7CD57690-AB38-4204-A130-864287973EC6}"/>
              </a:ext>
            </a:extLst>
          </p:cNvPr>
          <p:cNvGraphicFramePr>
            <a:graphicFrameLocks noChangeAspect="1"/>
          </p:cNvGraphicFramePr>
          <p:nvPr>
            <p:extLst>
              <p:ext uri="{D42A27DB-BD31-4B8C-83A1-F6EECF244321}">
                <p14:modId xmlns:p14="http://schemas.microsoft.com/office/powerpoint/2010/main" val="993035322"/>
              </p:ext>
            </p:extLst>
          </p:nvPr>
        </p:nvGraphicFramePr>
        <p:xfrm>
          <a:off x="7415506" y="1154142"/>
          <a:ext cx="3860805" cy="5300732"/>
        </p:xfrm>
        <a:graphic>
          <a:graphicData uri="http://schemas.openxmlformats.org/presentationml/2006/ole">
            <mc:AlternateContent xmlns:mc="http://schemas.openxmlformats.org/markup-compatibility/2006">
              <mc:Choice xmlns:v="urn:schemas-microsoft-com:vml" Requires="v">
                <p:oleObj spid="_x0000_s19754" name="Visio" r:id="rId6" imgW="5496461" imgH="8544156" progId="Visio.Drawing.15">
                  <p:embed/>
                </p:oleObj>
              </mc:Choice>
              <mc:Fallback>
                <p:oleObj name="Visio" r:id="rId6" imgW="5496461" imgH="8544156" progId="Visio.Drawing.15">
                  <p:embed/>
                  <p:pic>
                    <p:nvPicPr>
                      <p:cNvPr id="14" name="对象 13">
                        <a:extLst>
                          <a:ext uri="{FF2B5EF4-FFF2-40B4-BE49-F238E27FC236}">
                            <a16:creationId xmlns:a16="http://schemas.microsoft.com/office/drawing/2014/main" id="{E52E9E30-40F5-4964-971A-D6121632B7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1597"/>
                      <a:stretch>
                        <a:fillRect/>
                      </a:stretch>
                    </p:blipFill>
                    <p:spPr bwMode="auto">
                      <a:xfrm>
                        <a:off x="7415506" y="1154142"/>
                        <a:ext cx="3860805" cy="5300732"/>
                      </a:xfrm>
                      <a:prstGeom prst="rect">
                        <a:avLst/>
                      </a:prstGeom>
                      <a:noFill/>
                    </p:spPr>
                  </p:pic>
                </p:oleObj>
              </mc:Fallback>
            </mc:AlternateContent>
          </a:graphicData>
        </a:graphic>
      </p:graphicFrame>
      <p:graphicFrame>
        <p:nvGraphicFramePr>
          <p:cNvPr id="15" name="对象 14">
            <a:extLst>
              <a:ext uri="{FF2B5EF4-FFF2-40B4-BE49-F238E27FC236}">
                <a16:creationId xmlns:a16="http://schemas.microsoft.com/office/drawing/2014/main" id="{AFEEE543-EE85-4440-A7BF-C3007E5ED9DE}"/>
              </a:ext>
            </a:extLst>
          </p:cNvPr>
          <p:cNvGraphicFramePr>
            <a:graphicFrameLocks noChangeAspect="1"/>
          </p:cNvGraphicFramePr>
          <p:nvPr>
            <p:extLst>
              <p:ext uri="{D42A27DB-BD31-4B8C-83A1-F6EECF244321}">
                <p14:modId xmlns:p14="http://schemas.microsoft.com/office/powerpoint/2010/main" val="2841257510"/>
              </p:ext>
            </p:extLst>
          </p:nvPr>
        </p:nvGraphicFramePr>
        <p:xfrm>
          <a:off x="2960634" y="3128139"/>
          <a:ext cx="1446075" cy="502983"/>
        </p:xfrm>
        <a:graphic>
          <a:graphicData uri="http://schemas.openxmlformats.org/presentationml/2006/ole">
            <mc:AlternateContent xmlns:mc="http://schemas.openxmlformats.org/markup-compatibility/2006">
              <mc:Choice xmlns:v="urn:schemas-microsoft-com:vml" Requires="v">
                <p:oleObj spid="_x0000_s19755" name="Equation" r:id="rId8" imgW="875920" imgH="317362" progId="Equation.DSMT4">
                  <p:embed/>
                </p:oleObj>
              </mc:Choice>
              <mc:Fallback>
                <p:oleObj name="Equation" r:id="rId8" imgW="875920" imgH="317362" progId="Equation.DSMT4">
                  <p:embed/>
                  <p:pic>
                    <p:nvPicPr>
                      <p:cNvPr id="3" name="对象 2">
                        <a:extLst>
                          <a:ext uri="{FF2B5EF4-FFF2-40B4-BE49-F238E27FC236}">
                            <a16:creationId xmlns:a16="http://schemas.microsoft.com/office/drawing/2014/main" id="{6D837B94-B377-406F-827E-899CCCCC2B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0634" y="3128139"/>
                        <a:ext cx="1446075" cy="502983"/>
                      </a:xfrm>
                      <a:prstGeom prst="rect">
                        <a:avLst/>
                      </a:prstGeom>
                      <a:noFill/>
                    </p:spPr>
                  </p:pic>
                </p:oleObj>
              </mc:Fallback>
            </mc:AlternateContent>
          </a:graphicData>
        </a:graphic>
      </p:graphicFrame>
      <p:graphicFrame>
        <p:nvGraphicFramePr>
          <p:cNvPr id="16" name="对象 15">
            <a:extLst>
              <a:ext uri="{FF2B5EF4-FFF2-40B4-BE49-F238E27FC236}">
                <a16:creationId xmlns:a16="http://schemas.microsoft.com/office/drawing/2014/main" id="{3A49450A-DC59-4AA2-BF31-3D40C4EF6AE4}"/>
              </a:ext>
            </a:extLst>
          </p:cNvPr>
          <p:cNvGraphicFramePr>
            <a:graphicFrameLocks noChangeAspect="1"/>
          </p:cNvGraphicFramePr>
          <p:nvPr>
            <p:extLst>
              <p:ext uri="{D42A27DB-BD31-4B8C-83A1-F6EECF244321}">
                <p14:modId xmlns:p14="http://schemas.microsoft.com/office/powerpoint/2010/main" val="1377818807"/>
              </p:ext>
            </p:extLst>
          </p:nvPr>
        </p:nvGraphicFramePr>
        <p:xfrm>
          <a:off x="2932735" y="3957050"/>
          <a:ext cx="1445399" cy="462528"/>
        </p:xfrm>
        <a:graphic>
          <a:graphicData uri="http://schemas.openxmlformats.org/presentationml/2006/ole">
            <mc:AlternateContent xmlns:mc="http://schemas.openxmlformats.org/markup-compatibility/2006">
              <mc:Choice xmlns:v="urn:schemas-microsoft-com:vml" Requires="v">
                <p:oleObj spid="_x0000_s19756" name="Equation" r:id="rId10" imgW="964781" imgH="317362" progId="Equation.DSMT4">
                  <p:embed/>
                </p:oleObj>
              </mc:Choice>
              <mc:Fallback>
                <p:oleObj name="Equation" r:id="rId10" imgW="964781" imgH="317362" progId="Equation.DSMT4">
                  <p:embed/>
                  <p:pic>
                    <p:nvPicPr>
                      <p:cNvPr id="7" name="对象 6">
                        <a:extLst>
                          <a:ext uri="{FF2B5EF4-FFF2-40B4-BE49-F238E27FC236}">
                            <a16:creationId xmlns:a16="http://schemas.microsoft.com/office/drawing/2014/main" id="{213CBBBB-1F93-46B3-A617-2C5A28557C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32735" y="3957050"/>
                        <a:ext cx="1445399" cy="462528"/>
                      </a:xfrm>
                      <a:prstGeom prst="rect">
                        <a:avLst/>
                      </a:prstGeom>
                      <a:noFill/>
                    </p:spPr>
                  </p:pic>
                </p:oleObj>
              </mc:Fallback>
            </mc:AlternateContent>
          </a:graphicData>
        </a:graphic>
      </p:graphicFrame>
      <p:graphicFrame>
        <p:nvGraphicFramePr>
          <p:cNvPr id="17" name="对象 16">
            <a:extLst>
              <a:ext uri="{FF2B5EF4-FFF2-40B4-BE49-F238E27FC236}">
                <a16:creationId xmlns:a16="http://schemas.microsoft.com/office/drawing/2014/main" id="{878C4FB0-6572-456A-8E36-870E4E6BC3F4}"/>
              </a:ext>
            </a:extLst>
          </p:cNvPr>
          <p:cNvGraphicFramePr>
            <a:graphicFrameLocks noChangeAspect="1"/>
          </p:cNvGraphicFramePr>
          <p:nvPr>
            <p:extLst>
              <p:ext uri="{D42A27DB-BD31-4B8C-83A1-F6EECF244321}">
                <p14:modId xmlns:p14="http://schemas.microsoft.com/office/powerpoint/2010/main" val="471387895"/>
              </p:ext>
            </p:extLst>
          </p:nvPr>
        </p:nvGraphicFramePr>
        <p:xfrm>
          <a:off x="2984610" y="4745968"/>
          <a:ext cx="1341647" cy="477030"/>
        </p:xfrm>
        <a:graphic>
          <a:graphicData uri="http://schemas.openxmlformats.org/presentationml/2006/ole">
            <mc:AlternateContent xmlns:mc="http://schemas.openxmlformats.org/markup-compatibility/2006">
              <mc:Choice xmlns:v="urn:schemas-microsoft-com:vml" Requires="v">
                <p:oleObj spid="_x0000_s19757" name="Equation" r:id="rId12" imgW="863225" imgH="317362" progId="Equation.DSMT4">
                  <p:embed/>
                </p:oleObj>
              </mc:Choice>
              <mc:Fallback>
                <p:oleObj name="Equation" r:id="rId12" imgW="863225" imgH="317362" progId="Equation.DSMT4">
                  <p:embed/>
                  <p:pic>
                    <p:nvPicPr>
                      <p:cNvPr id="10" name="对象 9">
                        <a:extLst>
                          <a:ext uri="{FF2B5EF4-FFF2-40B4-BE49-F238E27FC236}">
                            <a16:creationId xmlns:a16="http://schemas.microsoft.com/office/drawing/2014/main" id="{058D3DA0-5FFB-4900-A652-39714096DA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4610" y="4745968"/>
                        <a:ext cx="1341647" cy="477030"/>
                      </a:xfrm>
                      <a:prstGeom prst="rect">
                        <a:avLst/>
                      </a:prstGeom>
                      <a:noFill/>
                    </p:spPr>
                  </p:pic>
                </p:oleObj>
              </mc:Fallback>
            </mc:AlternateContent>
          </a:graphicData>
        </a:graphic>
      </p:graphicFrame>
      <p:pic>
        <p:nvPicPr>
          <p:cNvPr id="18" name="内容占位符 12">
            <a:extLst>
              <a:ext uri="{FF2B5EF4-FFF2-40B4-BE49-F238E27FC236}">
                <a16:creationId xmlns:a16="http://schemas.microsoft.com/office/drawing/2014/main" id="{CFDB680D-30C3-4F71-8A76-6FD21390CA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19" name="直接连接符 18">
            <a:extLst>
              <a:ext uri="{FF2B5EF4-FFF2-40B4-BE49-F238E27FC236}">
                <a16:creationId xmlns:a16="http://schemas.microsoft.com/office/drawing/2014/main" id="{D082D157-C54C-4215-9963-177D53648B19}"/>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0FD9E864-3E34-4DC2-91C0-A9B96109BEDC}"/>
              </a:ext>
            </a:extLst>
          </p:cNvPr>
          <p:cNvSpPr txBox="1"/>
          <p:nvPr/>
        </p:nvSpPr>
        <p:spPr>
          <a:xfrm>
            <a:off x="107586" y="967090"/>
            <a:ext cx="7266733"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3. </a:t>
            </a:r>
            <a:r>
              <a:rPr lang="zh-CN" altLang="en-US" sz="2400" b="1" noProof="1">
                <a:solidFill>
                  <a:srgbClr val="2F2FFF"/>
                </a:solidFill>
                <a:latin typeface="微软雅黑" panose="020B0503020204020204" pitchFamily="34" charset="-122"/>
                <a:ea typeface="微软雅黑" panose="020B0503020204020204" pitchFamily="34" charset="-122"/>
              </a:rPr>
              <a:t>“云</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边</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端”分布式多源运维数据智能感知技术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21" name="标题 7">
            <a:extLst>
              <a:ext uri="{FF2B5EF4-FFF2-40B4-BE49-F238E27FC236}">
                <a16:creationId xmlns:a16="http://schemas.microsoft.com/office/drawing/2014/main" id="{E7476773-2553-47C3-A219-1CA28EDF1F1B}"/>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086311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文本框 4">
            <a:extLst>
              <a:ext uri="{FF2B5EF4-FFF2-40B4-BE49-F238E27FC236}">
                <a16:creationId xmlns:a16="http://schemas.microsoft.com/office/drawing/2014/main" id="{ED7208EA-F7A9-4581-9E29-608ED4012E9A}"/>
              </a:ext>
            </a:extLst>
          </p:cNvPr>
          <p:cNvSpPr txBox="1"/>
          <p:nvPr/>
        </p:nvSpPr>
        <p:spPr>
          <a:xfrm>
            <a:off x="1183049" y="2000864"/>
            <a:ext cx="3750936"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Times New Roman" panose="02020603050405020304" pitchFamily="18" charset="0"/>
                <a:cs typeface="Times New Roman" panose="02020603050405020304" pitchFamily="18" charset="0"/>
              </a:rPr>
              <a:t>基于链路持久性的路由计算</a:t>
            </a:r>
            <a:endParaRPr lang="en-US" altLang="zh-CN"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6366BD64-558B-4BAD-A13E-394C13063886}"/>
              </a:ext>
            </a:extLst>
          </p:cNvPr>
          <p:cNvSpPr txBox="1"/>
          <p:nvPr/>
        </p:nvSpPr>
        <p:spPr>
          <a:xfrm>
            <a:off x="328452" y="1424169"/>
            <a:ext cx="6349750" cy="461665"/>
          </a:xfrm>
          <a:prstGeom prst="rect">
            <a:avLst/>
          </a:prstGeom>
          <a:noFill/>
        </p:spPr>
        <p:txBody>
          <a:bodyPr wrap="square" rtlCol="0">
            <a:spAutoFit/>
          </a:bodyPr>
          <a:lstStyle/>
          <a:p>
            <a:pPr marL="285750" indent="-285750">
              <a:spcBef>
                <a:spcPct val="0"/>
              </a:spcBef>
              <a:buFont typeface="Wingdings" panose="05000000000000000000" pitchFamily="2" charset="2"/>
              <a:buChar char="n"/>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基于链路感知和链路持久性的路由选择策略</a:t>
            </a:r>
            <a:endParaRPr lang="en-US" altLang="zh-CN" sz="2400" b="1" dirty="0">
              <a:latin typeface="Times New Roman" panose="02020603050405020304" pitchFamily="18" charset="0"/>
              <a:ea typeface="华文新魏" panose="02010800040101010101" pitchFamily="2" charset="-122"/>
              <a:cs typeface="Times New Roman" panose="02020603050405020304" pitchFamily="18" charset="0"/>
            </a:endParaRPr>
          </a:p>
        </p:txBody>
      </p:sp>
      <p:graphicFrame>
        <p:nvGraphicFramePr>
          <p:cNvPr id="7" name="对象 6">
            <a:extLst>
              <a:ext uri="{FF2B5EF4-FFF2-40B4-BE49-F238E27FC236}">
                <a16:creationId xmlns:a16="http://schemas.microsoft.com/office/drawing/2014/main" id="{6F916D5D-2419-46D1-AF6A-01DBAAF7050A}"/>
              </a:ext>
            </a:extLst>
          </p:cNvPr>
          <p:cNvGraphicFramePr>
            <a:graphicFrameLocks noChangeAspect="1"/>
          </p:cNvGraphicFramePr>
          <p:nvPr>
            <p:extLst>
              <p:ext uri="{D42A27DB-BD31-4B8C-83A1-F6EECF244321}">
                <p14:modId xmlns:p14="http://schemas.microsoft.com/office/powerpoint/2010/main" val="4215615848"/>
              </p:ext>
            </p:extLst>
          </p:nvPr>
        </p:nvGraphicFramePr>
        <p:xfrm>
          <a:off x="851655" y="2418695"/>
          <a:ext cx="4972050" cy="2000250"/>
        </p:xfrm>
        <a:graphic>
          <a:graphicData uri="http://schemas.openxmlformats.org/presentationml/2006/ole">
            <mc:AlternateContent xmlns:mc="http://schemas.openxmlformats.org/markup-compatibility/2006">
              <mc:Choice xmlns:v="urn:schemas-microsoft-com:vml" Requires="v">
                <p:oleObj spid="_x0000_s20596" name="Visio" r:id="rId4" imgW="7430018" imgH="3162807" progId="Visio.Drawing.15">
                  <p:embed/>
                </p:oleObj>
              </mc:Choice>
              <mc:Fallback>
                <p:oleObj name="Visio" r:id="rId4" imgW="7430018" imgH="3162807" progId="Visio.Drawing.15">
                  <p:embed/>
                  <p:pic>
                    <p:nvPicPr>
                      <p:cNvPr id="3" name="对象 2">
                        <a:extLst>
                          <a:ext uri="{FF2B5EF4-FFF2-40B4-BE49-F238E27FC236}">
                            <a16:creationId xmlns:a16="http://schemas.microsoft.com/office/drawing/2014/main" id="{0C74DBED-7732-4D79-A967-AC64BD121E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092" t="6033" r="7365" b="14227"/>
                      <a:stretch>
                        <a:fillRect/>
                      </a:stretch>
                    </p:blipFill>
                    <p:spPr bwMode="auto">
                      <a:xfrm>
                        <a:off x="851655" y="2418695"/>
                        <a:ext cx="4972050" cy="200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表格 7">
            <a:extLst>
              <a:ext uri="{FF2B5EF4-FFF2-40B4-BE49-F238E27FC236}">
                <a16:creationId xmlns:a16="http://schemas.microsoft.com/office/drawing/2014/main" id="{F4FC7250-9A8C-4DF7-9AD2-E822623BA593}"/>
              </a:ext>
            </a:extLst>
          </p:cNvPr>
          <p:cNvGraphicFramePr>
            <a:graphicFrameLocks noGrp="1"/>
          </p:cNvGraphicFramePr>
          <p:nvPr>
            <p:extLst>
              <p:ext uri="{D42A27DB-BD31-4B8C-83A1-F6EECF244321}">
                <p14:modId xmlns:p14="http://schemas.microsoft.com/office/powerpoint/2010/main" val="4117719424"/>
              </p:ext>
            </p:extLst>
          </p:nvPr>
        </p:nvGraphicFramePr>
        <p:xfrm>
          <a:off x="1383344" y="4311671"/>
          <a:ext cx="4147820" cy="2204339"/>
        </p:xfrm>
        <a:graphic>
          <a:graphicData uri="http://schemas.openxmlformats.org/drawingml/2006/table">
            <a:tbl>
              <a:tblPr firstRow="1" firstCol="1" bandRow="1">
                <a:tableStyleId>{5C22544A-7EE6-4342-B048-85BDC9FD1C3A}</a:tableStyleId>
              </a:tblPr>
              <a:tblGrid>
                <a:gridCol w="456565">
                  <a:extLst>
                    <a:ext uri="{9D8B030D-6E8A-4147-A177-3AD203B41FA5}">
                      <a16:colId xmlns:a16="http://schemas.microsoft.com/office/drawing/2014/main" val="2923200838"/>
                    </a:ext>
                  </a:extLst>
                </a:gridCol>
                <a:gridCol w="3691255">
                  <a:extLst>
                    <a:ext uri="{9D8B030D-6E8A-4147-A177-3AD203B41FA5}">
                      <a16:colId xmlns:a16="http://schemas.microsoft.com/office/drawing/2014/main" val="4101638795"/>
                    </a:ext>
                  </a:extLst>
                </a:gridCol>
              </a:tblGrid>
              <a:tr h="252095">
                <a:tc>
                  <a:txBody>
                    <a:bodyPr/>
                    <a:lstStyle/>
                    <a:p>
                      <a:pPr indent="127000" algn="just">
                        <a:lnSpc>
                          <a:spcPct val="125000"/>
                        </a:lnSpc>
                        <a:spcAft>
                          <a:spcPts val="0"/>
                        </a:spcAft>
                      </a:pPr>
                      <a:r>
                        <a:rPr lang="x-none" sz="1200" kern="100" dirty="0">
                          <a:solidFill>
                            <a:schemeClr val="tx1"/>
                          </a:solidFill>
                          <a:effectLst/>
                        </a:rPr>
                        <a:t>1</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indent="127000" algn="just">
                        <a:lnSpc>
                          <a:spcPct val="125000"/>
                        </a:lnSpc>
                        <a:spcAft>
                          <a:spcPts val="0"/>
                        </a:spcAft>
                      </a:pPr>
                      <a:r>
                        <a:rPr lang="x-none" sz="1200" kern="100" dirty="0">
                          <a:solidFill>
                            <a:schemeClr val="tx1"/>
                          </a:solidFill>
                          <a:effectLst/>
                        </a:rPr>
                        <a:t>BEGIN</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89417659"/>
                  </a:ext>
                </a:extLst>
              </a:tr>
              <a:tr h="252095">
                <a:tc>
                  <a:txBody>
                    <a:bodyPr/>
                    <a:lstStyle/>
                    <a:p>
                      <a:pPr indent="127000" algn="just">
                        <a:lnSpc>
                          <a:spcPct val="125000"/>
                        </a:lnSpc>
                        <a:spcAft>
                          <a:spcPts val="0"/>
                        </a:spcAft>
                      </a:pPr>
                      <a:r>
                        <a:rPr lang="x-none" sz="1200" kern="100" dirty="0">
                          <a:solidFill>
                            <a:schemeClr val="tx1"/>
                          </a:solidFill>
                          <a:effectLst/>
                        </a:rPr>
                        <a:t>2</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indent="127000" algn="just">
                        <a:lnSpc>
                          <a:spcPct val="125000"/>
                        </a:lnSpc>
                        <a:spcAft>
                          <a:spcPts val="0"/>
                        </a:spcAft>
                      </a:pPr>
                      <a:r>
                        <a:rPr lang="x-none" sz="1200" kern="100" dirty="0">
                          <a:solidFill>
                            <a:schemeClr val="tx1"/>
                          </a:solidFill>
                          <a:effectLst/>
                        </a:rPr>
                        <a:t>While(</a:t>
                      </a:r>
                      <a:r>
                        <a:rPr lang="zh-CN" sz="1200" kern="100" dirty="0">
                          <a:solidFill>
                            <a:schemeClr val="tx1"/>
                          </a:solidFill>
                          <a:effectLst/>
                        </a:rPr>
                        <a:t>路径</a:t>
                      </a:r>
                      <a:r>
                        <a:rPr lang="x-none" sz="1200" kern="100" dirty="0">
                          <a:solidFill>
                            <a:schemeClr val="tx1"/>
                          </a:solidFill>
                          <a:effectLst/>
                        </a:rPr>
                        <a:t>&lt;N)</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64781589"/>
                  </a:ext>
                </a:extLst>
              </a:tr>
              <a:tr h="252095">
                <a:tc>
                  <a:txBody>
                    <a:bodyPr/>
                    <a:lstStyle/>
                    <a:p>
                      <a:pPr indent="127000" algn="just">
                        <a:lnSpc>
                          <a:spcPct val="125000"/>
                        </a:lnSpc>
                        <a:spcAft>
                          <a:spcPts val="0"/>
                        </a:spcAft>
                      </a:pPr>
                      <a:r>
                        <a:rPr lang="x-none" sz="1200" kern="100">
                          <a:solidFill>
                            <a:schemeClr val="tx1"/>
                          </a:solidFill>
                          <a:effectLst/>
                        </a:rPr>
                        <a:t>3</a:t>
                      </a:r>
                      <a:endParaRPr lang="zh-CN" sz="12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indent="127000" algn="just">
                        <a:lnSpc>
                          <a:spcPct val="125000"/>
                        </a:lnSpc>
                        <a:spcAft>
                          <a:spcPts val="0"/>
                        </a:spcAft>
                      </a:pPr>
                      <a:r>
                        <a:rPr lang="x-none" sz="1200" kern="100" dirty="0">
                          <a:solidFill>
                            <a:schemeClr val="tx1"/>
                          </a:solidFill>
                          <a:effectLst/>
                        </a:rPr>
                        <a:t>{</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43827949"/>
                  </a:ext>
                </a:extLst>
              </a:tr>
              <a:tr h="252095">
                <a:tc>
                  <a:txBody>
                    <a:bodyPr/>
                    <a:lstStyle/>
                    <a:p>
                      <a:pPr indent="127000" algn="just">
                        <a:lnSpc>
                          <a:spcPct val="125000"/>
                        </a:lnSpc>
                        <a:spcAft>
                          <a:spcPts val="0"/>
                        </a:spcAft>
                      </a:pPr>
                      <a:r>
                        <a:rPr lang="x-none" sz="1200" kern="100">
                          <a:solidFill>
                            <a:schemeClr val="tx1"/>
                          </a:solidFill>
                          <a:effectLst/>
                        </a:rPr>
                        <a:t>4</a:t>
                      </a:r>
                      <a:endParaRPr lang="zh-CN" sz="12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indent="76200" algn="just">
                        <a:lnSpc>
                          <a:spcPct val="125000"/>
                        </a:lnSpc>
                        <a:spcAft>
                          <a:spcPts val="0"/>
                        </a:spcAft>
                      </a:pPr>
                      <a:r>
                        <a:rPr lang="en-US" sz="1200" kern="100" dirty="0">
                          <a:solidFill>
                            <a:schemeClr val="tx1"/>
                          </a:solidFill>
                          <a:effectLst/>
                        </a:rPr>
                        <a:t>IF ((</a:t>
                      </a:r>
                      <a:r>
                        <a:rPr lang="zh-CN" sz="1200" kern="100" dirty="0">
                          <a:solidFill>
                            <a:schemeClr val="tx1"/>
                          </a:solidFill>
                          <a:effectLst/>
                        </a:rPr>
                        <a:t>路径</a:t>
                      </a:r>
                      <a:r>
                        <a:rPr lang="en-US" sz="1200" kern="100" dirty="0">
                          <a:solidFill>
                            <a:schemeClr val="tx1"/>
                          </a:solidFill>
                          <a:effectLst/>
                        </a:rPr>
                        <a:t>1</a:t>
                      </a:r>
                      <a:r>
                        <a:rPr lang="zh-CN" sz="1200" kern="100" dirty="0">
                          <a:solidFill>
                            <a:schemeClr val="tx1"/>
                          </a:solidFill>
                          <a:effectLst/>
                        </a:rPr>
                        <a:t>跳数</a:t>
                      </a:r>
                      <a:r>
                        <a:rPr lang="en-US" sz="1200" kern="100" dirty="0">
                          <a:solidFill>
                            <a:schemeClr val="tx1"/>
                          </a:solidFill>
                          <a:effectLst/>
                        </a:rPr>
                        <a:t>&lt;</a:t>
                      </a:r>
                      <a:r>
                        <a:rPr lang="zh-CN" sz="1200" kern="100" dirty="0">
                          <a:solidFill>
                            <a:schemeClr val="tx1"/>
                          </a:solidFill>
                          <a:effectLst/>
                        </a:rPr>
                        <a:t>路径</a:t>
                      </a:r>
                      <a:r>
                        <a:rPr lang="en-US" sz="1200" kern="100" dirty="0">
                          <a:solidFill>
                            <a:schemeClr val="tx1"/>
                          </a:solidFill>
                          <a:effectLst/>
                        </a:rPr>
                        <a:t>2</a:t>
                      </a:r>
                      <a:r>
                        <a:rPr lang="zh-CN" sz="1200" kern="100" dirty="0">
                          <a:solidFill>
                            <a:schemeClr val="tx1"/>
                          </a:solidFill>
                          <a:effectLst/>
                        </a:rPr>
                        <a:t>跳数</a:t>
                      </a:r>
                      <a:r>
                        <a:rPr lang="en-US" sz="1200" kern="100" dirty="0">
                          <a:solidFill>
                            <a:schemeClr val="tx1"/>
                          </a:solidFill>
                          <a:effectLst/>
                        </a:rPr>
                        <a:t>)||</a:t>
                      </a:r>
                      <a:endParaRPr lang="zh-CN" sz="1200" kern="100" dirty="0">
                        <a:solidFill>
                          <a:schemeClr val="tx1"/>
                        </a:solidFill>
                        <a:effectLst/>
                      </a:endParaRPr>
                    </a:p>
                    <a:p>
                      <a:pPr indent="127000" algn="just">
                        <a:lnSpc>
                          <a:spcPct val="125000"/>
                        </a:lnSpc>
                        <a:spcAft>
                          <a:spcPts val="0"/>
                        </a:spcAft>
                      </a:pPr>
                      <a:r>
                        <a:rPr lang="en-US" sz="1200" kern="100" dirty="0">
                          <a:solidFill>
                            <a:schemeClr val="tx1"/>
                          </a:solidFill>
                          <a:effectLst/>
                        </a:rPr>
                        <a:t>(</a:t>
                      </a:r>
                      <a:r>
                        <a:rPr lang="zh-CN" sz="1200" kern="100" dirty="0">
                          <a:solidFill>
                            <a:schemeClr val="tx1"/>
                          </a:solidFill>
                          <a:effectLst/>
                        </a:rPr>
                        <a:t>路径</a:t>
                      </a:r>
                      <a:r>
                        <a:rPr lang="en-US" sz="1200" kern="100" dirty="0">
                          <a:solidFill>
                            <a:schemeClr val="tx1"/>
                          </a:solidFill>
                          <a:effectLst/>
                        </a:rPr>
                        <a:t>1</a:t>
                      </a:r>
                      <a:r>
                        <a:rPr lang="zh-CN" sz="1200" kern="100" dirty="0">
                          <a:solidFill>
                            <a:schemeClr val="tx1"/>
                          </a:solidFill>
                          <a:effectLst/>
                        </a:rPr>
                        <a:t>跳数</a:t>
                      </a:r>
                      <a:r>
                        <a:rPr lang="en-US" sz="1200" kern="100" dirty="0">
                          <a:solidFill>
                            <a:schemeClr val="tx1"/>
                          </a:solidFill>
                          <a:effectLst/>
                        </a:rPr>
                        <a:t>=</a:t>
                      </a:r>
                      <a:r>
                        <a:rPr lang="zh-CN" sz="1200" kern="100" dirty="0">
                          <a:solidFill>
                            <a:schemeClr val="tx1"/>
                          </a:solidFill>
                          <a:effectLst/>
                        </a:rPr>
                        <a:t>路径</a:t>
                      </a:r>
                      <a:r>
                        <a:rPr lang="en-US" sz="1200" kern="100" dirty="0">
                          <a:solidFill>
                            <a:schemeClr val="tx1"/>
                          </a:solidFill>
                          <a:effectLst/>
                        </a:rPr>
                        <a:t>2</a:t>
                      </a:r>
                      <a:r>
                        <a:rPr lang="zh-CN" sz="1200" kern="100" dirty="0">
                          <a:solidFill>
                            <a:schemeClr val="tx1"/>
                          </a:solidFill>
                          <a:effectLst/>
                        </a:rPr>
                        <a:t>跳数</a:t>
                      </a:r>
                      <a:r>
                        <a:rPr lang="en-US" sz="1200" kern="100" dirty="0">
                          <a:solidFill>
                            <a:schemeClr val="tx1"/>
                          </a:solidFill>
                          <a:effectLst/>
                        </a:rPr>
                        <a:t>&amp;&amp;</a:t>
                      </a:r>
                      <a:r>
                        <a:rPr lang="zh-CN" sz="1200" kern="100" dirty="0">
                          <a:solidFill>
                            <a:schemeClr val="tx1"/>
                          </a:solidFill>
                          <a:effectLst/>
                        </a:rPr>
                        <a:t>路径</a:t>
                      </a:r>
                      <a:r>
                        <a:rPr lang="en-US" sz="1200" kern="100" dirty="0">
                          <a:solidFill>
                            <a:schemeClr val="tx1"/>
                          </a:solidFill>
                          <a:effectLst/>
                        </a:rPr>
                        <a:t>1</a:t>
                      </a:r>
                      <a:r>
                        <a:rPr lang="zh-CN" sz="1200" kern="100" dirty="0">
                          <a:solidFill>
                            <a:schemeClr val="tx1"/>
                          </a:solidFill>
                          <a:effectLst/>
                        </a:rPr>
                        <a:t>时间</a:t>
                      </a:r>
                      <a:r>
                        <a:rPr lang="en-US" sz="1200" kern="100" dirty="0">
                          <a:solidFill>
                            <a:schemeClr val="tx1"/>
                          </a:solidFill>
                          <a:effectLst/>
                        </a:rPr>
                        <a:t>&gt;</a:t>
                      </a:r>
                      <a:r>
                        <a:rPr lang="zh-CN" sz="1200" kern="100" dirty="0">
                          <a:solidFill>
                            <a:schemeClr val="tx1"/>
                          </a:solidFill>
                          <a:effectLst/>
                        </a:rPr>
                        <a:t>路径</a:t>
                      </a:r>
                      <a:r>
                        <a:rPr lang="en-US" sz="1200" kern="100" dirty="0">
                          <a:solidFill>
                            <a:schemeClr val="tx1"/>
                          </a:solidFill>
                          <a:effectLst/>
                        </a:rPr>
                        <a:t>2</a:t>
                      </a:r>
                      <a:r>
                        <a:rPr lang="zh-CN" sz="1200" kern="100" dirty="0">
                          <a:solidFill>
                            <a:schemeClr val="tx1"/>
                          </a:solidFill>
                          <a:effectLst/>
                        </a:rPr>
                        <a:t>时间</a:t>
                      </a:r>
                      <a:r>
                        <a:rPr lang="en-US" sz="1200" kern="100" dirty="0">
                          <a:solidFill>
                            <a:schemeClr val="tx1"/>
                          </a:solidFill>
                          <a:effectLst/>
                        </a:rPr>
                        <a:t>)</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66042051"/>
                  </a:ext>
                </a:extLst>
              </a:tr>
              <a:tr h="252095">
                <a:tc>
                  <a:txBody>
                    <a:bodyPr/>
                    <a:lstStyle/>
                    <a:p>
                      <a:pPr indent="127000" algn="just">
                        <a:lnSpc>
                          <a:spcPct val="125000"/>
                        </a:lnSpc>
                        <a:spcAft>
                          <a:spcPts val="0"/>
                        </a:spcAft>
                      </a:pPr>
                      <a:r>
                        <a:rPr lang="x-none" sz="1200" kern="100" dirty="0">
                          <a:solidFill>
                            <a:schemeClr val="tx1"/>
                          </a:solidFill>
                          <a:effectLst/>
                        </a:rPr>
                        <a:t>5</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indent="304800" algn="just">
                        <a:lnSpc>
                          <a:spcPct val="125000"/>
                        </a:lnSpc>
                        <a:spcAft>
                          <a:spcPts val="0"/>
                        </a:spcAft>
                      </a:pPr>
                      <a:r>
                        <a:rPr lang="zh-CN" sz="1200" kern="100" dirty="0">
                          <a:solidFill>
                            <a:schemeClr val="tx1"/>
                          </a:solidFill>
                          <a:effectLst/>
                        </a:rPr>
                        <a:t>返回路径</a:t>
                      </a:r>
                      <a:r>
                        <a:rPr lang="en-US" sz="1200" kern="100" dirty="0">
                          <a:solidFill>
                            <a:schemeClr val="tx1"/>
                          </a:solidFill>
                          <a:effectLst/>
                        </a:rPr>
                        <a:t>1;</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23029020"/>
                  </a:ext>
                </a:extLst>
              </a:tr>
              <a:tr h="252095">
                <a:tc>
                  <a:txBody>
                    <a:bodyPr/>
                    <a:lstStyle/>
                    <a:p>
                      <a:pPr indent="127000" algn="just">
                        <a:lnSpc>
                          <a:spcPct val="125000"/>
                        </a:lnSpc>
                        <a:spcAft>
                          <a:spcPts val="0"/>
                        </a:spcAft>
                      </a:pPr>
                      <a:r>
                        <a:rPr lang="x-none" sz="1200" kern="100" dirty="0">
                          <a:solidFill>
                            <a:schemeClr val="tx1"/>
                          </a:solidFill>
                          <a:effectLst/>
                        </a:rPr>
                        <a:t>6</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indent="76200" algn="just">
                        <a:lnSpc>
                          <a:spcPct val="125000"/>
                        </a:lnSpc>
                        <a:spcAft>
                          <a:spcPts val="0"/>
                        </a:spcAft>
                      </a:pPr>
                      <a:r>
                        <a:rPr lang="en-US" sz="1200" kern="100" dirty="0">
                          <a:solidFill>
                            <a:schemeClr val="tx1"/>
                          </a:solidFill>
                          <a:effectLst/>
                        </a:rPr>
                        <a:t>ELSE </a:t>
                      </a:r>
                      <a:r>
                        <a:rPr lang="zh-CN" sz="1200" kern="100" dirty="0">
                          <a:solidFill>
                            <a:schemeClr val="tx1"/>
                          </a:solidFill>
                          <a:effectLst/>
                        </a:rPr>
                        <a:t>返回路径</a:t>
                      </a:r>
                      <a:r>
                        <a:rPr lang="en-US" sz="1200" kern="100" dirty="0">
                          <a:solidFill>
                            <a:schemeClr val="tx1"/>
                          </a:solidFill>
                          <a:effectLst/>
                        </a:rPr>
                        <a:t>2;</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52116462"/>
                  </a:ext>
                </a:extLst>
              </a:tr>
              <a:tr h="252095">
                <a:tc>
                  <a:txBody>
                    <a:bodyPr/>
                    <a:lstStyle/>
                    <a:p>
                      <a:pPr indent="127000" algn="just">
                        <a:lnSpc>
                          <a:spcPct val="125000"/>
                        </a:lnSpc>
                        <a:spcAft>
                          <a:spcPts val="0"/>
                        </a:spcAft>
                      </a:pPr>
                      <a:r>
                        <a:rPr lang="x-none" sz="1200" kern="100" dirty="0">
                          <a:solidFill>
                            <a:schemeClr val="tx1"/>
                          </a:solidFill>
                          <a:effectLst/>
                        </a:rPr>
                        <a:t>7</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indent="127000" algn="just">
                        <a:lnSpc>
                          <a:spcPct val="125000"/>
                        </a:lnSpc>
                        <a:spcAft>
                          <a:spcPts val="0"/>
                        </a:spcAft>
                      </a:pPr>
                      <a:r>
                        <a:rPr lang="en-US" sz="1200" kern="100" dirty="0">
                          <a:solidFill>
                            <a:schemeClr val="tx1"/>
                          </a:solidFill>
                          <a:effectLst/>
                        </a:rPr>
                        <a:t>}</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21355883"/>
                  </a:ext>
                </a:extLst>
              </a:tr>
              <a:tr h="252095">
                <a:tc>
                  <a:txBody>
                    <a:bodyPr/>
                    <a:lstStyle/>
                    <a:p>
                      <a:pPr indent="127000" algn="just">
                        <a:lnSpc>
                          <a:spcPct val="125000"/>
                        </a:lnSpc>
                        <a:spcAft>
                          <a:spcPts val="0"/>
                        </a:spcAft>
                      </a:pPr>
                      <a:r>
                        <a:rPr lang="x-none" sz="1200" kern="100" dirty="0">
                          <a:solidFill>
                            <a:schemeClr val="tx1"/>
                          </a:solidFill>
                          <a:effectLst/>
                        </a:rPr>
                        <a:t>8</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27000" algn="just">
                        <a:lnSpc>
                          <a:spcPct val="125000"/>
                        </a:lnSpc>
                        <a:spcAft>
                          <a:spcPts val="0"/>
                        </a:spcAft>
                      </a:pPr>
                      <a:r>
                        <a:rPr lang="en-US" sz="1200" kern="100" dirty="0">
                          <a:solidFill>
                            <a:schemeClr val="tx1"/>
                          </a:solidFill>
                          <a:effectLst/>
                        </a:rPr>
                        <a:t>END</a:t>
                      </a:r>
                      <a:endParaRPr lang="zh-CN" sz="12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8125371"/>
                  </a:ext>
                </a:extLst>
              </a:tr>
            </a:tbl>
          </a:graphicData>
        </a:graphic>
      </p:graphicFrame>
      <p:graphicFrame>
        <p:nvGraphicFramePr>
          <p:cNvPr id="11" name="对象 10">
            <a:extLst>
              <a:ext uri="{FF2B5EF4-FFF2-40B4-BE49-F238E27FC236}">
                <a16:creationId xmlns:a16="http://schemas.microsoft.com/office/drawing/2014/main" id="{3A0F0FA3-0D43-4055-BBA5-E6E7375E4879}"/>
              </a:ext>
            </a:extLst>
          </p:cNvPr>
          <p:cNvGraphicFramePr>
            <a:graphicFrameLocks noChangeAspect="1"/>
          </p:cNvGraphicFramePr>
          <p:nvPr>
            <p:extLst>
              <p:ext uri="{D42A27DB-BD31-4B8C-83A1-F6EECF244321}">
                <p14:modId xmlns:p14="http://schemas.microsoft.com/office/powerpoint/2010/main" val="2262850506"/>
              </p:ext>
            </p:extLst>
          </p:nvPr>
        </p:nvGraphicFramePr>
        <p:xfrm>
          <a:off x="6116245" y="1680673"/>
          <a:ext cx="5822326" cy="4691876"/>
        </p:xfrm>
        <a:graphic>
          <a:graphicData uri="http://schemas.openxmlformats.org/presentationml/2006/ole">
            <mc:AlternateContent xmlns:mc="http://schemas.openxmlformats.org/markup-compatibility/2006">
              <mc:Choice xmlns:v="urn:schemas-microsoft-com:vml" Requires="v">
                <p:oleObj spid="_x0000_s20597" name="Visio" r:id="rId6" imgW="5267417" imgH="4686829" progId="Visio.Drawing.15">
                  <p:embed/>
                </p:oleObj>
              </mc:Choice>
              <mc:Fallback>
                <p:oleObj name="Visio" r:id="rId6" imgW="5267417" imgH="4686829" progId="Visio.Drawing.15">
                  <p:embed/>
                  <p:pic>
                    <p:nvPicPr>
                      <p:cNvPr id="4" name="对象 3">
                        <a:extLst>
                          <a:ext uri="{FF2B5EF4-FFF2-40B4-BE49-F238E27FC236}">
                            <a16:creationId xmlns:a16="http://schemas.microsoft.com/office/drawing/2014/main" id="{47BE6792-A8A1-4A7F-9098-785D7E3573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6245" y="1680673"/>
                        <a:ext cx="5822326" cy="4691876"/>
                      </a:xfrm>
                      <a:prstGeom prst="rect">
                        <a:avLst/>
                      </a:prstGeom>
                      <a:noFill/>
                    </p:spPr>
                  </p:pic>
                </p:oleObj>
              </mc:Fallback>
            </mc:AlternateContent>
          </a:graphicData>
        </a:graphic>
      </p:graphicFrame>
      <p:pic>
        <p:nvPicPr>
          <p:cNvPr id="12" name="内容占位符 12">
            <a:extLst>
              <a:ext uri="{FF2B5EF4-FFF2-40B4-BE49-F238E27FC236}">
                <a16:creationId xmlns:a16="http://schemas.microsoft.com/office/drawing/2014/main" id="{8339D004-2009-4FCF-8163-7489F9BBA2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13" name="直接连接符 12">
            <a:extLst>
              <a:ext uri="{FF2B5EF4-FFF2-40B4-BE49-F238E27FC236}">
                <a16:creationId xmlns:a16="http://schemas.microsoft.com/office/drawing/2014/main" id="{088E2762-CC68-4F2F-8B69-06A99484ED56}"/>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5D71510F-FCED-4850-BC18-1048DB31B100}"/>
              </a:ext>
            </a:extLst>
          </p:cNvPr>
          <p:cNvSpPr txBox="1"/>
          <p:nvPr/>
        </p:nvSpPr>
        <p:spPr>
          <a:xfrm>
            <a:off x="107586" y="967090"/>
            <a:ext cx="7266733"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3. </a:t>
            </a:r>
            <a:r>
              <a:rPr lang="zh-CN" altLang="en-US" sz="2400" b="1" noProof="1">
                <a:solidFill>
                  <a:srgbClr val="2F2FFF"/>
                </a:solidFill>
                <a:latin typeface="微软雅黑" panose="020B0503020204020204" pitchFamily="34" charset="-122"/>
                <a:ea typeface="微软雅黑" panose="020B0503020204020204" pitchFamily="34" charset="-122"/>
              </a:rPr>
              <a:t>“云</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边</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端”分布式多源运维数据智能感知技术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15" name="标题 7">
            <a:extLst>
              <a:ext uri="{FF2B5EF4-FFF2-40B4-BE49-F238E27FC236}">
                <a16:creationId xmlns:a16="http://schemas.microsoft.com/office/drawing/2014/main" id="{6E57DC4F-2F2A-4259-8740-183A78190827}"/>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18577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矩形 5">
            <a:extLst>
              <a:ext uri="{FF2B5EF4-FFF2-40B4-BE49-F238E27FC236}">
                <a16:creationId xmlns:a16="http://schemas.microsoft.com/office/drawing/2014/main" id="{1D2860ED-9618-49C7-8C67-74E365A298D3}"/>
              </a:ext>
            </a:extLst>
          </p:cNvPr>
          <p:cNvSpPr/>
          <p:nvPr/>
        </p:nvSpPr>
        <p:spPr>
          <a:xfrm>
            <a:off x="770460" y="5117595"/>
            <a:ext cx="2171779" cy="101560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dirty="0">
                <a:solidFill>
                  <a:schemeClr val="tx1"/>
                </a:solidFill>
                <a:cs typeface="+mn-ea"/>
                <a:sym typeface="+mn-lt"/>
              </a:rPr>
              <a:t>发送间隔固定在</a:t>
            </a:r>
            <a:r>
              <a:rPr lang="en-US" altLang="zh-CN" sz="1600" dirty="0">
                <a:solidFill>
                  <a:schemeClr val="tx1"/>
                </a:solidFill>
                <a:cs typeface="+mn-ea"/>
                <a:sym typeface="+mn-lt"/>
              </a:rPr>
              <a:t>FANET</a:t>
            </a:r>
            <a:r>
              <a:rPr lang="zh-CN" altLang="en-US" sz="1600" dirty="0">
                <a:solidFill>
                  <a:schemeClr val="tx1"/>
                </a:solidFill>
                <a:cs typeface="+mn-ea"/>
                <a:sym typeface="+mn-lt"/>
              </a:rPr>
              <a:t>中产生较多控制消息</a:t>
            </a:r>
          </a:p>
        </p:txBody>
      </p:sp>
      <p:sp>
        <p:nvSpPr>
          <p:cNvPr id="8" name="矩形 7">
            <a:extLst>
              <a:ext uri="{FF2B5EF4-FFF2-40B4-BE49-F238E27FC236}">
                <a16:creationId xmlns:a16="http://schemas.microsoft.com/office/drawing/2014/main" id="{105330D7-A61D-453D-973E-300CFF86EC7E}"/>
              </a:ext>
            </a:extLst>
          </p:cNvPr>
          <p:cNvSpPr/>
          <p:nvPr/>
        </p:nvSpPr>
        <p:spPr>
          <a:xfrm>
            <a:off x="770460" y="2279733"/>
            <a:ext cx="2171779" cy="101560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dirty="0">
                <a:solidFill>
                  <a:schemeClr val="tx1"/>
                </a:solidFill>
                <a:cs typeface="+mn-ea"/>
                <a:sym typeface="+mn-lt"/>
              </a:rPr>
              <a:t>改进算法修改相关表项，引入开销</a:t>
            </a:r>
          </a:p>
        </p:txBody>
      </p:sp>
      <p:cxnSp>
        <p:nvCxnSpPr>
          <p:cNvPr id="9" name="直接箭头连接符 8">
            <a:extLst>
              <a:ext uri="{FF2B5EF4-FFF2-40B4-BE49-F238E27FC236}">
                <a16:creationId xmlns:a16="http://schemas.microsoft.com/office/drawing/2014/main" id="{AB5C12F3-304C-4710-89F3-560B37049EC5}"/>
              </a:ext>
            </a:extLst>
          </p:cNvPr>
          <p:cNvCxnSpPr/>
          <p:nvPr/>
        </p:nvCxnSpPr>
        <p:spPr>
          <a:xfrm flipH="1">
            <a:off x="2995251" y="2764921"/>
            <a:ext cx="148149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DAFFB50C-6E9D-4C0F-875C-2692D1DA51F4}"/>
              </a:ext>
            </a:extLst>
          </p:cNvPr>
          <p:cNvCxnSpPr>
            <a:cxnSpLocks/>
            <a:stCxn id="8" idx="2"/>
            <a:endCxn id="6" idx="0"/>
          </p:cNvCxnSpPr>
          <p:nvPr/>
        </p:nvCxnSpPr>
        <p:spPr>
          <a:xfrm>
            <a:off x="1856350" y="3295342"/>
            <a:ext cx="0" cy="1822253"/>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BDFB0AB9-5575-4056-A8D7-6254F1620116}"/>
              </a:ext>
            </a:extLst>
          </p:cNvPr>
          <p:cNvCxnSpPr>
            <a:stCxn id="6" idx="3"/>
          </p:cNvCxnSpPr>
          <p:nvPr/>
        </p:nvCxnSpPr>
        <p:spPr>
          <a:xfrm flipV="1">
            <a:off x="2942239" y="5625399"/>
            <a:ext cx="1607436" cy="1"/>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3B8327B-1653-46B1-9726-8B1216A4F8F0}"/>
              </a:ext>
            </a:extLst>
          </p:cNvPr>
          <p:cNvSpPr txBox="1"/>
          <p:nvPr/>
        </p:nvSpPr>
        <p:spPr>
          <a:xfrm>
            <a:off x="317661" y="1333334"/>
            <a:ext cx="5355180" cy="461665"/>
          </a:xfrm>
          <a:prstGeom prst="rect">
            <a:avLst/>
          </a:prstGeom>
          <a:noFill/>
        </p:spPr>
        <p:txBody>
          <a:bodyPr wrap="square" rtlCol="0">
            <a:spAutoFit/>
          </a:bodyPr>
          <a:lstStyle/>
          <a:p>
            <a:pPr marL="285750" indent="-285750">
              <a:spcBef>
                <a:spcPct val="0"/>
              </a:spcBef>
              <a:buFont typeface="Wingdings" panose="05000000000000000000" pitchFamily="2" charset="2"/>
              <a:buChar char="n"/>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基于拓扑变化的控制消息自适应算法</a:t>
            </a:r>
            <a:endParaRPr lang="en-US" altLang="zh-CN" sz="2400" b="1" dirty="0">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14" name="内容占位符 12">
            <a:extLst>
              <a:ext uri="{FF2B5EF4-FFF2-40B4-BE49-F238E27FC236}">
                <a16:creationId xmlns:a16="http://schemas.microsoft.com/office/drawing/2014/main" id="{A21C09D5-CF17-4C0A-BA6E-CACBD9826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15" name="直接连接符 14">
            <a:extLst>
              <a:ext uri="{FF2B5EF4-FFF2-40B4-BE49-F238E27FC236}">
                <a16:creationId xmlns:a16="http://schemas.microsoft.com/office/drawing/2014/main" id="{257A892B-E7AD-4D0E-92D6-3A974115A5E6}"/>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DC47FE84-BCC5-41CF-B05B-F8D397B6CB25}"/>
              </a:ext>
            </a:extLst>
          </p:cNvPr>
          <p:cNvSpPr txBox="1"/>
          <p:nvPr/>
        </p:nvSpPr>
        <p:spPr>
          <a:xfrm>
            <a:off x="107586" y="967090"/>
            <a:ext cx="7266733"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3. </a:t>
            </a:r>
            <a:r>
              <a:rPr lang="zh-CN" altLang="en-US" sz="2400" b="1" noProof="1">
                <a:solidFill>
                  <a:srgbClr val="2F2FFF"/>
                </a:solidFill>
                <a:latin typeface="微软雅黑" panose="020B0503020204020204" pitchFamily="34" charset="-122"/>
                <a:ea typeface="微软雅黑" panose="020B0503020204020204" pitchFamily="34" charset="-122"/>
              </a:rPr>
              <a:t>“云</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边</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端”分布式多源运维数据智能感知技术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17" name="标题 7">
            <a:extLst>
              <a:ext uri="{FF2B5EF4-FFF2-40B4-BE49-F238E27FC236}">
                <a16:creationId xmlns:a16="http://schemas.microsoft.com/office/drawing/2014/main" id="{E402F0CE-D8AA-4143-871F-3B57A3947D95}"/>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9" name="对象 18">
            <a:extLst>
              <a:ext uri="{FF2B5EF4-FFF2-40B4-BE49-F238E27FC236}">
                <a16:creationId xmlns:a16="http://schemas.microsoft.com/office/drawing/2014/main" id="{3B85B59E-EA75-483A-B0EA-C8098D0580D3}"/>
              </a:ext>
            </a:extLst>
          </p:cNvPr>
          <p:cNvGraphicFramePr>
            <a:graphicFrameLocks noChangeAspect="1"/>
          </p:cNvGraphicFramePr>
          <p:nvPr>
            <p:extLst>
              <p:ext uri="{D42A27DB-BD31-4B8C-83A1-F6EECF244321}">
                <p14:modId xmlns:p14="http://schemas.microsoft.com/office/powerpoint/2010/main" val="1760802952"/>
              </p:ext>
            </p:extLst>
          </p:nvPr>
        </p:nvGraphicFramePr>
        <p:xfrm>
          <a:off x="2995251" y="1751132"/>
          <a:ext cx="8694090" cy="4837481"/>
        </p:xfrm>
        <a:graphic>
          <a:graphicData uri="http://schemas.openxmlformats.org/presentationml/2006/ole">
            <mc:AlternateContent xmlns:mc="http://schemas.openxmlformats.org/markup-compatibility/2006">
              <mc:Choice xmlns:v="urn:schemas-microsoft-com:vml" Requires="v">
                <p:oleObj spid="_x0000_s21562" name="Visio" r:id="rId5" imgW="7429312" imgH="4133959" progId="Visio.Drawing.15">
                  <p:embed/>
                </p:oleObj>
              </mc:Choice>
              <mc:Fallback>
                <p:oleObj name="Visio" r:id="rId5" imgW="7429312" imgH="4133959" progId="Visio.Drawing.15">
                  <p:embed/>
                  <p:pic>
                    <p:nvPicPr>
                      <p:cNvPr id="18" name="对象 17">
                        <a:extLst>
                          <a:ext uri="{FF2B5EF4-FFF2-40B4-BE49-F238E27FC236}">
                            <a16:creationId xmlns:a16="http://schemas.microsoft.com/office/drawing/2014/main" id="{4D02566B-8A86-43C8-93B5-3A6D2BFF668F}"/>
                          </a:ext>
                        </a:extLst>
                      </p:cNvPr>
                      <p:cNvPicPr/>
                      <p:nvPr/>
                    </p:nvPicPr>
                    <p:blipFill>
                      <a:blip r:embed="rId6"/>
                      <a:stretch>
                        <a:fillRect/>
                      </a:stretch>
                    </p:blipFill>
                    <p:spPr>
                      <a:xfrm>
                        <a:off x="2995251" y="1751132"/>
                        <a:ext cx="8694090" cy="4837481"/>
                      </a:xfrm>
                      <a:prstGeom prst="rect">
                        <a:avLst/>
                      </a:prstGeom>
                    </p:spPr>
                  </p:pic>
                </p:oleObj>
              </mc:Fallback>
            </mc:AlternateContent>
          </a:graphicData>
        </a:graphic>
      </p:graphicFrame>
    </p:spTree>
    <p:extLst>
      <p:ext uri="{BB962C8B-B14F-4D97-AF65-F5344CB8AC3E}">
        <p14:creationId xmlns:p14="http://schemas.microsoft.com/office/powerpoint/2010/main" val="1198768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文本框 6">
            <a:extLst>
              <a:ext uri="{FF2B5EF4-FFF2-40B4-BE49-F238E27FC236}">
                <a16:creationId xmlns:a16="http://schemas.microsoft.com/office/drawing/2014/main" id="{AC77C232-47D7-402E-8C04-3FEC90E4172D}"/>
              </a:ext>
            </a:extLst>
          </p:cNvPr>
          <p:cNvSpPr txBox="1"/>
          <p:nvPr/>
        </p:nvSpPr>
        <p:spPr>
          <a:xfrm>
            <a:off x="407464" y="1367437"/>
            <a:ext cx="5355180" cy="461665"/>
          </a:xfrm>
          <a:prstGeom prst="rect">
            <a:avLst/>
          </a:prstGeom>
          <a:noFill/>
        </p:spPr>
        <p:txBody>
          <a:bodyPr wrap="square" rtlCol="0">
            <a:spAutoFit/>
          </a:bodyPr>
          <a:lstStyle/>
          <a:p>
            <a:pPr marL="285750" indent="-285750">
              <a:spcBef>
                <a:spcPct val="0"/>
              </a:spcBef>
              <a:buFont typeface="Wingdings" panose="05000000000000000000" pitchFamily="2" charset="2"/>
              <a:buChar char="n"/>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基于拓扑变化的控制消息自适应算法</a:t>
            </a:r>
            <a:endParaRPr lang="en-US" altLang="zh-CN" sz="2400" b="1" dirty="0">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文本框 7">
            <a:extLst>
              <a:ext uri="{FF2B5EF4-FFF2-40B4-BE49-F238E27FC236}">
                <a16:creationId xmlns:a16="http://schemas.microsoft.com/office/drawing/2014/main" id="{CE850A4C-7D11-4C94-93E0-2E2CFE13C54F}"/>
              </a:ext>
            </a:extLst>
          </p:cNvPr>
          <p:cNvSpPr txBox="1"/>
          <p:nvPr/>
        </p:nvSpPr>
        <p:spPr>
          <a:xfrm>
            <a:off x="759458" y="1823264"/>
            <a:ext cx="375093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HELLO</a:t>
            </a:r>
            <a:r>
              <a:rPr lang="zh-CN" altLang="en-US" dirty="0">
                <a:latin typeface="Times New Roman" panose="02020603050405020304" pitchFamily="18" charset="0"/>
                <a:cs typeface="Times New Roman" panose="02020603050405020304" pitchFamily="18" charset="0"/>
              </a:rPr>
              <a:t>分组自适应优化</a:t>
            </a:r>
            <a:endParaRPr lang="en-US" altLang="zh-CN"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5173603C-094A-4B83-BDCD-77D5442B2993}"/>
              </a:ext>
            </a:extLst>
          </p:cNvPr>
          <p:cNvSpPr txBox="1"/>
          <p:nvPr/>
        </p:nvSpPr>
        <p:spPr>
          <a:xfrm>
            <a:off x="794420" y="2165306"/>
            <a:ext cx="5461977" cy="338554"/>
          </a:xfrm>
          <a:prstGeom prst="rect">
            <a:avLst/>
          </a:prstGeom>
          <a:noFill/>
        </p:spPr>
        <p:txBody>
          <a:bodyPr wrap="square" rtlCol="0">
            <a:spAutoFit/>
          </a:bodyPr>
          <a:lstStyle/>
          <a:p>
            <a:pPr marL="285750" indent="-285750">
              <a:buFont typeface="Wingdings" panose="05000000000000000000" pitchFamily="2" charset="2"/>
              <a:buChar char="u"/>
            </a:pPr>
            <a:r>
              <a:rPr lang="zh-CN" altLang="en-US" sz="1600" dirty="0">
                <a:solidFill>
                  <a:srgbClr val="0070C0"/>
                </a:solidFill>
                <a:latin typeface="Times New Roman" panose="02020603050405020304" pitchFamily="18" charset="0"/>
                <a:cs typeface="Times New Roman" panose="02020603050405020304" pitchFamily="18" charset="0"/>
              </a:rPr>
              <a:t>根据链路信息集中链路变化情况对发送间隔自适应调整</a:t>
            </a:r>
            <a:endParaRPr lang="en-US" altLang="zh-CN" sz="1600" dirty="0">
              <a:solidFill>
                <a:srgbClr val="0070C0"/>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CC20E6DE-D871-4001-891E-800B52D30461}"/>
              </a:ext>
            </a:extLst>
          </p:cNvPr>
          <p:cNvSpPr/>
          <p:nvPr/>
        </p:nvSpPr>
        <p:spPr>
          <a:xfrm>
            <a:off x="880712" y="3357576"/>
            <a:ext cx="4947188" cy="338554"/>
          </a:xfrm>
          <a:prstGeom prst="rect">
            <a:avLst/>
          </a:prstGeom>
        </p:spPr>
        <p:txBody>
          <a:bodyPr wrap="none">
            <a:spAutoFit/>
          </a:bodyPr>
          <a:lstStyle/>
          <a:p>
            <a:r>
              <a:rPr lang="zh-CN" altLang="en-US" sz="1600" dirty="0"/>
              <a:t>定义一个参数</a:t>
            </a:r>
            <a:r>
              <a:rPr lang="en-US" altLang="zh-CN" sz="1600" dirty="0"/>
              <a:t>M</a:t>
            </a:r>
            <a:r>
              <a:rPr lang="zh-CN" altLang="en-US" sz="1600" dirty="0"/>
              <a:t>用以统计一个       内的链路变化数量</a:t>
            </a:r>
          </a:p>
        </p:txBody>
      </p:sp>
      <p:graphicFrame>
        <p:nvGraphicFramePr>
          <p:cNvPr id="12" name="对象 11">
            <a:extLst>
              <a:ext uri="{FF2B5EF4-FFF2-40B4-BE49-F238E27FC236}">
                <a16:creationId xmlns:a16="http://schemas.microsoft.com/office/drawing/2014/main" id="{0EF3CC85-6275-4783-AE4D-59172886414A}"/>
              </a:ext>
            </a:extLst>
          </p:cNvPr>
          <p:cNvGraphicFramePr>
            <a:graphicFrameLocks noChangeAspect="1"/>
          </p:cNvGraphicFramePr>
          <p:nvPr>
            <p:extLst>
              <p:ext uri="{D42A27DB-BD31-4B8C-83A1-F6EECF244321}">
                <p14:modId xmlns:p14="http://schemas.microsoft.com/office/powerpoint/2010/main" val="791057740"/>
              </p:ext>
            </p:extLst>
          </p:nvPr>
        </p:nvGraphicFramePr>
        <p:xfrm>
          <a:off x="3534489" y="3396693"/>
          <a:ext cx="418107" cy="253851"/>
        </p:xfrm>
        <a:graphic>
          <a:graphicData uri="http://schemas.openxmlformats.org/presentationml/2006/ole">
            <mc:AlternateContent xmlns:mc="http://schemas.openxmlformats.org/markup-compatibility/2006">
              <mc:Choice xmlns:v="urn:schemas-microsoft-com:vml" Requires="v">
                <p:oleObj spid="_x0000_s23080" name="Equation" r:id="rId4" imgW="266353" imgH="164885" progId="Equation.DSMT4">
                  <p:embed/>
                </p:oleObj>
              </mc:Choice>
              <mc:Fallback>
                <p:oleObj name="Equation" r:id="rId4" imgW="266353" imgH="164885" progId="Equation.DSMT4">
                  <p:embed/>
                  <p:pic>
                    <p:nvPicPr>
                      <p:cNvPr id="13" name="对象 12">
                        <a:extLst>
                          <a:ext uri="{FF2B5EF4-FFF2-40B4-BE49-F238E27FC236}">
                            <a16:creationId xmlns:a16="http://schemas.microsoft.com/office/drawing/2014/main" id="{4386C409-87B8-45BA-A353-747BD5F801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489" y="3396693"/>
                        <a:ext cx="418107" cy="253851"/>
                      </a:xfrm>
                      <a:prstGeom prst="rect">
                        <a:avLst/>
                      </a:prstGeom>
                      <a:noFill/>
                    </p:spPr>
                  </p:pic>
                </p:oleObj>
              </mc:Fallback>
            </mc:AlternateContent>
          </a:graphicData>
        </a:graphic>
      </p:graphicFrame>
      <p:graphicFrame>
        <p:nvGraphicFramePr>
          <p:cNvPr id="13" name="对象 12">
            <a:extLst>
              <a:ext uri="{FF2B5EF4-FFF2-40B4-BE49-F238E27FC236}">
                <a16:creationId xmlns:a16="http://schemas.microsoft.com/office/drawing/2014/main" id="{051CC33A-14BE-496E-BCBB-1B5419A5BCED}"/>
              </a:ext>
            </a:extLst>
          </p:cNvPr>
          <p:cNvGraphicFramePr>
            <a:graphicFrameLocks noChangeAspect="1"/>
          </p:cNvGraphicFramePr>
          <p:nvPr>
            <p:extLst>
              <p:ext uri="{D42A27DB-BD31-4B8C-83A1-F6EECF244321}">
                <p14:modId xmlns:p14="http://schemas.microsoft.com/office/powerpoint/2010/main" val="1611155033"/>
              </p:ext>
            </p:extLst>
          </p:nvPr>
        </p:nvGraphicFramePr>
        <p:xfrm>
          <a:off x="2213602" y="3696572"/>
          <a:ext cx="1768475" cy="338137"/>
        </p:xfrm>
        <a:graphic>
          <a:graphicData uri="http://schemas.openxmlformats.org/presentationml/2006/ole">
            <mc:AlternateContent xmlns:mc="http://schemas.openxmlformats.org/markup-compatibility/2006">
              <mc:Choice xmlns:v="urn:schemas-microsoft-com:vml" Requires="v">
                <p:oleObj spid="_x0000_s23081" name="Equation" r:id="rId6" imgW="1193760" imgH="228600" progId="Equation.DSMT4">
                  <p:embed/>
                </p:oleObj>
              </mc:Choice>
              <mc:Fallback>
                <p:oleObj name="Equation" r:id="rId6" imgW="1193760" imgH="228600" progId="Equation.DSMT4">
                  <p:embed/>
                  <p:pic>
                    <p:nvPicPr>
                      <p:cNvPr id="15" name="对象 14">
                        <a:extLst>
                          <a:ext uri="{FF2B5EF4-FFF2-40B4-BE49-F238E27FC236}">
                            <a16:creationId xmlns:a16="http://schemas.microsoft.com/office/drawing/2014/main" id="{8A982527-9C8F-4B2C-9F97-6D0689D4F3BF}"/>
                          </a:ext>
                        </a:extLst>
                      </p:cNvPr>
                      <p:cNvPicPr>
                        <a:picLocks noChangeAspect="1" noChangeArrowheads="1"/>
                      </p:cNvPicPr>
                      <p:nvPr/>
                    </p:nvPicPr>
                    <p:blipFill>
                      <a:blip r:embed="rId7"/>
                      <a:srcRect/>
                      <a:stretch>
                        <a:fillRect/>
                      </a:stretch>
                    </p:blipFill>
                    <p:spPr bwMode="auto">
                      <a:xfrm>
                        <a:off x="2213602" y="3696572"/>
                        <a:ext cx="1768475" cy="338137"/>
                      </a:xfrm>
                      <a:prstGeom prst="rect">
                        <a:avLst/>
                      </a:prstGeom>
                      <a:noFill/>
                    </p:spPr>
                  </p:pic>
                </p:oleObj>
              </mc:Fallback>
            </mc:AlternateContent>
          </a:graphicData>
        </a:graphic>
      </p:graphicFrame>
      <p:sp>
        <p:nvSpPr>
          <p:cNvPr id="14" name="矩形 13">
            <a:extLst>
              <a:ext uri="{FF2B5EF4-FFF2-40B4-BE49-F238E27FC236}">
                <a16:creationId xmlns:a16="http://schemas.microsoft.com/office/drawing/2014/main" id="{DD7B3586-9519-4AAE-A2B1-BDFD5ECCF144}"/>
              </a:ext>
            </a:extLst>
          </p:cNvPr>
          <p:cNvSpPr/>
          <p:nvPr/>
        </p:nvSpPr>
        <p:spPr>
          <a:xfrm>
            <a:off x="880712" y="4095509"/>
            <a:ext cx="4440639" cy="830997"/>
          </a:xfrm>
          <a:prstGeom prst="rect">
            <a:avLst/>
          </a:prstGeom>
        </p:spPr>
        <p:txBody>
          <a:bodyPr wrap="none">
            <a:spAutoFit/>
          </a:bodyPr>
          <a:lstStyle/>
          <a:p>
            <a:r>
              <a:rPr lang="en-US" altLang="zh-CN" sz="1600" dirty="0"/>
              <a:t>L</a:t>
            </a:r>
            <a:r>
              <a:rPr lang="en-US" altLang="zh-CN" sz="1600" baseline="-25000" dirty="0"/>
              <a:t>1</a:t>
            </a:r>
            <a:r>
              <a:rPr lang="zh-CN" altLang="en-US" sz="1600" dirty="0"/>
              <a:t>：新增节点链路；</a:t>
            </a:r>
            <a:r>
              <a:rPr lang="en-US" altLang="zh-CN" sz="1600" dirty="0"/>
              <a:t> L</a:t>
            </a:r>
            <a:r>
              <a:rPr lang="en-US" altLang="zh-CN" sz="1600" baseline="-25000" dirty="0"/>
              <a:t>2</a:t>
            </a:r>
            <a:r>
              <a:rPr lang="zh-CN" altLang="en-US" sz="1600" dirty="0"/>
              <a:t>：其他状态变为对称链路</a:t>
            </a:r>
            <a:endParaRPr lang="en-US" altLang="zh-CN" sz="1600" dirty="0"/>
          </a:p>
          <a:p>
            <a:r>
              <a:rPr lang="en-US" altLang="zh-CN" sz="1600" dirty="0"/>
              <a:t>L</a:t>
            </a:r>
            <a:r>
              <a:rPr lang="en-US" altLang="zh-CN" sz="1600" baseline="-25000" dirty="0"/>
              <a:t>3</a:t>
            </a:r>
            <a:r>
              <a:rPr lang="zh-CN" altLang="en-US" sz="1600" dirty="0"/>
              <a:t>：对称变为非对称链路</a:t>
            </a:r>
            <a:endParaRPr lang="en-US" altLang="zh-CN" sz="1600" dirty="0"/>
          </a:p>
          <a:p>
            <a:r>
              <a:rPr lang="zh-CN" altLang="en-US" sz="1600" dirty="0"/>
              <a:t>对三个         内的</a:t>
            </a:r>
            <a:r>
              <a:rPr lang="en-US" altLang="zh-CN" sz="1600" dirty="0"/>
              <a:t>M</a:t>
            </a:r>
            <a:r>
              <a:rPr lang="zh-CN" altLang="en-US" sz="1600" dirty="0"/>
              <a:t>加权得到节点稳定度</a:t>
            </a:r>
            <a:r>
              <a:rPr lang="en-US" altLang="zh-CN" sz="1600" dirty="0"/>
              <a:t>D</a:t>
            </a:r>
            <a:endParaRPr lang="zh-CN" altLang="en-US" sz="1600" dirty="0"/>
          </a:p>
        </p:txBody>
      </p:sp>
      <p:graphicFrame>
        <p:nvGraphicFramePr>
          <p:cNvPr id="15" name="对象 14">
            <a:extLst>
              <a:ext uri="{FF2B5EF4-FFF2-40B4-BE49-F238E27FC236}">
                <a16:creationId xmlns:a16="http://schemas.microsoft.com/office/drawing/2014/main" id="{A94FE3C7-C927-43E8-A2D3-D6394228C53A}"/>
              </a:ext>
            </a:extLst>
          </p:cNvPr>
          <p:cNvGraphicFramePr>
            <a:graphicFrameLocks noChangeAspect="1"/>
          </p:cNvGraphicFramePr>
          <p:nvPr>
            <p:extLst>
              <p:ext uri="{D42A27DB-BD31-4B8C-83A1-F6EECF244321}">
                <p14:modId xmlns:p14="http://schemas.microsoft.com/office/powerpoint/2010/main" val="3428352174"/>
              </p:ext>
            </p:extLst>
          </p:nvPr>
        </p:nvGraphicFramePr>
        <p:xfrm>
          <a:off x="1548526" y="4604263"/>
          <a:ext cx="464701" cy="282140"/>
        </p:xfrm>
        <a:graphic>
          <a:graphicData uri="http://schemas.openxmlformats.org/presentationml/2006/ole">
            <mc:AlternateContent xmlns:mc="http://schemas.openxmlformats.org/markup-compatibility/2006">
              <mc:Choice xmlns:v="urn:schemas-microsoft-com:vml" Requires="v">
                <p:oleObj spid="_x0000_s23082" name="Equation" r:id="rId8" imgW="266353" imgH="164885" progId="Equation.DSMT4">
                  <p:embed/>
                </p:oleObj>
              </mc:Choice>
              <mc:Fallback>
                <p:oleObj name="Equation" r:id="rId8" imgW="266353" imgH="164885" progId="Equation.DSMT4">
                  <p:embed/>
                  <p:pic>
                    <p:nvPicPr>
                      <p:cNvPr id="51" name="对象 50">
                        <a:extLst>
                          <a:ext uri="{FF2B5EF4-FFF2-40B4-BE49-F238E27FC236}">
                            <a16:creationId xmlns:a16="http://schemas.microsoft.com/office/drawing/2014/main" id="{1FA1A1D3-B809-4775-9553-2DE77CF2B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526" y="4604263"/>
                        <a:ext cx="464701" cy="282140"/>
                      </a:xfrm>
                      <a:prstGeom prst="rect">
                        <a:avLst/>
                      </a:prstGeom>
                      <a:noFill/>
                    </p:spPr>
                  </p:pic>
                </p:oleObj>
              </mc:Fallback>
            </mc:AlternateContent>
          </a:graphicData>
        </a:graphic>
      </p:graphicFrame>
      <p:graphicFrame>
        <p:nvGraphicFramePr>
          <p:cNvPr id="16" name="对象 15">
            <a:extLst>
              <a:ext uri="{FF2B5EF4-FFF2-40B4-BE49-F238E27FC236}">
                <a16:creationId xmlns:a16="http://schemas.microsoft.com/office/drawing/2014/main" id="{EAFE2DD9-C2FE-4356-8068-0C6E2781C13A}"/>
              </a:ext>
            </a:extLst>
          </p:cNvPr>
          <p:cNvGraphicFramePr>
            <a:graphicFrameLocks noChangeAspect="1"/>
          </p:cNvGraphicFramePr>
          <p:nvPr>
            <p:extLst>
              <p:ext uri="{D42A27DB-BD31-4B8C-83A1-F6EECF244321}">
                <p14:modId xmlns:p14="http://schemas.microsoft.com/office/powerpoint/2010/main" val="3906073361"/>
              </p:ext>
            </p:extLst>
          </p:nvPr>
        </p:nvGraphicFramePr>
        <p:xfrm>
          <a:off x="2013227" y="4926506"/>
          <a:ext cx="2201993" cy="291977"/>
        </p:xfrm>
        <a:graphic>
          <a:graphicData uri="http://schemas.openxmlformats.org/presentationml/2006/ole">
            <mc:AlternateContent xmlns:mc="http://schemas.openxmlformats.org/markup-compatibility/2006">
              <mc:Choice xmlns:v="urn:schemas-microsoft-com:vml" Requires="v">
                <p:oleObj spid="_x0000_s23083" name="Equation" r:id="rId9" imgW="1727200" imgH="228600" progId="Equation.DSMT4">
                  <p:embed/>
                </p:oleObj>
              </mc:Choice>
              <mc:Fallback>
                <p:oleObj name="Equation" r:id="rId9" imgW="1727200" imgH="228600" progId="Equation.DSMT4">
                  <p:embed/>
                  <p:pic>
                    <p:nvPicPr>
                      <p:cNvPr id="19" name="对象 18">
                        <a:extLst>
                          <a:ext uri="{FF2B5EF4-FFF2-40B4-BE49-F238E27FC236}">
                            <a16:creationId xmlns:a16="http://schemas.microsoft.com/office/drawing/2014/main" id="{1CB84AF7-7023-4E9E-8209-9E33A4FBB9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3227" y="4926506"/>
                        <a:ext cx="2201993" cy="291977"/>
                      </a:xfrm>
                      <a:prstGeom prst="rect">
                        <a:avLst/>
                      </a:prstGeom>
                      <a:noFill/>
                    </p:spPr>
                  </p:pic>
                </p:oleObj>
              </mc:Fallback>
            </mc:AlternateContent>
          </a:graphicData>
        </a:graphic>
      </p:graphicFrame>
      <p:sp>
        <p:nvSpPr>
          <p:cNvPr id="17" name="矩形 16">
            <a:extLst>
              <a:ext uri="{FF2B5EF4-FFF2-40B4-BE49-F238E27FC236}">
                <a16:creationId xmlns:a16="http://schemas.microsoft.com/office/drawing/2014/main" id="{026B00F4-CDFF-481E-B3CA-1FDBE33016FF}"/>
              </a:ext>
            </a:extLst>
          </p:cNvPr>
          <p:cNvSpPr/>
          <p:nvPr/>
        </p:nvSpPr>
        <p:spPr>
          <a:xfrm>
            <a:off x="899787" y="5258586"/>
            <a:ext cx="3180999" cy="338554"/>
          </a:xfrm>
          <a:prstGeom prst="rect">
            <a:avLst/>
          </a:prstGeom>
        </p:spPr>
        <p:txBody>
          <a:bodyPr wrap="none">
            <a:spAutoFit/>
          </a:bodyPr>
          <a:lstStyle/>
          <a:p>
            <a:r>
              <a:rPr lang="en-US" altLang="zh-CN" sz="1600" dirty="0"/>
              <a:t>HELLO</a:t>
            </a:r>
            <a:r>
              <a:rPr lang="zh-CN" altLang="en-US" sz="1600" dirty="0"/>
              <a:t>分组发送间隔自适应公式：</a:t>
            </a:r>
          </a:p>
        </p:txBody>
      </p:sp>
      <p:graphicFrame>
        <p:nvGraphicFramePr>
          <p:cNvPr id="18" name="对象 17">
            <a:extLst>
              <a:ext uri="{FF2B5EF4-FFF2-40B4-BE49-F238E27FC236}">
                <a16:creationId xmlns:a16="http://schemas.microsoft.com/office/drawing/2014/main" id="{AB36072E-312F-43B6-A3A6-47EE7A6E16EC}"/>
              </a:ext>
            </a:extLst>
          </p:cNvPr>
          <p:cNvGraphicFramePr>
            <a:graphicFrameLocks noChangeAspect="1"/>
          </p:cNvGraphicFramePr>
          <p:nvPr>
            <p:extLst>
              <p:ext uri="{D42A27DB-BD31-4B8C-83A1-F6EECF244321}">
                <p14:modId xmlns:p14="http://schemas.microsoft.com/office/powerpoint/2010/main" val="3835128732"/>
              </p:ext>
            </p:extLst>
          </p:nvPr>
        </p:nvGraphicFramePr>
        <p:xfrm>
          <a:off x="1116409" y="5637243"/>
          <a:ext cx="3806205" cy="881066"/>
        </p:xfrm>
        <a:graphic>
          <a:graphicData uri="http://schemas.openxmlformats.org/presentationml/2006/ole">
            <mc:AlternateContent xmlns:mc="http://schemas.openxmlformats.org/markup-compatibility/2006">
              <mc:Choice xmlns:v="urn:schemas-microsoft-com:vml" Requires="v">
                <p:oleObj spid="_x0000_s23084" name="Equation" r:id="rId11" imgW="3086100" imgH="711200" progId="Equation.DSMT4">
                  <p:embed/>
                </p:oleObj>
              </mc:Choice>
              <mc:Fallback>
                <p:oleObj name="Equation" r:id="rId11" imgW="3086100" imgH="711200" progId="Equation.DSMT4">
                  <p:embed/>
                  <p:pic>
                    <p:nvPicPr>
                      <p:cNvPr id="29" name="对象 28">
                        <a:extLst>
                          <a:ext uri="{FF2B5EF4-FFF2-40B4-BE49-F238E27FC236}">
                            <a16:creationId xmlns:a16="http://schemas.microsoft.com/office/drawing/2014/main" id="{8B4AAF38-553E-4904-98B3-FDBCBDE1AF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6409" y="5637243"/>
                        <a:ext cx="3806205" cy="881066"/>
                      </a:xfrm>
                      <a:prstGeom prst="rect">
                        <a:avLst/>
                      </a:prstGeom>
                      <a:noFill/>
                    </p:spPr>
                  </p:pic>
                </p:oleObj>
              </mc:Fallback>
            </mc:AlternateContent>
          </a:graphicData>
        </a:graphic>
      </p:graphicFrame>
      <p:sp>
        <p:nvSpPr>
          <p:cNvPr id="19" name="矩形 18">
            <a:extLst>
              <a:ext uri="{FF2B5EF4-FFF2-40B4-BE49-F238E27FC236}">
                <a16:creationId xmlns:a16="http://schemas.microsoft.com/office/drawing/2014/main" id="{60DB8F3F-BA0C-42F2-A43D-316EA704C5E3}"/>
              </a:ext>
            </a:extLst>
          </p:cNvPr>
          <p:cNvSpPr/>
          <p:nvPr/>
        </p:nvSpPr>
        <p:spPr>
          <a:xfrm>
            <a:off x="899787" y="2507445"/>
            <a:ext cx="4206921" cy="338554"/>
          </a:xfrm>
          <a:prstGeom prst="rect">
            <a:avLst/>
          </a:prstGeom>
        </p:spPr>
        <p:txBody>
          <a:bodyPr wrap="none">
            <a:spAutoFit/>
          </a:bodyPr>
          <a:lstStyle/>
          <a:p>
            <a:r>
              <a:rPr lang="zh-CN" altLang="en-US" sz="1600" dirty="0"/>
              <a:t>将</a:t>
            </a:r>
            <a:r>
              <a:rPr lang="en-US" altLang="zh-CN" sz="1600" dirty="0"/>
              <a:t>HELLO</a:t>
            </a:r>
            <a:r>
              <a:rPr lang="zh-CN" altLang="en-US" sz="1600" dirty="0"/>
              <a:t>消息发送间隔设置在一个范围内变化</a:t>
            </a:r>
          </a:p>
        </p:txBody>
      </p:sp>
      <p:graphicFrame>
        <p:nvGraphicFramePr>
          <p:cNvPr id="20" name="对象 19">
            <a:extLst>
              <a:ext uri="{FF2B5EF4-FFF2-40B4-BE49-F238E27FC236}">
                <a16:creationId xmlns:a16="http://schemas.microsoft.com/office/drawing/2014/main" id="{6F520013-7577-4B76-82CE-F45D0F4D0CAA}"/>
              </a:ext>
            </a:extLst>
          </p:cNvPr>
          <p:cNvGraphicFramePr>
            <a:graphicFrameLocks noChangeAspect="1"/>
          </p:cNvGraphicFramePr>
          <p:nvPr>
            <p:extLst>
              <p:ext uri="{D42A27DB-BD31-4B8C-83A1-F6EECF244321}">
                <p14:modId xmlns:p14="http://schemas.microsoft.com/office/powerpoint/2010/main" val="3776182446"/>
              </p:ext>
            </p:extLst>
          </p:nvPr>
        </p:nvGraphicFramePr>
        <p:xfrm>
          <a:off x="2217512" y="2915662"/>
          <a:ext cx="1735084" cy="338553"/>
        </p:xfrm>
        <a:graphic>
          <a:graphicData uri="http://schemas.openxmlformats.org/presentationml/2006/ole">
            <mc:AlternateContent xmlns:mc="http://schemas.openxmlformats.org/markup-compatibility/2006">
              <mc:Choice xmlns:v="urn:schemas-microsoft-com:vml" Requires="v">
                <p:oleObj spid="_x0000_s23085" name="Equation" r:id="rId13" imgW="1168400" imgH="228600" progId="Equation.DSMT4">
                  <p:embed/>
                </p:oleObj>
              </mc:Choice>
              <mc:Fallback>
                <p:oleObj name="Equation" r:id="rId13" imgW="1168400" imgH="228600" progId="Equation.DSMT4">
                  <p:embed/>
                  <p:pic>
                    <p:nvPicPr>
                      <p:cNvPr id="31" name="对象 30">
                        <a:extLst>
                          <a:ext uri="{FF2B5EF4-FFF2-40B4-BE49-F238E27FC236}">
                            <a16:creationId xmlns:a16="http://schemas.microsoft.com/office/drawing/2014/main" id="{F213BE91-60EE-4D01-B4EC-0101E24432F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17512" y="2915662"/>
                        <a:ext cx="1735084" cy="338553"/>
                      </a:xfrm>
                      <a:prstGeom prst="rect">
                        <a:avLst/>
                      </a:prstGeom>
                      <a:noFill/>
                    </p:spPr>
                  </p:pic>
                </p:oleObj>
              </mc:Fallback>
            </mc:AlternateContent>
          </a:graphicData>
        </a:graphic>
      </p:graphicFrame>
      <p:sp>
        <p:nvSpPr>
          <p:cNvPr id="21" name="矩形 20">
            <a:extLst>
              <a:ext uri="{FF2B5EF4-FFF2-40B4-BE49-F238E27FC236}">
                <a16:creationId xmlns:a16="http://schemas.microsoft.com/office/drawing/2014/main" id="{9C418B80-1C80-429D-A327-A0B516DE361A}"/>
              </a:ext>
            </a:extLst>
          </p:cNvPr>
          <p:cNvSpPr/>
          <p:nvPr/>
        </p:nvSpPr>
        <p:spPr>
          <a:xfrm>
            <a:off x="6523768" y="1492315"/>
            <a:ext cx="3180999" cy="338554"/>
          </a:xfrm>
          <a:prstGeom prst="rect">
            <a:avLst/>
          </a:prstGeom>
        </p:spPr>
        <p:txBody>
          <a:bodyPr wrap="none">
            <a:spAutoFit/>
          </a:bodyPr>
          <a:lstStyle/>
          <a:p>
            <a:r>
              <a:rPr lang="en-US" altLang="zh-CN" sz="1600" dirty="0"/>
              <a:t>HELLO</a:t>
            </a:r>
            <a:r>
              <a:rPr lang="zh-CN" altLang="en-US" sz="1600" dirty="0"/>
              <a:t>分组的保持时间也为固定值</a:t>
            </a:r>
          </a:p>
        </p:txBody>
      </p:sp>
      <p:graphicFrame>
        <p:nvGraphicFramePr>
          <p:cNvPr id="22" name="对象 21">
            <a:extLst>
              <a:ext uri="{FF2B5EF4-FFF2-40B4-BE49-F238E27FC236}">
                <a16:creationId xmlns:a16="http://schemas.microsoft.com/office/drawing/2014/main" id="{72E5C53D-AF3B-4086-B011-16535C18883B}"/>
              </a:ext>
            </a:extLst>
          </p:cNvPr>
          <p:cNvGraphicFramePr>
            <a:graphicFrameLocks noChangeAspect="1"/>
          </p:cNvGraphicFramePr>
          <p:nvPr>
            <p:extLst>
              <p:ext uri="{D42A27DB-BD31-4B8C-83A1-F6EECF244321}">
                <p14:modId xmlns:p14="http://schemas.microsoft.com/office/powerpoint/2010/main" val="2244855414"/>
              </p:ext>
            </p:extLst>
          </p:nvPr>
        </p:nvGraphicFramePr>
        <p:xfrm>
          <a:off x="7301765" y="1774329"/>
          <a:ext cx="1444011" cy="309431"/>
        </p:xfrm>
        <a:graphic>
          <a:graphicData uri="http://schemas.openxmlformats.org/presentationml/2006/ole">
            <mc:AlternateContent xmlns:mc="http://schemas.openxmlformats.org/markup-compatibility/2006">
              <mc:Choice xmlns:v="urn:schemas-microsoft-com:vml" Requires="v">
                <p:oleObj spid="_x0000_s23086" name="Equation" r:id="rId15" imgW="1066680" imgH="228600" progId="Equation.DSMT4">
                  <p:embed/>
                </p:oleObj>
              </mc:Choice>
              <mc:Fallback>
                <p:oleObj name="Equation" r:id="rId15" imgW="1066680" imgH="228600" progId="Equation.DSMT4">
                  <p:embed/>
                  <p:pic>
                    <p:nvPicPr>
                      <p:cNvPr id="34" name="对象 33">
                        <a:extLst>
                          <a:ext uri="{FF2B5EF4-FFF2-40B4-BE49-F238E27FC236}">
                            <a16:creationId xmlns:a16="http://schemas.microsoft.com/office/drawing/2014/main" id="{BD5A5690-DA50-4023-96A7-8CE10A6F1230}"/>
                          </a:ext>
                        </a:extLst>
                      </p:cNvPr>
                      <p:cNvPicPr>
                        <a:picLocks noChangeAspect="1" noChangeArrowheads="1"/>
                      </p:cNvPicPr>
                      <p:nvPr/>
                    </p:nvPicPr>
                    <p:blipFill>
                      <a:blip r:embed="rId16"/>
                      <a:srcRect/>
                      <a:stretch>
                        <a:fillRect/>
                      </a:stretch>
                    </p:blipFill>
                    <p:spPr bwMode="auto">
                      <a:xfrm>
                        <a:off x="7301765" y="1774329"/>
                        <a:ext cx="1444011" cy="309431"/>
                      </a:xfrm>
                      <a:prstGeom prst="rect">
                        <a:avLst/>
                      </a:prstGeom>
                      <a:noFill/>
                    </p:spPr>
                  </p:pic>
                </p:oleObj>
              </mc:Fallback>
            </mc:AlternateContent>
          </a:graphicData>
        </a:graphic>
      </p:graphicFrame>
      <p:sp>
        <p:nvSpPr>
          <p:cNvPr id="23" name="矩形 22">
            <a:extLst>
              <a:ext uri="{FF2B5EF4-FFF2-40B4-BE49-F238E27FC236}">
                <a16:creationId xmlns:a16="http://schemas.microsoft.com/office/drawing/2014/main" id="{2219802D-E6BD-4428-A08B-08F2C0FA51C1}"/>
              </a:ext>
            </a:extLst>
          </p:cNvPr>
          <p:cNvSpPr/>
          <p:nvPr/>
        </p:nvSpPr>
        <p:spPr>
          <a:xfrm>
            <a:off x="6523768" y="2113491"/>
            <a:ext cx="5338337" cy="338554"/>
          </a:xfrm>
          <a:prstGeom prst="rect">
            <a:avLst/>
          </a:prstGeom>
        </p:spPr>
        <p:txBody>
          <a:bodyPr wrap="square">
            <a:spAutoFit/>
          </a:bodyPr>
          <a:lstStyle/>
          <a:p>
            <a:r>
              <a:rPr lang="zh-CN" altLang="en-US" sz="1600" dirty="0"/>
              <a:t>为了不对</a:t>
            </a:r>
            <a:r>
              <a:rPr lang="en-US" altLang="zh-CN" sz="1600" dirty="0"/>
              <a:t>HELLO</a:t>
            </a:r>
            <a:r>
              <a:rPr lang="zh-CN" altLang="en-US" sz="1600" dirty="0"/>
              <a:t>信息保持时间产生影响，对其进行优化：</a:t>
            </a:r>
          </a:p>
        </p:txBody>
      </p:sp>
      <p:graphicFrame>
        <p:nvGraphicFramePr>
          <p:cNvPr id="24" name="对象 23">
            <a:extLst>
              <a:ext uri="{FF2B5EF4-FFF2-40B4-BE49-F238E27FC236}">
                <a16:creationId xmlns:a16="http://schemas.microsoft.com/office/drawing/2014/main" id="{0AEF2675-60AA-4688-B7A1-7725B754A367}"/>
              </a:ext>
            </a:extLst>
          </p:cNvPr>
          <p:cNvGraphicFramePr>
            <a:graphicFrameLocks noChangeAspect="1"/>
          </p:cNvGraphicFramePr>
          <p:nvPr>
            <p:extLst>
              <p:ext uri="{D42A27DB-BD31-4B8C-83A1-F6EECF244321}">
                <p14:modId xmlns:p14="http://schemas.microsoft.com/office/powerpoint/2010/main" val="3898801937"/>
              </p:ext>
            </p:extLst>
          </p:nvPr>
        </p:nvGraphicFramePr>
        <p:xfrm>
          <a:off x="6847583" y="2542528"/>
          <a:ext cx="4043993" cy="590956"/>
        </p:xfrm>
        <a:graphic>
          <a:graphicData uri="http://schemas.openxmlformats.org/presentationml/2006/ole">
            <mc:AlternateContent xmlns:mc="http://schemas.openxmlformats.org/markup-compatibility/2006">
              <mc:Choice xmlns:v="urn:schemas-microsoft-com:vml" Requires="v">
                <p:oleObj spid="_x0000_s23087" name="Equation" r:id="rId17" imgW="3327400" imgH="482600" progId="Equation.DSMT4">
                  <p:embed/>
                </p:oleObj>
              </mc:Choice>
              <mc:Fallback>
                <p:oleObj name="Equation" r:id="rId17" imgW="3327400" imgH="482600" progId="Equation.DSMT4">
                  <p:embed/>
                  <p:pic>
                    <p:nvPicPr>
                      <p:cNvPr id="54" name="对象 53">
                        <a:extLst>
                          <a:ext uri="{FF2B5EF4-FFF2-40B4-BE49-F238E27FC236}">
                            <a16:creationId xmlns:a16="http://schemas.microsoft.com/office/drawing/2014/main" id="{3DC4A05A-16B6-479F-9D53-6A6824D249D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47583" y="2542528"/>
                        <a:ext cx="4043993" cy="590956"/>
                      </a:xfrm>
                      <a:prstGeom prst="rect">
                        <a:avLst/>
                      </a:prstGeom>
                      <a:noFill/>
                    </p:spPr>
                  </p:pic>
                </p:oleObj>
              </mc:Fallback>
            </mc:AlternateContent>
          </a:graphicData>
        </a:graphic>
      </p:graphicFrame>
      <p:graphicFrame>
        <p:nvGraphicFramePr>
          <p:cNvPr id="25" name="对象 24">
            <a:extLst>
              <a:ext uri="{FF2B5EF4-FFF2-40B4-BE49-F238E27FC236}">
                <a16:creationId xmlns:a16="http://schemas.microsoft.com/office/drawing/2014/main" id="{D98B0324-17E6-4C67-AB69-1E67E8152056}"/>
              </a:ext>
            </a:extLst>
          </p:cNvPr>
          <p:cNvGraphicFramePr>
            <a:graphicFrameLocks noChangeAspect="1"/>
          </p:cNvGraphicFramePr>
          <p:nvPr>
            <p:extLst>
              <p:ext uri="{D42A27DB-BD31-4B8C-83A1-F6EECF244321}">
                <p14:modId xmlns:p14="http://schemas.microsoft.com/office/powerpoint/2010/main" val="475660893"/>
              </p:ext>
            </p:extLst>
          </p:nvPr>
        </p:nvGraphicFramePr>
        <p:xfrm>
          <a:off x="6824815" y="3218957"/>
          <a:ext cx="4176773" cy="2329991"/>
        </p:xfrm>
        <a:graphic>
          <a:graphicData uri="http://schemas.openxmlformats.org/presentationml/2006/ole">
            <mc:AlternateContent xmlns:mc="http://schemas.openxmlformats.org/markup-compatibility/2006">
              <mc:Choice xmlns:v="urn:schemas-microsoft-com:vml" Requires="v">
                <p:oleObj spid="_x0000_s23088" name="Visio" r:id="rId19" imgW="6010774" imgH="3353086" progId="Visio.Drawing.15">
                  <p:embed/>
                </p:oleObj>
              </mc:Choice>
              <mc:Fallback>
                <p:oleObj name="Visio" r:id="rId19" imgW="6010774" imgH="3353086" progId="Visio.Drawing.15">
                  <p:embed/>
                  <p:pic>
                    <p:nvPicPr>
                      <p:cNvPr id="2" name="对象 1">
                        <a:extLst>
                          <a:ext uri="{FF2B5EF4-FFF2-40B4-BE49-F238E27FC236}">
                            <a16:creationId xmlns:a16="http://schemas.microsoft.com/office/drawing/2014/main" id="{C3315E6A-03E8-48DC-83F5-47709A86D62D}"/>
                          </a:ext>
                        </a:extLst>
                      </p:cNvPr>
                      <p:cNvPicPr/>
                      <p:nvPr/>
                    </p:nvPicPr>
                    <p:blipFill>
                      <a:blip r:embed="rId20"/>
                      <a:stretch>
                        <a:fillRect/>
                      </a:stretch>
                    </p:blipFill>
                    <p:spPr>
                      <a:xfrm>
                        <a:off x="6824815" y="3218957"/>
                        <a:ext cx="4176773" cy="2329991"/>
                      </a:xfrm>
                      <a:prstGeom prst="rect">
                        <a:avLst/>
                      </a:prstGeom>
                    </p:spPr>
                  </p:pic>
                </p:oleObj>
              </mc:Fallback>
            </mc:AlternateContent>
          </a:graphicData>
        </a:graphic>
      </p:graphicFrame>
      <p:graphicFrame>
        <p:nvGraphicFramePr>
          <p:cNvPr id="26" name="对象 25">
            <a:extLst>
              <a:ext uri="{FF2B5EF4-FFF2-40B4-BE49-F238E27FC236}">
                <a16:creationId xmlns:a16="http://schemas.microsoft.com/office/drawing/2014/main" id="{3B225584-1B81-4431-9D21-51A1306D3B4C}"/>
              </a:ext>
            </a:extLst>
          </p:cNvPr>
          <p:cNvGraphicFramePr>
            <a:graphicFrameLocks noChangeAspect="1"/>
          </p:cNvGraphicFramePr>
          <p:nvPr>
            <p:extLst>
              <p:ext uri="{D42A27DB-BD31-4B8C-83A1-F6EECF244321}">
                <p14:modId xmlns:p14="http://schemas.microsoft.com/office/powerpoint/2010/main" val="3039470890"/>
              </p:ext>
            </p:extLst>
          </p:nvPr>
        </p:nvGraphicFramePr>
        <p:xfrm>
          <a:off x="7260439" y="5545810"/>
          <a:ext cx="3306350" cy="1053351"/>
        </p:xfrm>
        <a:graphic>
          <a:graphicData uri="http://schemas.openxmlformats.org/presentationml/2006/ole">
            <mc:AlternateContent xmlns:mc="http://schemas.openxmlformats.org/markup-compatibility/2006">
              <mc:Choice xmlns:v="urn:schemas-microsoft-com:vml" Requires="v">
                <p:oleObj spid="_x0000_s23089" name="Visio" r:id="rId21" imgW="6039183" imgH="1905176" progId="Visio.Drawing.15">
                  <p:embed/>
                </p:oleObj>
              </mc:Choice>
              <mc:Fallback>
                <p:oleObj name="Visio" r:id="rId21" imgW="6039183" imgH="1905176" progId="Visio.Drawing.15">
                  <p:embed/>
                  <p:pic>
                    <p:nvPicPr>
                      <p:cNvPr id="36" name="对象 35">
                        <a:extLst>
                          <a:ext uri="{FF2B5EF4-FFF2-40B4-BE49-F238E27FC236}">
                            <a16:creationId xmlns:a16="http://schemas.microsoft.com/office/drawing/2014/main" id="{B6E0D008-5F12-4F84-BDD4-CE72A9F8EC03}"/>
                          </a:ext>
                        </a:extLst>
                      </p:cNvPr>
                      <p:cNvPicPr>
                        <a:picLocks noChangeAspect="1" noChangeArrowheads="1"/>
                      </p:cNvPicPr>
                      <p:nvPr/>
                    </p:nvPicPr>
                    <p:blipFill>
                      <a:blip r:embed="rId22"/>
                      <a:srcRect/>
                      <a:stretch>
                        <a:fillRect/>
                      </a:stretch>
                    </p:blipFill>
                    <p:spPr bwMode="auto">
                      <a:xfrm>
                        <a:off x="7260439" y="5545810"/>
                        <a:ext cx="3306350" cy="1053351"/>
                      </a:xfrm>
                      <a:prstGeom prst="rect">
                        <a:avLst/>
                      </a:prstGeom>
                      <a:noFill/>
                    </p:spPr>
                  </p:pic>
                </p:oleObj>
              </mc:Fallback>
            </mc:AlternateContent>
          </a:graphicData>
        </a:graphic>
      </p:graphicFrame>
      <p:pic>
        <p:nvPicPr>
          <p:cNvPr id="29" name="内容占位符 12">
            <a:extLst>
              <a:ext uri="{FF2B5EF4-FFF2-40B4-BE49-F238E27FC236}">
                <a16:creationId xmlns:a16="http://schemas.microsoft.com/office/drawing/2014/main" id="{6CC41B3C-B4DE-4523-95F1-BF90DFFB253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30" name="直接连接符 29">
            <a:extLst>
              <a:ext uri="{FF2B5EF4-FFF2-40B4-BE49-F238E27FC236}">
                <a16:creationId xmlns:a16="http://schemas.microsoft.com/office/drawing/2014/main" id="{A5778C68-D875-4EC2-9723-605CA6C548B5}"/>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60965DCA-5846-4DB5-A3D7-5F6736D84537}"/>
              </a:ext>
            </a:extLst>
          </p:cNvPr>
          <p:cNvSpPr txBox="1"/>
          <p:nvPr/>
        </p:nvSpPr>
        <p:spPr>
          <a:xfrm>
            <a:off x="107586" y="967090"/>
            <a:ext cx="7266733"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3. </a:t>
            </a:r>
            <a:r>
              <a:rPr lang="zh-CN" altLang="en-US" sz="2400" b="1" noProof="1">
                <a:solidFill>
                  <a:srgbClr val="2F2FFF"/>
                </a:solidFill>
                <a:latin typeface="微软雅黑" panose="020B0503020204020204" pitchFamily="34" charset="-122"/>
                <a:ea typeface="微软雅黑" panose="020B0503020204020204" pitchFamily="34" charset="-122"/>
              </a:rPr>
              <a:t>“云</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边</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端”分布式多源运维数据智能感知技术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34" name="标题 7">
            <a:extLst>
              <a:ext uri="{FF2B5EF4-FFF2-40B4-BE49-F238E27FC236}">
                <a16:creationId xmlns:a16="http://schemas.microsoft.com/office/drawing/2014/main" id="{CEB8CAD6-BA39-4558-9468-1DAE8816FA82}"/>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276449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69369" y="695426"/>
            <a:ext cx="8990829" cy="539763"/>
          </a:xfrm>
          <a:prstGeom prst="rect">
            <a:avLst/>
          </a:prstGeom>
        </p:spPr>
        <p:txBody>
          <a:bodyPr wrap="square">
            <a:spAutoFit/>
          </a:bodyPr>
          <a:lstStyle/>
          <a:p>
            <a:pPr lvl="0">
              <a:lnSpc>
                <a:spcPct val="112000"/>
              </a:lnSpc>
              <a:defRPr/>
            </a:pPr>
            <a:r>
              <a:rPr lang="zh-CN" altLang="en-US" sz="2800" b="1" dirty="0">
                <a:solidFill>
                  <a:srgbClr val="002060"/>
                </a:solidFill>
                <a:latin typeface="微软雅黑" pitchFamily="34" charset="-122"/>
                <a:ea typeface="微软雅黑" pitchFamily="34" charset="-122"/>
              </a:rPr>
              <a:t>专题一  多源运维数据的全息采集与多维实时感知方法</a:t>
            </a:r>
          </a:p>
        </p:txBody>
      </p:sp>
      <p:sp>
        <p:nvSpPr>
          <p:cNvPr id="10" name="Content Placeholder 2"/>
          <p:cNvSpPr txBox="1">
            <a:spLocks/>
          </p:cNvSpPr>
          <p:nvPr/>
        </p:nvSpPr>
        <p:spPr>
          <a:xfrm>
            <a:off x="1196210" y="2327034"/>
            <a:ext cx="10095768" cy="2671899"/>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defRPr/>
            </a:pPr>
            <a:r>
              <a:rPr lang="zh-CN" altLang="en-US" sz="3200" b="1" dirty="0">
                <a:solidFill>
                  <a:srgbClr val="002060"/>
                </a:solidFill>
                <a:latin typeface="微软雅黑" pitchFamily="34" charset="-122"/>
                <a:ea typeface="微软雅黑" pitchFamily="34" charset="-122"/>
                <a:cs typeface="Arial" panose="020B0604020202020204" pitchFamily="34" charset="0"/>
              </a:rPr>
              <a:t>第</a:t>
            </a:r>
            <a:r>
              <a:rPr lang="en-US" altLang="zh-CN" sz="5400" b="1" dirty="0">
                <a:solidFill>
                  <a:srgbClr val="FF0000"/>
                </a:solidFill>
                <a:latin typeface="微软雅黑" pitchFamily="34" charset="-122"/>
                <a:ea typeface="微软雅黑" pitchFamily="34" charset="-122"/>
                <a:cs typeface="Arial" panose="020B0604020202020204" pitchFamily="34" charset="0"/>
              </a:rPr>
              <a:t>1</a:t>
            </a:r>
            <a:r>
              <a:rPr lang="zh-CN" altLang="en-US" sz="3200" b="1" dirty="0">
                <a:solidFill>
                  <a:srgbClr val="002060"/>
                </a:solidFill>
                <a:latin typeface="微软雅黑" pitchFamily="34" charset="-122"/>
                <a:ea typeface="微软雅黑" pitchFamily="34" charset="-122"/>
                <a:cs typeface="Arial" panose="020B0604020202020204" pitchFamily="34" charset="0"/>
              </a:rPr>
              <a:t>部分：</a:t>
            </a:r>
            <a:endParaRPr lang="en-US" altLang="zh-CN" sz="3200" b="1" dirty="0">
              <a:solidFill>
                <a:srgbClr val="002060"/>
              </a:solidFill>
              <a:latin typeface="微软雅黑" pitchFamily="34" charset="-122"/>
              <a:ea typeface="微软雅黑" pitchFamily="34" charset="-122"/>
              <a:cs typeface="Arial" panose="020B0604020202020204" pitchFamily="34" charset="0"/>
            </a:endParaRPr>
          </a:p>
          <a:p>
            <a:pPr>
              <a:lnSpc>
                <a:spcPct val="120000"/>
              </a:lnSpc>
              <a:defRPr/>
            </a:pPr>
            <a:r>
              <a:rPr lang="zh-CN" altLang="en-US" sz="4800" b="1" dirty="0">
                <a:solidFill>
                  <a:srgbClr val="1D8DE5"/>
                </a:solidFill>
                <a:latin typeface="微软雅黑" pitchFamily="34" charset="-122"/>
                <a:ea typeface="微软雅黑" pitchFamily="34" charset="-122"/>
                <a:cs typeface="Arial" panose="020B0604020202020204" pitchFamily="34" charset="0"/>
              </a:rPr>
              <a:t>背景与意义</a:t>
            </a:r>
          </a:p>
          <a:p>
            <a:pPr>
              <a:lnSpc>
                <a:spcPct val="120000"/>
              </a:lnSpc>
              <a:defRPr/>
            </a:pPr>
            <a:endParaRPr lang="zh-CN" altLang="en-US" sz="4800" b="1" dirty="0">
              <a:solidFill>
                <a:srgbClr val="1D8DE5"/>
              </a:solidFill>
              <a:latin typeface="微软雅黑" pitchFamily="34" charset="-122"/>
              <a:ea typeface="微软雅黑" pitchFamily="34" charset="-122"/>
              <a:cs typeface="Arial" panose="020B0604020202020204" pitchFamily="34" charset="0"/>
            </a:endParaRPr>
          </a:p>
        </p:txBody>
      </p:sp>
    </p:spTree>
    <p:extLst>
      <p:ext uri="{BB962C8B-B14F-4D97-AF65-F5344CB8AC3E}">
        <p14:creationId xmlns:p14="http://schemas.microsoft.com/office/powerpoint/2010/main" val="3067480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文本框 4">
            <a:extLst>
              <a:ext uri="{FF2B5EF4-FFF2-40B4-BE49-F238E27FC236}">
                <a16:creationId xmlns:a16="http://schemas.microsoft.com/office/drawing/2014/main" id="{30FE125C-C985-4983-AB98-254F753B96A6}"/>
              </a:ext>
            </a:extLst>
          </p:cNvPr>
          <p:cNvSpPr txBox="1"/>
          <p:nvPr/>
        </p:nvSpPr>
        <p:spPr>
          <a:xfrm>
            <a:off x="416090" y="1415795"/>
            <a:ext cx="5355180" cy="461665"/>
          </a:xfrm>
          <a:prstGeom prst="rect">
            <a:avLst/>
          </a:prstGeom>
          <a:noFill/>
        </p:spPr>
        <p:txBody>
          <a:bodyPr wrap="square" rtlCol="0">
            <a:spAutoFit/>
          </a:bodyPr>
          <a:lstStyle/>
          <a:p>
            <a:pPr marL="285750" indent="-285750">
              <a:spcBef>
                <a:spcPct val="0"/>
              </a:spcBef>
              <a:buFont typeface="Wingdings" panose="05000000000000000000" pitchFamily="2" charset="2"/>
              <a:buChar char="n"/>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基于拓扑变化的控制消息自适应算法</a:t>
            </a:r>
            <a:endParaRPr lang="en-US" altLang="zh-CN" sz="2400" b="1" dirty="0">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11BF7929-5C8B-4358-8198-CC82113E1AE6}"/>
              </a:ext>
            </a:extLst>
          </p:cNvPr>
          <p:cNvSpPr txBox="1"/>
          <p:nvPr/>
        </p:nvSpPr>
        <p:spPr>
          <a:xfrm>
            <a:off x="1036294" y="1824125"/>
            <a:ext cx="3750936"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TC</a:t>
            </a:r>
            <a:r>
              <a:rPr lang="zh-CN" altLang="en-US" dirty="0">
                <a:latin typeface="Times New Roman" panose="02020603050405020304" pitchFamily="18" charset="0"/>
                <a:cs typeface="Times New Roman" panose="02020603050405020304" pitchFamily="18" charset="0"/>
              </a:rPr>
              <a:t>分组的发送间隔自适应优化</a:t>
            </a:r>
            <a:endParaRPr lang="en-US" altLang="zh-CN"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5555AD1E-5D32-4045-9FC7-86A22BED15D3}"/>
              </a:ext>
            </a:extLst>
          </p:cNvPr>
          <p:cNvSpPr txBox="1"/>
          <p:nvPr/>
        </p:nvSpPr>
        <p:spPr>
          <a:xfrm>
            <a:off x="1024548" y="2159374"/>
            <a:ext cx="5461977" cy="584775"/>
          </a:xfrm>
          <a:prstGeom prst="rect">
            <a:avLst/>
          </a:prstGeom>
          <a:noFill/>
        </p:spPr>
        <p:txBody>
          <a:bodyPr wrap="square" rtlCol="0">
            <a:spAutoFit/>
          </a:bodyPr>
          <a:lstStyle/>
          <a:p>
            <a:pPr marL="285750" indent="-285750">
              <a:buFont typeface="Wingdings" panose="05000000000000000000" pitchFamily="2" charset="2"/>
              <a:buChar char="u"/>
            </a:pPr>
            <a:r>
              <a:rPr lang="zh-CN" altLang="en-US" sz="1600" dirty="0">
                <a:solidFill>
                  <a:srgbClr val="0070C0"/>
                </a:solidFill>
                <a:latin typeface="Times New Roman" panose="02020603050405020304" pitchFamily="18" charset="0"/>
                <a:cs typeface="Times New Roman" panose="02020603050405020304" pitchFamily="18" charset="0"/>
              </a:rPr>
              <a:t>根据</a:t>
            </a:r>
            <a:r>
              <a:rPr lang="en-US" altLang="zh-CN" sz="1600" dirty="0">
                <a:solidFill>
                  <a:srgbClr val="0070C0"/>
                </a:solidFill>
                <a:latin typeface="Times New Roman" panose="02020603050405020304" pitchFamily="18" charset="0"/>
                <a:cs typeface="Times New Roman" panose="02020603050405020304" pitchFamily="18" charset="0"/>
              </a:rPr>
              <a:t>MPR Selector</a:t>
            </a:r>
            <a:r>
              <a:rPr lang="zh-CN" altLang="en-US" sz="1600" dirty="0">
                <a:solidFill>
                  <a:srgbClr val="0070C0"/>
                </a:solidFill>
                <a:latin typeface="Times New Roman" panose="02020603050405020304" pitchFamily="18" charset="0"/>
                <a:cs typeface="Times New Roman" panose="02020603050405020304" pitchFamily="18" charset="0"/>
              </a:rPr>
              <a:t>集元素变化情况对</a:t>
            </a:r>
            <a:r>
              <a:rPr lang="en-US" altLang="zh-CN" sz="1600" dirty="0">
                <a:solidFill>
                  <a:srgbClr val="0070C0"/>
                </a:solidFill>
                <a:latin typeface="Times New Roman" panose="02020603050405020304" pitchFamily="18" charset="0"/>
                <a:cs typeface="Times New Roman" panose="02020603050405020304" pitchFamily="18" charset="0"/>
              </a:rPr>
              <a:t>TC</a:t>
            </a:r>
            <a:r>
              <a:rPr lang="zh-CN" altLang="en-US" sz="1600" dirty="0">
                <a:solidFill>
                  <a:srgbClr val="0070C0"/>
                </a:solidFill>
                <a:latin typeface="Times New Roman" panose="02020603050405020304" pitchFamily="18" charset="0"/>
                <a:cs typeface="Times New Roman" panose="02020603050405020304" pitchFamily="18" charset="0"/>
              </a:rPr>
              <a:t>分组的</a:t>
            </a:r>
          </a:p>
          <a:p>
            <a:r>
              <a:rPr lang="en-US" altLang="zh-CN" sz="1600" dirty="0">
                <a:latin typeface="Times New Roman" panose="02020603050405020304" pitchFamily="18" charset="0"/>
                <a:cs typeface="Times New Roman" panose="02020603050405020304" pitchFamily="18" charset="0"/>
              </a:rPr>
              <a:t>      </a:t>
            </a:r>
            <a:r>
              <a:rPr lang="zh-CN" altLang="en-US" sz="1600" dirty="0">
                <a:solidFill>
                  <a:srgbClr val="0070C0"/>
                </a:solidFill>
                <a:latin typeface="Times New Roman" panose="02020603050405020304" pitchFamily="18" charset="0"/>
                <a:cs typeface="Times New Roman" panose="02020603050405020304" pitchFamily="18" charset="0"/>
              </a:rPr>
              <a:t>发送间隔自适应调整</a:t>
            </a:r>
            <a:endParaRPr lang="en-US" altLang="zh-CN" sz="1600" dirty="0">
              <a:solidFill>
                <a:srgbClr val="0070C0"/>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203BA234-2B6C-4123-82D1-767BD8609C17}"/>
              </a:ext>
            </a:extLst>
          </p:cNvPr>
          <p:cNvSpPr/>
          <p:nvPr/>
        </p:nvSpPr>
        <p:spPr>
          <a:xfrm>
            <a:off x="1020965" y="3304607"/>
            <a:ext cx="4284763" cy="584775"/>
          </a:xfrm>
          <a:prstGeom prst="rect">
            <a:avLst/>
          </a:prstGeom>
        </p:spPr>
        <p:txBody>
          <a:bodyPr wrap="none">
            <a:spAutoFit/>
          </a:bodyPr>
          <a:lstStyle/>
          <a:p>
            <a:r>
              <a:rPr lang="zh-CN" altLang="en-US" sz="1600" dirty="0"/>
              <a:t>规定</a:t>
            </a:r>
            <a:r>
              <a:rPr lang="en-US" altLang="zh-CN" sz="1600" dirty="0"/>
              <a:t>MPR Selector</a:t>
            </a:r>
            <a:r>
              <a:rPr lang="zh-CN" altLang="en-US" sz="1600" dirty="0"/>
              <a:t>集中节点变化的数量记为</a:t>
            </a:r>
            <a:r>
              <a:rPr lang="en-US" altLang="zh-CN" sz="1600" dirty="0"/>
              <a:t>K</a:t>
            </a:r>
            <a:r>
              <a:rPr lang="zh-CN" altLang="en-US" sz="1600" dirty="0"/>
              <a:t>，</a:t>
            </a:r>
            <a:endParaRPr lang="en-US" altLang="zh-CN" sz="1600" dirty="0"/>
          </a:p>
          <a:p>
            <a:r>
              <a:rPr lang="zh-CN" altLang="en-US" sz="1600" dirty="0"/>
              <a:t>一个</a:t>
            </a:r>
            <a:r>
              <a:rPr lang="en-US" altLang="zh-CN" sz="1600" dirty="0"/>
              <a:t>TC</a:t>
            </a:r>
            <a:r>
              <a:rPr lang="zh-CN" altLang="en-US" sz="1600" dirty="0"/>
              <a:t>分组发送间隔平均变化的数量为</a:t>
            </a:r>
            <a:r>
              <a:rPr lang="en-US" altLang="zh-CN" sz="1600" dirty="0"/>
              <a:t>A</a:t>
            </a:r>
            <a:r>
              <a:rPr lang="en-US" altLang="zh-CN" sz="1600" baseline="-25000" dirty="0"/>
              <a:t>K</a:t>
            </a:r>
            <a:r>
              <a:rPr lang="en-US" altLang="zh-CN" sz="1600" dirty="0"/>
              <a:t>:</a:t>
            </a:r>
            <a:endParaRPr lang="zh-CN" altLang="en-US" sz="1600" dirty="0"/>
          </a:p>
        </p:txBody>
      </p:sp>
      <p:sp>
        <p:nvSpPr>
          <p:cNvPr id="9" name="矩形 8">
            <a:extLst>
              <a:ext uri="{FF2B5EF4-FFF2-40B4-BE49-F238E27FC236}">
                <a16:creationId xmlns:a16="http://schemas.microsoft.com/office/drawing/2014/main" id="{34F472B8-6772-47D3-90D4-542F94E34030}"/>
              </a:ext>
            </a:extLst>
          </p:cNvPr>
          <p:cNvSpPr/>
          <p:nvPr/>
        </p:nvSpPr>
        <p:spPr>
          <a:xfrm>
            <a:off x="1064713" y="2684139"/>
            <a:ext cx="4287328" cy="338554"/>
          </a:xfrm>
          <a:prstGeom prst="rect">
            <a:avLst/>
          </a:prstGeom>
        </p:spPr>
        <p:txBody>
          <a:bodyPr wrap="none">
            <a:spAutoFit/>
          </a:bodyPr>
          <a:lstStyle/>
          <a:p>
            <a:r>
              <a:rPr lang="zh-CN" altLang="en-US" sz="1600" dirty="0"/>
              <a:t>将</a:t>
            </a:r>
            <a:r>
              <a:rPr lang="en-US" altLang="zh-CN" sz="1600" dirty="0"/>
              <a:t>TC</a:t>
            </a:r>
            <a:r>
              <a:rPr lang="zh-CN" altLang="en-US" sz="1600" dirty="0"/>
              <a:t>分组消息发送间隔设置在一个范围内变化</a:t>
            </a:r>
          </a:p>
        </p:txBody>
      </p:sp>
      <p:graphicFrame>
        <p:nvGraphicFramePr>
          <p:cNvPr id="11" name="对象 10">
            <a:extLst>
              <a:ext uri="{FF2B5EF4-FFF2-40B4-BE49-F238E27FC236}">
                <a16:creationId xmlns:a16="http://schemas.microsoft.com/office/drawing/2014/main" id="{208F7C67-8120-4DF8-B73F-6DE6868C7C67}"/>
              </a:ext>
            </a:extLst>
          </p:cNvPr>
          <p:cNvGraphicFramePr>
            <a:graphicFrameLocks noChangeAspect="1"/>
          </p:cNvGraphicFramePr>
          <p:nvPr>
            <p:extLst>
              <p:ext uri="{D42A27DB-BD31-4B8C-83A1-F6EECF244321}">
                <p14:modId xmlns:p14="http://schemas.microsoft.com/office/powerpoint/2010/main" val="3495358960"/>
              </p:ext>
            </p:extLst>
          </p:nvPr>
        </p:nvGraphicFramePr>
        <p:xfrm>
          <a:off x="2307768" y="3004595"/>
          <a:ext cx="1866900" cy="338137"/>
        </p:xfrm>
        <a:graphic>
          <a:graphicData uri="http://schemas.openxmlformats.org/presentationml/2006/ole">
            <mc:AlternateContent xmlns:mc="http://schemas.openxmlformats.org/markup-compatibility/2006">
              <mc:Choice xmlns:v="urn:schemas-microsoft-com:vml" Requires="v">
                <p:oleObj spid="_x0000_s23994" name="Equation" r:id="rId4" imgW="1257120" imgH="228600" progId="Equation.DSMT4">
                  <p:embed/>
                </p:oleObj>
              </mc:Choice>
              <mc:Fallback>
                <p:oleObj name="Equation" r:id="rId4" imgW="1257120" imgH="228600" progId="Equation.DSMT4">
                  <p:embed/>
                  <p:pic>
                    <p:nvPicPr>
                      <p:cNvPr id="31" name="对象 30">
                        <a:extLst>
                          <a:ext uri="{FF2B5EF4-FFF2-40B4-BE49-F238E27FC236}">
                            <a16:creationId xmlns:a16="http://schemas.microsoft.com/office/drawing/2014/main" id="{F213BE91-60EE-4D01-B4EC-0101E24432F9}"/>
                          </a:ext>
                        </a:extLst>
                      </p:cNvPr>
                      <p:cNvPicPr>
                        <a:picLocks noChangeAspect="1" noChangeArrowheads="1"/>
                      </p:cNvPicPr>
                      <p:nvPr/>
                    </p:nvPicPr>
                    <p:blipFill>
                      <a:blip r:embed="rId5"/>
                      <a:srcRect/>
                      <a:stretch>
                        <a:fillRect/>
                      </a:stretch>
                    </p:blipFill>
                    <p:spPr bwMode="auto">
                      <a:xfrm>
                        <a:off x="2307768" y="3004595"/>
                        <a:ext cx="1866900" cy="338137"/>
                      </a:xfrm>
                      <a:prstGeom prst="rect">
                        <a:avLst/>
                      </a:prstGeom>
                      <a:noFill/>
                    </p:spPr>
                  </p:pic>
                </p:oleObj>
              </mc:Fallback>
            </mc:AlternateContent>
          </a:graphicData>
        </a:graphic>
      </p:graphicFrame>
      <p:graphicFrame>
        <p:nvGraphicFramePr>
          <p:cNvPr id="12" name="对象 11">
            <a:extLst>
              <a:ext uri="{FF2B5EF4-FFF2-40B4-BE49-F238E27FC236}">
                <a16:creationId xmlns:a16="http://schemas.microsoft.com/office/drawing/2014/main" id="{16735945-737C-4C21-8689-2A81965E849D}"/>
              </a:ext>
            </a:extLst>
          </p:cNvPr>
          <p:cNvGraphicFramePr>
            <a:graphicFrameLocks noChangeAspect="1"/>
          </p:cNvGraphicFramePr>
          <p:nvPr>
            <p:extLst>
              <p:ext uri="{D42A27DB-BD31-4B8C-83A1-F6EECF244321}">
                <p14:modId xmlns:p14="http://schemas.microsoft.com/office/powerpoint/2010/main" val="1361349853"/>
              </p:ext>
            </p:extLst>
          </p:nvPr>
        </p:nvGraphicFramePr>
        <p:xfrm>
          <a:off x="2638425" y="3837567"/>
          <a:ext cx="1102958" cy="532015"/>
        </p:xfrm>
        <a:graphic>
          <a:graphicData uri="http://schemas.openxmlformats.org/presentationml/2006/ole">
            <mc:AlternateContent xmlns:mc="http://schemas.openxmlformats.org/markup-compatibility/2006">
              <mc:Choice xmlns:v="urn:schemas-microsoft-com:vml" Requires="v">
                <p:oleObj spid="_x0000_s23995" name="Equation" r:id="rId6" imgW="799753" imgH="393529" progId="Equation.DSMT4">
                  <p:embed/>
                </p:oleObj>
              </mc:Choice>
              <mc:Fallback>
                <p:oleObj name="Equation" r:id="rId6" imgW="799753" imgH="393529" progId="Equation.DSMT4">
                  <p:embed/>
                  <p:pic>
                    <p:nvPicPr>
                      <p:cNvPr id="58" name="对象 57">
                        <a:extLst>
                          <a:ext uri="{FF2B5EF4-FFF2-40B4-BE49-F238E27FC236}">
                            <a16:creationId xmlns:a16="http://schemas.microsoft.com/office/drawing/2014/main" id="{02CC52D8-97E9-4641-88B9-9C6ED821F1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8425" y="3837567"/>
                        <a:ext cx="1102958" cy="532015"/>
                      </a:xfrm>
                      <a:prstGeom prst="rect">
                        <a:avLst/>
                      </a:prstGeom>
                      <a:noFill/>
                    </p:spPr>
                  </p:pic>
                </p:oleObj>
              </mc:Fallback>
            </mc:AlternateContent>
          </a:graphicData>
        </a:graphic>
      </p:graphicFrame>
      <p:sp>
        <p:nvSpPr>
          <p:cNvPr id="13" name="矩形 12">
            <a:extLst>
              <a:ext uri="{FF2B5EF4-FFF2-40B4-BE49-F238E27FC236}">
                <a16:creationId xmlns:a16="http://schemas.microsoft.com/office/drawing/2014/main" id="{D12C7DDC-B27F-4D99-AF21-215E43B60944}"/>
              </a:ext>
            </a:extLst>
          </p:cNvPr>
          <p:cNvSpPr/>
          <p:nvPr/>
        </p:nvSpPr>
        <p:spPr>
          <a:xfrm>
            <a:off x="1020965" y="4294554"/>
            <a:ext cx="6096000" cy="338554"/>
          </a:xfrm>
          <a:prstGeom prst="rect">
            <a:avLst/>
          </a:prstGeom>
        </p:spPr>
        <p:txBody>
          <a:bodyPr>
            <a:spAutoFit/>
          </a:bodyPr>
          <a:lstStyle/>
          <a:p>
            <a:r>
              <a:rPr lang="zh-CN" altLang="en-US" sz="1600" dirty="0"/>
              <a:t>根据</a:t>
            </a:r>
            <a:r>
              <a:rPr lang="en-US" altLang="zh-CN" sz="1600" dirty="0"/>
              <a:t>A</a:t>
            </a:r>
            <a:r>
              <a:rPr lang="en-US" altLang="zh-CN" sz="1600" baseline="-25000" dirty="0"/>
              <a:t>K</a:t>
            </a:r>
            <a:r>
              <a:rPr lang="zh-CN" altLang="en-US" sz="1600" dirty="0"/>
              <a:t>的值就能计算出</a:t>
            </a:r>
            <a:r>
              <a:rPr lang="en-US" altLang="zh-CN" sz="1600" dirty="0"/>
              <a:t>TC</a:t>
            </a:r>
            <a:r>
              <a:rPr lang="zh-CN" altLang="en-US" sz="1600" dirty="0"/>
              <a:t>分组的自适应发送间隔：</a:t>
            </a:r>
          </a:p>
        </p:txBody>
      </p:sp>
      <p:graphicFrame>
        <p:nvGraphicFramePr>
          <p:cNvPr id="14" name="对象 13">
            <a:extLst>
              <a:ext uri="{FF2B5EF4-FFF2-40B4-BE49-F238E27FC236}">
                <a16:creationId xmlns:a16="http://schemas.microsoft.com/office/drawing/2014/main" id="{FFDD142F-ADED-4DD5-8D18-E40DFA1B612B}"/>
              </a:ext>
            </a:extLst>
          </p:cNvPr>
          <p:cNvGraphicFramePr>
            <a:graphicFrameLocks noChangeAspect="1"/>
          </p:cNvGraphicFramePr>
          <p:nvPr>
            <p:extLst>
              <p:ext uri="{D42A27DB-BD31-4B8C-83A1-F6EECF244321}">
                <p14:modId xmlns:p14="http://schemas.microsoft.com/office/powerpoint/2010/main" val="3700053191"/>
              </p:ext>
            </p:extLst>
          </p:nvPr>
        </p:nvGraphicFramePr>
        <p:xfrm>
          <a:off x="1540920" y="4571782"/>
          <a:ext cx="3008755" cy="649891"/>
        </p:xfrm>
        <a:graphic>
          <a:graphicData uri="http://schemas.openxmlformats.org/presentationml/2006/ole">
            <mc:AlternateContent xmlns:mc="http://schemas.openxmlformats.org/markup-compatibility/2006">
              <mc:Choice xmlns:v="urn:schemas-microsoft-com:vml" Requires="v">
                <p:oleObj spid="_x0000_s23996" name="Equation" r:id="rId8" imgW="2374900" imgH="508000" progId="Equation.DSMT4">
                  <p:embed/>
                </p:oleObj>
              </mc:Choice>
              <mc:Fallback>
                <p:oleObj name="Equation" r:id="rId8" imgW="2374900" imgH="508000" progId="Equation.DSMT4">
                  <p:embed/>
                  <p:pic>
                    <p:nvPicPr>
                      <p:cNvPr id="61" name="对象 60">
                        <a:extLst>
                          <a:ext uri="{FF2B5EF4-FFF2-40B4-BE49-F238E27FC236}">
                            <a16:creationId xmlns:a16="http://schemas.microsoft.com/office/drawing/2014/main" id="{DE248C4B-3CAB-4F40-8EDB-BC9958D4D9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0920" y="4571782"/>
                        <a:ext cx="3008755" cy="649891"/>
                      </a:xfrm>
                      <a:prstGeom prst="rect">
                        <a:avLst/>
                      </a:prstGeom>
                      <a:noFill/>
                    </p:spPr>
                  </p:pic>
                </p:oleObj>
              </mc:Fallback>
            </mc:AlternateContent>
          </a:graphicData>
        </a:graphic>
      </p:graphicFrame>
      <p:sp>
        <p:nvSpPr>
          <p:cNvPr id="15" name="矩形 14">
            <a:extLst>
              <a:ext uri="{FF2B5EF4-FFF2-40B4-BE49-F238E27FC236}">
                <a16:creationId xmlns:a16="http://schemas.microsoft.com/office/drawing/2014/main" id="{BBC3046C-E6F0-47F6-BFF1-ED974CB7AA8C}"/>
              </a:ext>
            </a:extLst>
          </p:cNvPr>
          <p:cNvSpPr/>
          <p:nvPr/>
        </p:nvSpPr>
        <p:spPr>
          <a:xfrm>
            <a:off x="1043623" y="5186761"/>
            <a:ext cx="6096000" cy="584775"/>
          </a:xfrm>
          <a:prstGeom prst="rect">
            <a:avLst/>
          </a:prstGeom>
        </p:spPr>
        <p:txBody>
          <a:bodyPr>
            <a:spAutoFit/>
          </a:bodyPr>
          <a:lstStyle/>
          <a:p>
            <a:r>
              <a:rPr lang="zh-CN" altLang="en-US" sz="1600" dirty="0"/>
              <a:t>当</a:t>
            </a:r>
            <a:r>
              <a:rPr lang="en-US" altLang="zh-CN" sz="1600" dirty="0"/>
              <a:t>TC</a:t>
            </a:r>
            <a:r>
              <a:rPr lang="zh-CN" altLang="en-US" sz="1600" dirty="0"/>
              <a:t>分组发送间隔自适应处理时，要对</a:t>
            </a:r>
            <a:r>
              <a:rPr lang="en-US" altLang="zh-CN" sz="1600" dirty="0"/>
              <a:t>TC</a:t>
            </a:r>
            <a:r>
              <a:rPr lang="zh-CN" altLang="en-US" sz="1600" dirty="0"/>
              <a:t>分组的</a:t>
            </a:r>
            <a:endParaRPr lang="en-US" altLang="zh-CN" sz="1600" dirty="0"/>
          </a:p>
          <a:p>
            <a:r>
              <a:rPr lang="zh-CN" altLang="en-US" sz="1600" dirty="0"/>
              <a:t>保持时间同样自适应优化，公式如下</a:t>
            </a:r>
          </a:p>
        </p:txBody>
      </p:sp>
      <p:graphicFrame>
        <p:nvGraphicFramePr>
          <p:cNvPr id="16" name="对象 15">
            <a:extLst>
              <a:ext uri="{FF2B5EF4-FFF2-40B4-BE49-F238E27FC236}">
                <a16:creationId xmlns:a16="http://schemas.microsoft.com/office/drawing/2014/main" id="{671F52D6-AC09-4965-AB9F-51F0875DC61A}"/>
              </a:ext>
            </a:extLst>
          </p:cNvPr>
          <p:cNvGraphicFramePr>
            <a:graphicFrameLocks noChangeAspect="1"/>
          </p:cNvGraphicFramePr>
          <p:nvPr>
            <p:extLst>
              <p:ext uri="{D42A27DB-BD31-4B8C-83A1-F6EECF244321}">
                <p14:modId xmlns:p14="http://schemas.microsoft.com/office/powerpoint/2010/main" val="2932873615"/>
              </p:ext>
            </p:extLst>
          </p:nvPr>
        </p:nvGraphicFramePr>
        <p:xfrm>
          <a:off x="1504470" y="5717512"/>
          <a:ext cx="3258214" cy="895114"/>
        </p:xfrm>
        <a:graphic>
          <a:graphicData uri="http://schemas.openxmlformats.org/presentationml/2006/ole">
            <mc:AlternateContent xmlns:mc="http://schemas.openxmlformats.org/markup-compatibility/2006">
              <mc:Choice xmlns:v="urn:schemas-microsoft-com:vml" Requires="v">
                <p:oleObj spid="_x0000_s23997" name="Equation" r:id="rId10" imgW="2603500" imgH="711200" progId="Equation.DSMT4">
                  <p:embed/>
                </p:oleObj>
              </mc:Choice>
              <mc:Fallback>
                <p:oleObj name="Equation" r:id="rId10" imgW="2603500" imgH="711200" progId="Equation.DSMT4">
                  <p:embed/>
                  <p:pic>
                    <p:nvPicPr>
                      <p:cNvPr id="64" name="对象 63">
                        <a:extLst>
                          <a:ext uri="{FF2B5EF4-FFF2-40B4-BE49-F238E27FC236}">
                            <a16:creationId xmlns:a16="http://schemas.microsoft.com/office/drawing/2014/main" id="{3AD6D05C-379F-4058-9B29-DA09B6BAD2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4470" y="5717512"/>
                        <a:ext cx="3258214" cy="895114"/>
                      </a:xfrm>
                      <a:prstGeom prst="rect">
                        <a:avLst/>
                      </a:prstGeom>
                      <a:noFill/>
                    </p:spPr>
                  </p:pic>
                </p:oleObj>
              </mc:Fallback>
            </mc:AlternateContent>
          </a:graphicData>
        </a:graphic>
      </p:graphicFrame>
      <p:graphicFrame>
        <p:nvGraphicFramePr>
          <p:cNvPr id="19" name="对象 18">
            <a:extLst>
              <a:ext uri="{FF2B5EF4-FFF2-40B4-BE49-F238E27FC236}">
                <a16:creationId xmlns:a16="http://schemas.microsoft.com/office/drawing/2014/main" id="{FBA0EEF0-4141-4506-B1BD-949F004EA1D7}"/>
              </a:ext>
            </a:extLst>
          </p:cNvPr>
          <p:cNvGraphicFramePr>
            <a:graphicFrameLocks noChangeAspect="1"/>
          </p:cNvGraphicFramePr>
          <p:nvPr>
            <p:extLst>
              <p:ext uri="{D42A27DB-BD31-4B8C-83A1-F6EECF244321}">
                <p14:modId xmlns:p14="http://schemas.microsoft.com/office/powerpoint/2010/main" val="169711468"/>
              </p:ext>
            </p:extLst>
          </p:nvPr>
        </p:nvGraphicFramePr>
        <p:xfrm>
          <a:off x="9858682" y="1800780"/>
          <a:ext cx="2000008" cy="2105271"/>
        </p:xfrm>
        <a:graphic>
          <a:graphicData uri="http://schemas.openxmlformats.org/presentationml/2006/ole">
            <mc:AlternateContent xmlns:mc="http://schemas.openxmlformats.org/markup-compatibility/2006">
              <mc:Choice xmlns:v="urn:schemas-microsoft-com:vml" Requires="v">
                <p:oleObj spid="_x0000_s23998" name="Visio" r:id="rId12" imgW="2714791" imgH="2857764" progId="Visio.Drawing.15">
                  <p:embed/>
                </p:oleObj>
              </mc:Choice>
              <mc:Fallback>
                <p:oleObj name="Visio" r:id="rId12" imgW="2714791" imgH="2857764" progId="Visio.Drawing.15">
                  <p:embed/>
                  <p:pic>
                    <p:nvPicPr>
                      <p:cNvPr id="67" name="对象 66">
                        <a:extLst>
                          <a:ext uri="{FF2B5EF4-FFF2-40B4-BE49-F238E27FC236}">
                            <a16:creationId xmlns:a16="http://schemas.microsoft.com/office/drawing/2014/main" id="{59E6A88C-EFE9-4F21-81F9-A7B03465E0B4}"/>
                          </a:ext>
                        </a:extLst>
                      </p:cNvPr>
                      <p:cNvPicPr/>
                      <p:nvPr/>
                    </p:nvPicPr>
                    <p:blipFill>
                      <a:blip r:embed="rId13"/>
                      <a:stretch>
                        <a:fillRect/>
                      </a:stretch>
                    </p:blipFill>
                    <p:spPr>
                      <a:xfrm>
                        <a:off x="9858682" y="1800780"/>
                        <a:ext cx="2000008" cy="2105271"/>
                      </a:xfrm>
                      <a:prstGeom prst="rect">
                        <a:avLst/>
                      </a:prstGeom>
                    </p:spPr>
                  </p:pic>
                </p:oleObj>
              </mc:Fallback>
            </mc:AlternateContent>
          </a:graphicData>
        </a:graphic>
      </p:graphicFrame>
      <p:grpSp>
        <p:nvGrpSpPr>
          <p:cNvPr id="2" name="组合 1">
            <a:extLst>
              <a:ext uri="{FF2B5EF4-FFF2-40B4-BE49-F238E27FC236}">
                <a16:creationId xmlns:a16="http://schemas.microsoft.com/office/drawing/2014/main" id="{8C5496A6-F823-40BC-8FD9-41B625BE4C72}"/>
              </a:ext>
            </a:extLst>
          </p:cNvPr>
          <p:cNvGrpSpPr/>
          <p:nvPr/>
        </p:nvGrpSpPr>
        <p:grpSpPr>
          <a:xfrm>
            <a:off x="6096000" y="2245463"/>
            <a:ext cx="3582495" cy="1351531"/>
            <a:chOff x="6096000" y="2473555"/>
            <a:chExt cx="3582495" cy="1351531"/>
          </a:xfrm>
        </p:grpSpPr>
        <p:sp>
          <p:nvSpPr>
            <p:cNvPr id="20" name="矩形 19">
              <a:extLst>
                <a:ext uri="{FF2B5EF4-FFF2-40B4-BE49-F238E27FC236}">
                  <a16:creationId xmlns:a16="http://schemas.microsoft.com/office/drawing/2014/main" id="{927BB541-743A-4A93-9AAB-6956C34F08BE}"/>
                </a:ext>
              </a:extLst>
            </p:cNvPr>
            <p:cNvSpPr/>
            <p:nvPr/>
          </p:nvSpPr>
          <p:spPr>
            <a:xfrm>
              <a:off x="6183231" y="2867461"/>
              <a:ext cx="3389264" cy="830997"/>
            </a:xfrm>
            <a:prstGeom prst="rect">
              <a:avLst/>
            </a:prstGeom>
          </p:spPr>
          <p:txBody>
            <a:bodyPr wrap="square">
              <a:spAutoFit/>
            </a:bodyPr>
            <a:lstStyle/>
            <a:p>
              <a:pPr algn="just"/>
              <a:r>
                <a:rPr lang="zh-CN" altLang="en-US" sz="1600" dirty="0"/>
                <a:t>节点在              后，设置</a:t>
              </a:r>
              <a:r>
                <a:rPr lang="en-US" altLang="zh-CN" sz="1600" dirty="0"/>
                <a:t>TC</a:t>
              </a:r>
              <a:r>
                <a:rPr lang="zh-CN" altLang="en-US" sz="1600" dirty="0"/>
                <a:t>分组</a:t>
              </a:r>
              <a:r>
                <a:rPr lang="en-US" altLang="zh-CN" sz="1600" dirty="0"/>
                <a:t>TTL</a:t>
              </a:r>
              <a:r>
                <a:rPr lang="zh-CN" altLang="en-US" sz="1600" dirty="0"/>
                <a:t>值为</a:t>
              </a:r>
              <a:r>
                <a:rPr lang="en-US" altLang="zh-CN" sz="1600" dirty="0"/>
                <a:t>2</a:t>
              </a:r>
              <a:r>
                <a:rPr lang="zh-CN" altLang="en-US" sz="1600" dirty="0"/>
                <a:t> </a:t>
              </a:r>
              <a:r>
                <a:rPr lang="en-US" altLang="zh-CN" sz="1600" i="1" baseline="30000" dirty="0">
                  <a:latin typeface="Times New Roman" panose="02020603050405020304" pitchFamily="18" charset="0"/>
                  <a:cs typeface="Times New Roman" panose="02020603050405020304" pitchFamily="18" charset="0"/>
                </a:rPr>
                <a:t>i</a:t>
              </a:r>
              <a:r>
                <a:rPr lang="zh-CN" altLang="en-US" sz="1600" dirty="0"/>
                <a:t>，之后在</a:t>
              </a:r>
              <a:r>
                <a:rPr lang="en-US" altLang="zh-CN" sz="1600" dirty="0"/>
                <a:t>                              </a:t>
              </a:r>
              <a:r>
                <a:rPr lang="zh-CN" altLang="en-US" sz="1600" dirty="0"/>
                <a:t>后再次发送</a:t>
              </a:r>
              <a:r>
                <a:rPr lang="en-US" altLang="zh-CN" sz="1600" dirty="0"/>
                <a:t>TTL</a:t>
              </a:r>
              <a:r>
                <a:rPr lang="zh-CN" altLang="en-US" sz="1600" dirty="0"/>
                <a:t>为</a:t>
              </a:r>
              <a:r>
                <a:rPr lang="en-US" altLang="zh-CN" sz="1600" dirty="0"/>
                <a:t>2</a:t>
              </a:r>
              <a:r>
                <a:rPr lang="zh-CN" altLang="en-US" sz="1600" dirty="0"/>
                <a:t> </a:t>
              </a:r>
              <a:r>
                <a:rPr lang="en-US" altLang="zh-CN" sz="1600" i="1" baseline="30000" dirty="0">
                  <a:latin typeface="Times New Roman" panose="02020603050405020304" pitchFamily="18" charset="0"/>
                  <a:cs typeface="Times New Roman" panose="02020603050405020304" pitchFamily="18" charset="0"/>
                </a:rPr>
                <a:t>i</a:t>
              </a:r>
              <a:r>
                <a:rPr lang="zh-CN" altLang="en-US" sz="1600" dirty="0"/>
                <a:t>的</a:t>
              </a:r>
              <a:r>
                <a:rPr lang="en-US" altLang="zh-CN" sz="1600" dirty="0"/>
                <a:t>TC</a:t>
              </a:r>
              <a:r>
                <a:rPr lang="zh-CN" altLang="en-US" sz="1600" dirty="0"/>
                <a:t>消息。</a:t>
              </a:r>
            </a:p>
          </p:txBody>
        </p:sp>
        <p:graphicFrame>
          <p:nvGraphicFramePr>
            <p:cNvPr id="21" name="对象 20">
              <a:extLst>
                <a:ext uri="{FF2B5EF4-FFF2-40B4-BE49-F238E27FC236}">
                  <a16:creationId xmlns:a16="http://schemas.microsoft.com/office/drawing/2014/main" id="{A4FC3698-300E-4E9E-8675-97DAE7AAA008}"/>
                </a:ext>
              </a:extLst>
            </p:cNvPr>
            <p:cNvGraphicFramePr>
              <a:graphicFrameLocks noChangeAspect="1"/>
            </p:cNvGraphicFramePr>
            <p:nvPr>
              <p:extLst>
                <p:ext uri="{D42A27DB-BD31-4B8C-83A1-F6EECF244321}">
                  <p14:modId xmlns:p14="http://schemas.microsoft.com/office/powerpoint/2010/main" val="1111011992"/>
                </p:ext>
              </p:extLst>
            </p:nvPr>
          </p:nvGraphicFramePr>
          <p:xfrm>
            <a:off x="6906886" y="2898488"/>
            <a:ext cx="618957" cy="309479"/>
          </p:xfrm>
          <a:graphic>
            <a:graphicData uri="http://schemas.openxmlformats.org/presentationml/2006/ole">
              <mc:AlternateContent xmlns:mc="http://schemas.openxmlformats.org/markup-compatibility/2006">
                <mc:Choice xmlns:v="urn:schemas-microsoft-com:vml" Requires="v">
                  <p:oleObj spid="_x0000_s23999" name="Equation" r:id="rId14" imgW="520474" imgH="253890" progId="Equation.DSMT4">
                    <p:embed/>
                  </p:oleObj>
                </mc:Choice>
                <mc:Fallback>
                  <p:oleObj name="Equation" r:id="rId14" imgW="520474" imgH="253890" progId="Equation.DSMT4">
                    <p:embed/>
                    <p:pic>
                      <p:nvPicPr>
                        <p:cNvPr id="70" name="对象 69">
                          <a:extLst>
                            <a:ext uri="{FF2B5EF4-FFF2-40B4-BE49-F238E27FC236}">
                              <a16:creationId xmlns:a16="http://schemas.microsoft.com/office/drawing/2014/main" id="{ED2DD3DC-39AB-4B88-8521-2B145282A6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06886" y="2898488"/>
                          <a:ext cx="618957" cy="309479"/>
                        </a:xfrm>
                        <a:prstGeom prst="rect">
                          <a:avLst/>
                        </a:prstGeom>
                        <a:noFill/>
                      </p:spPr>
                    </p:pic>
                  </p:oleObj>
                </mc:Fallback>
              </mc:AlternateContent>
            </a:graphicData>
          </a:graphic>
        </p:graphicFrame>
        <p:graphicFrame>
          <p:nvGraphicFramePr>
            <p:cNvPr id="22" name="对象 21">
              <a:extLst>
                <a:ext uri="{FF2B5EF4-FFF2-40B4-BE49-F238E27FC236}">
                  <a16:creationId xmlns:a16="http://schemas.microsoft.com/office/drawing/2014/main" id="{8C9327C4-F011-430F-A229-83BDB60A05C8}"/>
                </a:ext>
              </a:extLst>
            </p:cNvPr>
            <p:cNvGraphicFramePr>
              <a:graphicFrameLocks noChangeAspect="1"/>
            </p:cNvGraphicFramePr>
            <p:nvPr>
              <p:extLst>
                <p:ext uri="{D42A27DB-BD31-4B8C-83A1-F6EECF244321}">
                  <p14:modId xmlns:p14="http://schemas.microsoft.com/office/powerpoint/2010/main" val="1905550870"/>
                </p:ext>
              </p:extLst>
            </p:nvPr>
          </p:nvGraphicFramePr>
          <p:xfrm>
            <a:off x="7452516" y="3110034"/>
            <a:ext cx="1448970" cy="343178"/>
          </p:xfrm>
          <a:graphic>
            <a:graphicData uri="http://schemas.openxmlformats.org/presentationml/2006/ole">
              <mc:AlternateContent xmlns:mc="http://schemas.openxmlformats.org/markup-compatibility/2006">
                <mc:Choice xmlns:v="urn:schemas-microsoft-com:vml" Requires="v">
                  <p:oleObj spid="_x0000_s24000" name="Equation" r:id="rId16" imgW="1091726" imgH="253890" progId="Equation.DSMT4">
                    <p:embed/>
                  </p:oleObj>
                </mc:Choice>
                <mc:Fallback>
                  <p:oleObj name="Equation" r:id="rId16" imgW="1091726" imgH="253890" progId="Equation.DSMT4">
                    <p:embed/>
                    <p:pic>
                      <p:nvPicPr>
                        <p:cNvPr id="74" name="对象 73">
                          <a:extLst>
                            <a:ext uri="{FF2B5EF4-FFF2-40B4-BE49-F238E27FC236}">
                              <a16:creationId xmlns:a16="http://schemas.microsoft.com/office/drawing/2014/main" id="{B0125789-087B-44B4-A142-FE1806B014C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52516" y="3110034"/>
                          <a:ext cx="1448970" cy="343178"/>
                        </a:xfrm>
                        <a:prstGeom prst="rect">
                          <a:avLst/>
                        </a:prstGeom>
                        <a:noFill/>
                      </p:spPr>
                    </p:pic>
                  </p:oleObj>
                </mc:Fallback>
              </mc:AlternateContent>
            </a:graphicData>
          </a:graphic>
        </p:graphicFrame>
        <p:sp>
          <p:nvSpPr>
            <p:cNvPr id="23" name="矩形: 圆角 22">
              <a:extLst>
                <a:ext uri="{FF2B5EF4-FFF2-40B4-BE49-F238E27FC236}">
                  <a16:creationId xmlns:a16="http://schemas.microsoft.com/office/drawing/2014/main" id="{CBED1C44-677A-4A7C-8D3D-C0834AEA4F56}"/>
                </a:ext>
              </a:extLst>
            </p:cNvPr>
            <p:cNvSpPr/>
            <p:nvPr/>
          </p:nvSpPr>
          <p:spPr>
            <a:xfrm>
              <a:off x="6096000" y="2473555"/>
              <a:ext cx="3582495" cy="13515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728AE16E-7788-4A8D-814A-A234CFC5FBB5}"/>
                </a:ext>
              </a:extLst>
            </p:cNvPr>
            <p:cNvSpPr/>
            <p:nvPr/>
          </p:nvSpPr>
          <p:spPr>
            <a:xfrm>
              <a:off x="7227852" y="2534134"/>
              <a:ext cx="1107996" cy="369332"/>
            </a:xfrm>
            <a:prstGeom prst="rect">
              <a:avLst/>
            </a:prstGeom>
          </p:spPr>
          <p:txBody>
            <a:bodyPr wrap="none">
              <a:spAutoFit/>
            </a:bodyPr>
            <a:lstStyle/>
            <a:p>
              <a:r>
                <a:rPr lang="zh-CN" altLang="en-US" dirty="0">
                  <a:solidFill>
                    <a:srgbClr val="0070C0"/>
                  </a:solidFill>
                </a:rPr>
                <a:t>传播规则</a:t>
              </a:r>
            </a:p>
          </p:txBody>
        </p:sp>
      </p:grpSp>
      <p:graphicFrame>
        <p:nvGraphicFramePr>
          <p:cNvPr id="25" name="对象 24">
            <a:extLst>
              <a:ext uri="{FF2B5EF4-FFF2-40B4-BE49-F238E27FC236}">
                <a16:creationId xmlns:a16="http://schemas.microsoft.com/office/drawing/2014/main" id="{E9D6CD18-BE87-4AE1-BC70-43B8B497F80D}"/>
              </a:ext>
            </a:extLst>
          </p:cNvPr>
          <p:cNvGraphicFramePr>
            <a:graphicFrameLocks noChangeAspect="1"/>
          </p:cNvGraphicFramePr>
          <p:nvPr>
            <p:extLst>
              <p:ext uri="{D42A27DB-BD31-4B8C-83A1-F6EECF244321}">
                <p14:modId xmlns:p14="http://schemas.microsoft.com/office/powerpoint/2010/main" val="10382673"/>
              </p:ext>
            </p:extLst>
          </p:nvPr>
        </p:nvGraphicFramePr>
        <p:xfrm>
          <a:off x="7147491" y="3649700"/>
          <a:ext cx="3954271" cy="2875834"/>
        </p:xfrm>
        <a:graphic>
          <a:graphicData uri="http://schemas.openxmlformats.org/presentationml/2006/ole">
            <mc:AlternateContent xmlns:mc="http://schemas.openxmlformats.org/markup-compatibility/2006">
              <mc:Choice xmlns:v="urn:schemas-microsoft-com:vml" Requires="v">
                <p:oleObj spid="_x0000_s24001" name="Visio" r:id="rId18" imgW="6077061" imgH="4419842" progId="Visio.Drawing.15">
                  <p:embed/>
                </p:oleObj>
              </mc:Choice>
              <mc:Fallback>
                <p:oleObj name="Visio" r:id="rId18" imgW="6077061" imgH="4419842" progId="Visio.Drawing.15">
                  <p:embed/>
                  <p:pic>
                    <p:nvPicPr>
                      <p:cNvPr id="77" name="对象 76">
                        <a:extLst>
                          <a:ext uri="{FF2B5EF4-FFF2-40B4-BE49-F238E27FC236}">
                            <a16:creationId xmlns:a16="http://schemas.microsoft.com/office/drawing/2014/main" id="{F6003AC5-0BED-4450-8EC9-53A8C1F8DD23}"/>
                          </a:ext>
                        </a:extLst>
                      </p:cNvPr>
                      <p:cNvPicPr/>
                      <p:nvPr/>
                    </p:nvPicPr>
                    <p:blipFill>
                      <a:blip r:embed="rId19"/>
                      <a:stretch>
                        <a:fillRect/>
                      </a:stretch>
                    </p:blipFill>
                    <p:spPr>
                      <a:xfrm>
                        <a:off x="7147491" y="3649700"/>
                        <a:ext cx="3954271" cy="2875834"/>
                      </a:xfrm>
                      <a:prstGeom prst="rect">
                        <a:avLst/>
                      </a:prstGeom>
                    </p:spPr>
                  </p:pic>
                </p:oleObj>
              </mc:Fallback>
            </mc:AlternateContent>
          </a:graphicData>
        </a:graphic>
      </p:graphicFrame>
      <p:pic>
        <p:nvPicPr>
          <p:cNvPr id="28" name="内容占位符 12">
            <a:extLst>
              <a:ext uri="{FF2B5EF4-FFF2-40B4-BE49-F238E27FC236}">
                <a16:creationId xmlns:a16="http://schemas.microsoft.com/office/drawing/2014/main" id="{099F512A-DFE2-4741-90D7-FB02E361785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29" name="直接连接符 28">
            <a:extLst>
              <a:ext uri="{FF2B5EF4-FFF2-40B4-BE49-F238E27FC236}">
                <a16:creationId xmlns:a16="http://schemas.microsoft.com/office/drawing/2014/main" id="{4DE2C8FD-BC32-4D84-B678-CA59944566EE}"/>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30" name="标题 7">
            <a:extLst>
              <a:ext uri="{FF2B5EF4-FFF2-40B4-BE49-F238E27FC236}">
                <a16:creationId xmlns:a16="http://schemas.microsoft.com/office/drawing/2014/main" id="{4FACA66D-4C6B-46CD-9DE8-45F437D460E5}"/>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文本框 30">
            <a:extLst>
              <a:ext uri="{FF2B5EF4-FFF2-40B4-BE49-F238E27FC236}">
                <a16:creationId xmlns:a16="http://schemas.microsoft.com/office/drawing/2014/main" id="{1D8C9BCD-78F1-405C-A3CC-76B9315BCE92}"/>
              </a:ext>
            </a:extLst>
          </p:cNvPr>
          <p:cNvSpPr txBox="1"/>
          <p:nvPr/>
        </p:nvSpPr>
        <p:spPr>
          <a:xfrm>
            <a:off x="107586" y="967090"/>
            <a:ext cx="7266733"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3. </a:t>
            </a:r>
            <a:r>
              <a:rPr lang="zh-CN" altLang="en-US" sz="2400" b="1" noProof="1">
                <a:solidFill>
                  <a:srgbClr val="2F2FFF"/>
                </a:solidFill>
                <a:latin typeface="微软雅黑" panose="020B0503020204020204" pitchFamily="34" charset="-122"/>
                <a:ea typeface="微软雅黑" panose="020B0503020204020204" pitchFamily="34" charset="-122"/>
              </a:rPr>
              <a:t>“云</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边</a:t>
            </a:r>
            <a:r>
              <a:rPr lang="en-US" altLang="zh-CN" sz="2400" b="1" noProof="1">
                <a:solidFill>
                  <a:srgbClr val="2F2FFF"/>
                </a:solidFill>
                <a:latin typeface="微软雅黑" panose="020B0503020204020204" pitchFamily="34" charset="-122"/>
                <a:ea typeface="微软雅黑" panose="020B0503020204020204" pitchFamily="34" charset="-122"/>
              </a:rPr>
              <a:t>-</a:t>
            </a:r>
            <a:r>
              <a:rPr lang="zh-CN" altLang="en-US" sz="2400" b="1" noProof="1">
                <a:solidFill>
                  <a:srgbClr val="2F2FFF"/>
                </a:solidFill>
                <a:latin typeface="微软雅黑" panose="020B0503020204020204" pitchFamily="34" charset="-122"/>
                <a:ea typeface="微软雅黑" panose="020B0503020204020204" pitchFamily="34" charset="-122"/>
              </a:rPr>
              <a:t>端”分布式多源运维数据智能感知技术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987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881883" y="2377041"/>
            <a:ext cx="11187211" cy="2671899"/>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20000"/>
              </a:lnSpc>
              <a:defRPr/>
            </a:pPr>
            <a:r>
              <a:rPr lang="zh-CN" altLang="en-US" sz="3200" b="1" dirty="0">
                <a:solidFill>
                  <a:srgbClr val="002060"/>
                </a:solidFill>
                <a:latin typeface="微软雅黑" pitchFamily="34" charset="-122"/>
                <a:ea typeface="微软雅黑" pitchFamily="34" charset="-122"/>
                <a:cs typeface="Arial" panose="020B0604020202020204" pitchFamily="34" charset="0"/>
              </a:rPr>
              <a:t>第</a:t>
            </a:r>
            <a:r>
              <a:rPr lang="en-US" altLang="zh-CN" sz="5400" b="1" dirty="0">
                <a:solidFill>
                  <a:srgbClr val="FF0000"/>
                </a:solidFill>
                <a:latin typeface="微软雅黑" pitchFamily="34" charset="-122"/>
                <a:ea typeface="微软雅黑" pitchFamily="34" charset="-122"/>
                <a:cs typeface="Arial" panose="020B0604020202020204" pitchFamily="34" charset="0"/>
              </a:rPr>
              <a:t>3</a:t>
            </a:r>
            <a:r>
              <a:rPr lang="zh-CN" altLang="en-US" sz="3200" b="1" dirty="0">
                <a:solidFill>
                  <a:srgbClr val="002060"/>
                </a:solidFill>
                <a:latin typeface="微软雅黑" pitchFamily="34" charset="-122"/>
                <a:ea typeface="微软雅黑" pitchFamily="34" charset="-122"/>
                <a:cs typeface="Arial" panose="020B0604020202020204" pitchFamily="34" charset="0"/>
              </a:rPr>
              <a:t>部分：</a:t>
            </a:r>
            <a:endParaRPr lang="en-US" altLang="zh-CN" sz="3200" b="1" dirty="0">
              <a:solidFill>
                <a:srgbClr val="002060"/>
              </a:solidFill>
              <a:latin typeface="微软雅黑" pitchFamily="34" charset="-122"/>
              <a:ea typeface="微软雅黑" pitchFamily="34" charset="-122"/>
              <a:cs typeface="Arial" panose="020B0604020202020204" pitchFamily="34" charset="0"/>
            </a:endParaRPr>
          </a:p>
          <a:p>
            <a:pPr>
              <a:lnSpc>
                <a:spcPct val="120000"/>
              </a:lnSpc>
              <a:defRPr/>
            </a:pPr>
            <a:r>
              <a:rPr lang="zh-CN" altLang="en-US" sz="4800" b="1" dirty="0">
                <a:solidFill>
                  <a:srgbClr val="1D8DE5"/>
                </a:solidFill>
                <a:latin typeface="微软雅黑" pitchFamily="34" charset="-122"/>
                <a:ea typeface="微软雅黑" pitchFamily="34" charset="-122"/>
                <a:cs typeface="Arial" panose="020B0604020202020204" pitchFamily="34" charset="0"/>
              </a:rPr>
              <a:t>实施计划与成果形式</a:t>
            </a:r>
          </a:p>
        </p:txBody>
      </p:sp>
      <p:sp>
        <p:nvSpPr>
          <p:cNvPr id="6" name="矩形 5"/>
          <p:cNvSpPr/>
          <p:nvPr/>
        </p:nvSpPr>
        <p:spPr>
          <a:xfrm>
            <a:off x="1269369" y="695426"/>
            <a:ext cx="8990829" cy="539763"/>
          </a:xfrm>
          <a:prstGeom prst="rect">
            <a:avLst/>
          </a:prstGeom>
        </p:spPr>
        <p:txBody>
          <a:bodyPr wrap="square">
            <a:spAutoFit/>
          </a:bodyPr>
          <a:lstStyle/>
          <a:p>
            <a:pPr lvl="0">
              <a:lnSpc>
                <a:spcPct val="112000"/>
              </a:lnSpc>
              <a:defRPr/>
            </a:pPr>
            <a:r>
              <a:rPr lang="zh-CN" altLang="en-US" sz="2800" b="1" dirty="0">
                <a:solidFill>
                  <a:srgbClr val="002060"/>
                </a:solidFill>
                <a:latin typeface="微软雅黑" pitchFamily="34" charset="-122"/>
                <a:ea typeface="微软雅黑" pitchFamily="34" charset="-122"/>
              </a:rPr>
              <a:t>专题一  多源运维数据的全息采集与多维实时感知方法</a:t>
            </a:r>
          </a:p>
        </p:txBody>
      </p:sp>
    </p:spTree>
    <p:extLst>
      <p:ext uri="{BB962C8B-B14F-4D97-AF65-F5344CB8AC3E}">
        <p14:creationId xmlns:p14="http://schemas.microsoft.com/office/powerpoint/2010/main" val="4186579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7">
            <a:extLst>
              <a:ext uri="{FF2B5EF4-FFF2-40B4-BE49-F238E27FC236}">
                <a16:creationId xmlns:a16="http://schemas.microsoft.com/office/drawing/2014/main" id="{D12E6769-C7CE-47F5-A3FE-CD59BABA3A39}"/>
              </a:ext>
            </a:extLst>
          </p:cNvPr>
          <p:cNvSpPr txBox="1">
            <a:spLocks/>
          </p:cNvSpPr>
          <p:nvPr/>
        </p:nvSpPr>
        <p:spPr>
          <a:xfrm>
            <a:off x="441435" y="188913"/>
            <a:ext cx="5184000" cy="576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3.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实施计划与成果形式</a:t>
            </a:r>
          </a:p>
        </p:txBody>
      </p:sp>
      <p:sp>
        <p:nvSpPr>
          <p:cNvPr id="8" name="文本框 7">
            <a:extLst>
              <a:ext uri="{FF2B5EF4-FFF2-40B4-BE49-F238E27FC236}">
                <a16:creationId xmlns:a16="http://schemas.microsoft.com/office/drawing/2014/main" id="{1F18CE08-0064-49BA-BB4B-9DD19F73E54E}"/>
              </a:ext>
            </a:extLst>
          </p:cNvPr>
          <p:cNvSpPr txBox="1"/>
          <p:nvPr/>
        </p:nvSpPr>
        <p:spPr>
          <a:xfrm>
            <a:off x="53447" y="908783"/>
            <a:ext cx="12138553" cy="93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defPPr>
              <a:defRPr lang="en-US"/>
            </a:defPPr>
            <a:lvl1pPr marL="358775" indent="-358775">
              <a:lnSpc>
                <a:spcPct val="105000"/>
              </a:lnSpc>
              <a:spcBef>
                <a:spcPct val="30000"/>
              </a:spcBef>
              <a:buClr>
                <a:srgbClr val="FF3300"/>
              </a:buClr>
              <a:buSzPct val="90000"/>
              <a:buFont typeface="Wingdings" panose="05000000000000000000" pitchFamily="2" charset="2"/>
              <a:buBlip>
                <a:blip r:embed="rId3"/>
              </a:buBlip>
              <a:defRPr sz="2000" b="1">
                <a:solidFill>
                  <a:srgbClr val="0000FF"/>
                </a:solidFill>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a:lnSpc>
                <a:spcPct val="105000"/>
              </a:lnSpc>
              <a:spcBef>
                <a:spcPct val="30000"/>
              </a:spcBef>
              <a:buClr>
                <a:srgbClr val="FF3300"/>
              </a:buClr>
              <a:buSzPct val="90000"/>
              <a:buFont typeface="Wingdings" panose="05000000000000000000" pitchFamily="2" charset="2"/>
              <a:buBlip>
                <a:blip r:embed="rId3"/>
              </a:buBlip>
              <a:defRPr kumimoji="1" sz="2400" b="1">
                <a:solidFill>
                  <a:schemeClr val="accent2"/>
                </a:solidFill>
                <a:latin typeface="Times New Roman" panose="02020603050405020304" pitchFamily="18" charset="0"/>
                <a:ea typeface="宋体" panose="02010600030101010101" pitchFamily="2" charset="-122"/>
              </a:defRPr>
            </a:lvl2pPr>
            <a:lvl3pPr marL="1143000" indent="-228600">
              <a:spcBef>
                <a:spcPct val="20000"/>
              </a:spcBef>
              <a:buClr>
                <a:srgbClr val="FF3300"/>
              </a:buClr>
              <a:buSzPct val="80000"/>
              <a:buFont typeface="Wingdings" panose="05000000000000000000" pitchFamily="2" charset="2"/>
              <a:buChar char="v"/>
              <a:defRPr kumimoji="1" sz="2000" b="1">
                <a:solidFill>
                  <a:schemeClr val="accent2"/>
                </a:solidFill>
                <a:latin typeface="Times New Roman" panose="02020603050405020304" pitchFamily="18" charset="0"/>
                <a:ea typeface="宋体" panose="02010600030101010101" pitchFamily="2" charset="-122"/>
              </a:defRPr>
            </a:lvl3pPr>
            <a:lvl4pPr marL="1600200" indent="-228600">
              <a:spcBef>
                <a:spcPct val="20000"/>
              </a:spcBef>
              <a:buClr>
                <a:srgbClr val="009900"/>
              </a:buClr>
              <a:buFont typeface="Wingdings" panose="05000000000000000000" pitchFamily="2" charset="2"/>
              <a:buChar char=""/>
              <a:defRPr kumimoji="1" sz="2000" b="1">
                <a:solidFill>
                  <a:schemeClr val="accent2"/>
                </a:solidFill>
                <a:latin typeface="Times New Roman" panose="02020603050405020304" pitchFamily="18" charset="0"/>
                <a:ea typeface="宋体" panose="02010600030101010101" pitchFamily="2" charset="-122"/>
              </a:defRPr>
            </a:lvl4pPr>
            <a:lvl5pPr marL="2057400" indent="-228600">
              <a:spcBef>
                <a:spcPct val="20000"/>
              </a:spcBef>
              <a:buClr>
                <a:srgbClr val="660066"/>
              </a:buClr>
              <a:buFont typeface="Symbol" panose="05050102010706020507" pitchFamily="18" charset="2"/>
              <a:buChar char="-"/>
              <a:defRPr kumimoji="1" sz="2000" b="1">
                <a:solidFill>
                  <a:schemeClr val="accent2"/>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rgbClr val="660066"/>
              </a:buClr>
              <a:buFont typeface="Symbol" panose="05050102010706020507" pitchFamily="18" charset="2"/>
              <a:buChar char="-"/>
              <a:defRPr kumimoji="1" sz="2000" b="1">
                <a:solidFill>
                  <a:schemeClr val="accent2"/>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rgbClr val="660066"/>
              </a:buClr>
              <a:buFont typeface="Symbol" panose="05050102010706020507" pitchFamily="18" charset="2"/>
              <a:buChar char="-"/>
              <a:defRPr kumimoji="1" sz="2000" b="1">
                <a:solidFill>
                  <a:schemeClr val="accent2"/>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rgbClr val="660066"/>
              </a:buClr>
              <a:buFont typeface="Symbol" panose="05050102010706020507" pitchFamily="18" charset="2"/>
              <a:buChar char="-"/>
              <a:defRPr kumimoji="1" sz="2000" b="1">
                <a:solidFill>
                  <a:schemeClr val="accent2"/>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rgbClr val="660066"/>
              </a:buClr>
              <a:buFont typeface="Symbol" panose="05050102010706020507" pitchFamily="18" charset="2"/>
              <a:buChar char="-"/>
              <a:defRPr kumimoji="1" sz="2000" b="1">
                <a:solidFill>
                  <a:schemeClr val="accent2"/>
                </a:solidFill>
                <a:latin typeface="Times New Roman" panose="02020603050405020304" pitchFamily="18" charset="0"/>
                <a:ea typeface="宋体" panose="02010600030101010101" pitchFamily="2" charset="-122"/>
              </a:defRPr>
            </a:lvl9pPr>
          </a:lstStyle>
          <a:p>
            <a:pPr>
              <a:lnSpc>
                <a:spcPct val="120000"/>
              </a:lnSpc>
            </a:pPr>
            <a:r>
              <a:rPr lang="zh-CN" altLang="en-US" dirty="0"/>
              <a:t>以</a:t>
            </a:r>
            <a:r>
              <a:rPr lang="en-US" altLang="zh-CN" dirty="0"/>
              <a:t>2022</a:t>
            </a:r>
            <a:r>
              <a:rPr lang="zh-CN" altLang="en-US" dirty="0"/>
              <a:t>年</a:t>
            </a:r>
            <a:r>
              <a:rPr lang="en-US" altLang="zh-CN" dirty="0"/>
              <a:t>11</a:t>
            </a:r>
            <a:r>
              <a:rPr lang="zh-CN" altLang="en-US" dirty="0"/>
              <a:t>月为起点，以</a:t>
            </a:r>
            <a:r>
              <a:rPr lang="en-US" altLang="zh-CN" dirty="0">
                <a:solidFill>
                  <a:srgbClr val="FF0000"/>
                </a:solidFill>
              </a:rPr>
              <a:t>6</a:t>
            </a:r>
            <a:r>
              <a:rPr lang="zh-CN" altLang="en-US" dirty="0">
                <a:solidFill>
                  <a:srgbClr val="FF0000"/>
                </a:solidFill>
              </a:rPr>
              <a:t>个月</a:t>
            </a:r>
            <a:r>
              <a:rPr lang="zh-CN" altLang="en-US" dirty="0"/>
              <a:t>为时间间隔，将项目研究周期分为</a:t>
            </a:r>
            <a:r>
              <a:rPr lang="en-US" altLang="zh-CN" dirty="0">
                <a:solidFill>
                  <a:srgbClr val="FF0000"/>
                </a:solidFill>
              </a:rPr>
              <a:t>6</a:t>
            </a:r>
            <a:r>
              <a:rPr lang="zh-CN" altLang="en-US" dirty="0">
                <a:solidFill>
                  <a:srgbClr val="FF0000"/>
                </a:solidFill>
              </a:rPr>
              <a:t>个阶段</a:t>
            </a:r>
            <a:r>
              <a:rPr lang="zh-CN" altLang="en-US" dirty="0"/>
              <a:t>，各专题严格执行实施计划，将</a:t>
            </a:r>
            <a:r>
              <a:rPr lang="zh-CN" altLang="en-US" dirty="0">
                <a:solidFill>
                  <a:srgbClr val="FF0000"/>
                </a:solidFill>
              </a:rPr>
              <a:t>课题目标、考核方式、项目实现路径</a:t>
            </a:r>
            <a:r>
              <a:rPr lang="zh-CN" altLang="en-US" dirty="0"/>
              <a:t>分解落实到专题研究的不同的阶段中，制定形成</a:t>
            </a:r>
            <a:r>
              <a:rPr lang="zh-CN" altLang="en-US" dirty="0">
                <a:solidFill>
                  <a:srgbClr val="FF0000"/>
                </a:solidFill>
              </a:rPr>
              <a:t>项目进度计划</a:t>
            </a:r>
            <a:r>
              <a:rPr lang="zh-CN" altLang="en-US" dirty="0"/>
              <a:t>。</a:t>
            </a:r>
            <a:endParaRPr lang="zh-CN" altLang="en-US" sz="2000" b="1" dirty="0">
              <a:solidFill>
                <a:srgbClr val="0000FF"/>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1219702" y="1873205"/>
            <a:ext cx="1701800" cy="4580659"/>
          </a:xfrm>
          <a:prstGeom prst="roundRect">
            <a:avLst/>
          </a:prstGeom>
          <a:gradFill flip="none" rotWithShape="1">
            <a:gsLst>
              <a:gs pos="0">
                <a:srgbClr val="D16298"/>
              </a:gs>
              <a:gs pos="23000">
                <a:srgbClr val="D06298"/>
              </a:gs>
              <a:gs pos="69000">
                <a:srgbClr val="B75686"/>
              </a:gs>
              <a:gs pos="100000">
                <a:srgbClr val="783C57"/>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1" name="圆角矩形 10"/>
          <p:cNvSpPr/>
          <p:nvPr/>
        </p:nvSpPr>
        <p:spPr>
          <a:xfrm>
            <a:off x="3022904" y="1873205"/>
            <a:ext cx="1701800" cy="4580659"/>
          </a:xfrm>
          <a:prstGeom prst="roundRect">
            <a:avLst/>
          </a:prstGeom>
          <a:gradFill>
            <a:gsLst>
              <a:gs pos="0">
                <a:srgbClr val="DFA0A0"/>
              </a:gs>
              <a:gs pos="41000">
                <a:srgbClr val="E3A1A3"/>
              </a:gs>
              <a:gs pos="80000">
                <a:srgbClr val="D19596"/>
              </a:gs>
              <a:gs pos="100000">
                <a:srgbClr val="C18989"/>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2" name="圆角矩形 11"/>
          <p:cNvSpPr/>
          <p:nvPr/>
        </p:nvSpPr>
        <p:spPr>
          <a:xfrm>
            <a:off x="4824017" y="1873205"/>
            <a:ext cx="1701800" cy="4580659"/>
          </a:xfrm>
          <a:prstGeom prst="roundRect">
            <a:avLst/>
          </a:prstGeom>
          <a:gradFill>
            <a:gsLst>
              <a:gs pos="0">
                <a:srgbClr val="F6E2B4"/>
              </a:gs>
              <a:gs pos="41000">
                <a:srgbClr val="E8D6AC"/>
              </a:gs>
              <a:gs pos="80000">
                <a:srgbClr val="D2C09A"/>
              </a:gs>
              <a:gs pos="100000">
                <a:srgbClr val="C1B18E"/>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6" name="圆角矩形 15"/>
          <p:cNvSpPr/>
          <p:nvPr/>
        </p:nvSpPr>
        <p:spPr>
          <a:xfrm>
            <a:off x="6629308" y="1873205"/>
            <a:ext cx="1701800" cy="4580659"/>
          </a:xfrm>
          <a:prstGeom prst="roundRect">
            <a:avLst/>
          </a:prstGeom>
          <a:gradFill>
            <a:gsLst>
              <a:gs pos="0">
                <a:srgbClr val="8FF4E1"/>
              </a:gs>
              <a:gs pos="41000">
                <a:srgbClr val="92F0DC"/>
              </a:gs>
              <a:gs pos="80000">
                <a:srgbClr val="81D9C7"/>
              </a:gs>
              <a:gs pos="100000">
                <a:srgbClr val="76C4B3"/>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19" name="圆角矩形 18"/>
          <p:cNvSpPr/>
          <p:nvPr/>
        </p:nvSpPr>
        <p:spPr>
          <a:xfrm>
            <a:off x="8432510" y="1873205"/>
            <a:ext cx="1701800" cy="4580659"/>
          </a:xfrm>
          <a:prstGeom prst="roundRect">
            <a:avLst/>
          </a:prstGeom>
          <a:gradFill>
            <a:gsLst>
              <a:gs pos="0">
                <a:srgbClr val="EAF9D6"/>
              </a:gs>
              <a:gs pos="41000">
                <a:srgbClr val="E0F1CE"/>
              </a:gs>
              <a:gs pos="80000">
                <a:srgbClr val="D2DFC1"/>
              </a:gs>
              <a:gs pos="100000">
                <a:srgbClr val="BDC9AC"/>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20" name="圆角矩形 19"/>
          <p:cNvSpPr/>
          <p:nvPr/>
        </p:nvSpPr>
        <p:spPr>
          <a:xfrm>
            <a:off x="10235713" y="1873205"/>
            <a:ext cx="1701800" cy="4580659"/>
          </a:xfrm>
          <a:prstGeom prst="roundRect">
            <a:avLst/>
          </a:prstGeom>
          <a:gradFill>
            <a:gsLst>
              <a:gs pos="0">
                <a:srgbClr val="FFC000">
                  <a:lumMod val="40000"/>
                  <a:lumOff val="60000"/>
                </a:srgbClr>
              </a:gs>
              <a:gs pos="41000">
                <a:srgbClr val="FFC000">
                  <a:lumMod val="60000"/>
                  <a:lumOff val="40000"/>
                </a:srgbClr>
              </a:gs>
              <a:gs pos="80000">
                <a:srgbClr val="CDA721"/>
              </a:gs>
              <a:gs pos="100000">
                <a:srgbClr val="C19E1F"/>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zh-CN" sz="1400" b="1" i="0" u="none" strike="noStrike" kern="1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mn-cs"/>
            </a:endParaRPr>
          </a:p>
        </p:txBody>
      </p:sp>
      <p:sp>
        <p:nvSpPr>
          <p:cNvPr id="21" name="燕尾形 20"/>
          <p:cNvSpPr/>
          <p:nvPr/>
        </p:nvSpPr>
        <p:spPr>
          <a:xfrm rot="5400000">
            <a:off x="-1655197" y="3680371"/>
            <a:ext cx="4580658" cy="966334"/>
          </a:xfrm>
          <a:prstGeom prst="chevron">
            <a:avLst>
              <a:gd name="adj" fmla="val 25968"/>
            </a:avLst>
          </a:prstGeom>
          <a:gradFill flip="none" rotWithShape="1">
            <a:gsLst>
              <a:gs pos="0">
                <a:srgbClr val="BF5DA5"/>
              </a:gs>
              <a:gs pos="100000">
                <a:srgbClr val="A94390"/>
              </a:gs>
              <a:gs pos="100000">
                <a:srgbClr val="81336E"/>
              </a:gs>
              <a:gs pos="44000">
                <a:srgbClr val="993D83"/>
              </a:gs>
            </a:gsLst>
            <a:lin ang="0" scaled="1"/>
            <a:tileRect/>
          </a:gra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prstClr val="black"/>
              </a:solidFill>
              <a:effectLst/>
              <a:uLnTx/>
              <a:uFillTx/>
              <a:latin typeface="Century Gothic"/>
              <a:ea typeface="微软雅黑"/>
              <a:cs typeface="+mn-cs"/>
            </a:endParaRPr>
          </a:p>
        </p:txBody>
      </p:sp>
      <p:sp>
        <p:nvSpPr>
          <p:cNvPr id="22" name="文本框 21"/>
          <p:cNvSpPr txBox="1"/>
          <p:nvPr/>
        </p:nvSpPr>
        <p:spPr>
          <a:xfrm>
            <a:off x="404299" y="2178905"/>
            <a:ext cx="461665" cy="1015663"/>
          </a:xfrm>
          <a:prstGeom prst="rect">
            <a:avLst/>
          </a:prstGeom>
          <a:noFill/>
        </p:spPr>
        <p:txBody>
          <a:bodyPr vert="eaVert" wrap="none" rtlCol="0">
            <a:spAutoFit/>
          </a:bodyPr>
          <a:lstStyle/>
          <a:p>
            <a:pPr defTabSz="914377"/>
            <a:r>
              <a:rPr lang="zh-CN" altLang="en-US" b="1" dirty="0">
                <a:solidFill>
                  <a:prstClr val="white"/>
                </a:solidFill>
                <a:latin typeface="Century Gothic"/>
                <a:ea typeface="微软雅黑"/>
              </a:rPr>
              <a:t>时间进度</a:t>
            </a:r>
          </a:p>
        </p:txBody>
      </p:sp>
      <p:sp>
        <p:nvSpPr>
          <p:cNvPr id="23" name="文本框 22"/>
          <p:cNvSpPr txBox="1"/>
          <p:nvPr/>
        </p:nvSpPr>
        <p:spPr>
          <a:xfrm>
            <a:off x="404045" y="3574140"/>
            <a:ext cx="461665" cy="1015663"/>
          </a:xfrm>
          <a:prstGeom prst="rect">
            <a:avLst/>
          </a:prstGeom>
          <a:noFill/>
        </p:spPr>
        <p:txBody>
          <a:bodyPr vert="eaVert" wrap="none" rtlCol="0">
            <a:spAutoFit/>
          </a:bodyPr>
          <a:lstStyle/>
          <a:p>
            <a:pPr defTabSz="914377"/>
            <a:r>
              <a:rPr lang="zh-CN" altLang="en-US" b="1" dirty="0">
                <a:solidFill>
                  <a:prstClr val="white"/>
                </a:solidFill>
                <a:latin typeface="Century Gothic"/>
                <a:ea typeface="微软雅黑"/>
              </a:rPr>
              <a:t>研究内容</a:t>
            </a:r>
          </a:p>
        </p:txBody>
      </p:sp>
      <p:sp>
        <p:nvSpPr>
          <p:cNvPr id="24" name="文本框 23"/>
          <p:cNvSpPr txBox="1"/>
          <p:nvPr/>
        </p:nvSpPr>
        <p:spPr>
          <a:xfrm>
            <a:off x="404299" y="5014003"/>
            <a:ext cx="461665" cy="1015663"/>
          </a:xfrm>
          <a:prstGeom prst="rect">
            <a:avLst/>
          </a:prstGeom>
          <a:noFill/>
        </p:spPr>
        <p:txBody>
          <a:bodyPr vert="eaVert" wrap="none" rtlCol="0">
            <a:spAutoFit/>
          </a:bodyPr>
          <a:lstStyle/>
          <a:p>
            <a:pPr defTabSz="914377"/>
            <a:r>
              <a:rPr lang="zh-CN" altLang="en-US" b="1" dirty="0">
                <a:solidFill>
                  <a:prstClr val="white"/>
                </a:solidFill>
                <a:latin typeface="Century Gothic"/>
                <a:ea typeface="微软雅黑"/>
              </a:rPr>
              <a:t>考核指标</a:t>
            </a:r>
          </a:p>
        </p:txBody>
      </p:sp>
      <p:sp>
        <p:nvSpPr>
          <p:cNvPr id="25" name="矩形 24"/>
          <p:cNvSpPr/>
          <p:nvPr/>
        </p:nvSpPr>
        <p:spPr>
          <a:xfrm>
            <a:off x="1260602" y="3506883"/>
            <a:ext cx="1620000" cy="1020985"/>
          </a:xfrm>
          <a:prstGeom prst="rect">
            <a:avLst/>
          </a:prstGeom>
        </p:spPr>
        <p:txBody>
          <a:bodyPr wrap="square" lIns="0" rIns="0">
            <a:spAutoFit/>
          </a:bodyPr>
          <a:lstStyle/>
          <a:p>
            <a:pPr algn="just" defTabSz="914377">
              <a:lnSpc>
                <a:spcPct val="150000"/>
              </a:lnSpc>
            </a:pPr>
            <a:r>
              <a:rPr lang="zh-CN" altLang="zh-CN" sz="1400" b="1" kern="100" dirty="0">
                <a:latin typeface="Times New Roman" panose="02020603050405020304" pitchFamily="18" charset="0"/>
                <a:ea typeface="宋体" panose="02010600030101010101" pitchFamily="2" charset="-122"/>
              </a:rPr>
              <a:t>开展基于空天地一体化的运维数据全息智能采集理论研究</a:t>
            </a:r>
          </a:p>
        </p:txBody>
      </p:sp>
      <p:sp>
        <p:nvSpPr>
          <p:cNvPr id="26" name="矩形 25"/>
          <p:cNvSpPr/>
          <p:nvPr/>
        </p:nvSpPr>
        <p:spPr>
          <a:xfrm>
            <a:off x="1224057" y="1929231"/>
            <a:ext cx="1693091" cy="377283"/>
          </a:xfrm>
          <a:prstGeom prst="rect">
            <a:avLst/>
          </a:prstGeom>
        </p:spPr>
        <p:txBody>
          <a:bodyPr wrap="none">
            <a:spAutoFit/>
          </a:bodyPr>
          <a:lstStyle/>
          <a:p>
            <a:pPr algn="ctr" defTabSz="914377">
              <a:lnSpc>
                <a:spcPct val="150000"/>
              </a:lnSpc>
            </a:pPr>
            <a:r>
              <a:rPr lang="en-US" altLang="zh-CN" sz="1400" b="1" kern="0" dirty="0">
                <a:solidFill>
                  <a:prstClr val="white"/>
                </a:solidFill>
                <a:latin typeface="Century Gothic"/>
                <a:ea typeface="微软雅黑"/>
              </a:rPr>
              <a:t>2022.11-2023.04</a:t>
            </a:r>
            <a:endParaRPr lang="zh-CN" altLang="zh-CN" sz="1400" b="1" kern="100" dirty="0">
              <a:solidFill>
                <a:prstClr val="white"/>
              </a:solidFill>
              <a:latin typeface="Times New Roman" panose="02020603050405020304" pitchFamily="18" charset="0"/>
              <a:ea typeface="宋体" panose="02010600030101010101" pitchFamily="2" charset="-122"/>
            </a:endParaRPr>
          </a:p>
        </p:txBody>
      </p:sp>
      <p:sp>
        <p:nvSpPr>
          <p:cNvPr id="27" name="矩形 26"/>
          <p:cNvSpPr/>
          <p:nvPr/>
        </p:nvSpPr>
        <p:spPr>
          <a:xfrm>
            <a:off x="1260602" y="4922638"/>
            <a:ext cx="1620000" cy="1023742"/>
          </a:xfrm>
          <a:prstGeom prst="rect">
            <a:avLst/>
          </a:prstGeom>
        </p:spPr>
        <p:txBody>
          <a:bodyPr wrap="square" lIns="0" rIns="0">
            <a:spAutoFit/>
          </a:bodyPr>
          <a:lstStyle/>
          <a:p>
            <a:pPr algn="just" defTabSz="914377">
              <a:lnSpc>
                <a:spcPct val="150000"/>
              </a:lnSpc>
            </a:pPr>
            <a:r>
              <a:rPr lang="zh-CN" altLang="zh-CN" sz="1400" b="1" kern="0" dirty="0">
                <a:solidFill>
                  <a:srgbClr val="FFFF00"/>
                </a:solidFill>
                <a:latin typeface="微软雅黑"/>
                <a:ea typeface="微软雅黑"/>
              </a:rPr>
              <a:t>无人机硬件初步设计方案</a:t>
            </a:r>
            <a:r>
              <a:rPr lang="zh-CN" altLang="en-US" sz="1400" b="1" kern="0" dirty="0">
                <a:solidFill>
                  <a:srgbClr val="FFFF00"/>
                </a:solidFill>
                <a:latin typeface="微软雅黑"/>
                <a:ea typeface="微软雅黑"/>
              </a:rPr>
              <a:t>（阶段性研究报告）</a:t>
            </a:r>
          </a:p>
        </p:txBody>
      </p:sp>
      <p:sp>
        <p:nvSpPr>
          <p:cNvPr id="33" name="矩形 32"/>
          <p:cNvSpPr/>
          <p:nvPr/>
        </p:nvSpPr>
        <p:spPr>
          <a:xfrm>
            <a:off x="3168326" y="1929231"/>
            <a:ext cx="1410964" cy="376834"/>
          </a:xfrm>
          <a:prstGeom prst="rect">
            <a:avLst/>
          </a:prstGeom>
        </p:spPr>
        <p:txBody>
          <a:bodyPr wrap="none">
            <a:spAutoFit/>
          </a:bodyPr>
          <a:lstStyle/>
          <a:p>
            <a:pPr algn="ctr" defTabSz="914377">
              <a:lnSpc>
                <a:spcPct val="150000"/>
              </a:lnSpc>
            </a:pPr>
            <a:r>
              <a:rPr lang="en-US" altLang="zh-CN" sz="1400" b="1" kern="100" dirty="0">
                <a:solidFill>
                  <a:prstClr val="white"/>
                </a:solidFill>
                <a:latin typeface="Times New Roman" panose="02020603050405020304" pitchFamily="18" charset="0"/>
                <a:ea typeface="宋体" panose="02010600030101010101" pitchFamily="2" charset="-122"/>
              </a:rPr>
              <a:t>2023.05-2023.10</a:t>
            </a:r>
            <a:endParaRPr lang="zh-CN" altLang="zh-CN" sz="1400" b="1" kern="100" dirty="0">
              <a:solidFill>
                <a:prstClr val="white"/>
              </a:solidFill>
              <a:latin typeface="Times New Roman" panose="02020603050405020304" pitchFamily="18" charset="0"/>
              <a:ea typeface="宋体" panose="02010600030101010101" pitchFamily="2" charset="-122"/>
            </a:endParaRPr>
          </a:p>
        </p:txBody>
      </p:sp>
      <p:sp>
        <p:nvSpPr>
          <p:cNvPr id="34" name="矩形 33"/>
          <p:cNvSpPr/>
          <p:nvPr/>
        </p:nvSpPr>
        <p:spPr>
          <a:xfrm>
            <a:off x="4974377" y="1929231"/>
            <a:ext cx="1401089" cy="376834"/>
          </a:xfrm>
          <a:prstGeom prst="rect">
            <a:avLst/>
          </a:prstGeom>
        </p:spPr>
        <p:txBody>
          <a:bodyPr wrap="none">
            <a:spAutoFit/>
          </a:bodyPr>
          <a:lstStyle/>
          <a:p>
            <a:pPr algn="ctr" defTabSz="914377">
              <a:lnSpc>
                <a:spcPct val="150000"/>
              </a:lnSpc>
            </a:pPr>
            <a:r>
              <a:rPr lang="en-US" altLang="zh-CN" sz="1400" b="1" kern="100" dirty="0">
                <a:solidFill>
                  <a:prstClr val="black">
                    <a:lumMod val="75000"/>
                    <a:lumOff val="25000"/>
                  </a:prstClr>
                </a:solidFill>
                <a:latin typeface="Times New Roman" panose="02020603050405020304" pitchFamily="18" charset="0"/>
                <a:ea typeface="宋体" panose="02010600030101010101" pitchFamily="2" charset="-122"/>
              </a:rPr>
              <a:t>2023.11-2024.04</a:t>
            </a:r>
            <a:endParaRPr lang="zh-CN" altLang="zh-CN" sz="1400" b="1" kern="100" dirty="0">
              <a:solidFill>
                <a:prstClr val="black">
                  <a:lumMod val="75000"/>
                  <a:lumOff val="25000"/>
                </a:prstClr>
              </a:solidFill>
              <a:latin typeface="Times New Roman" panose="02020603050405020304" pitchFamily="18" charset="0"/>
              <a:ea typeface="宋体" panose="02010600030101010101" pitchFamily="2" charset="-122"/>
            </a:endParaRPr>
          </a:p>
        </p:txBody>
      </p:sp>
      <p:sp>
        <p:nvSpPr>
          <p:cNvPr id="35" name="矩形 34"/>
          <p:cNvSpPr/>
          <p:nvPr/>
        </p:nvSpPr>
        <p:spPr>
          <a:xfrm>
            <a:off x="6774730" y="1929231"/>
            <a:ext cx="1410964" cy="376834"/>
          </a:xfrm>
          <a:prstGeom prst="rect">
            <a:avLst/>
          </a:prstGeom>
        </p:spPr>
        <p:txBody>
          <a:bodyPr wrap="none">
            <a:spAutoFit/>
          </a:bodyPr>
          <a:lstStyle/>
          <a:p>
            <a:pPr algn="ctr" defTabSz="914377">
              <a:lnSpc>
                <a:spcPct val="150000"/>
              </a:lnSpc>
            </a:pPr>
            <a:r>
              <a:rPr lang="en-US" altLang="zh-CN" sz="1400" b="1" kern="100" dirty="0">
                <a:solidFill>
                  <a:prstClr val="black">
                    <a:lumMod val="75000"/>
                    <a:lumOff val="25000"/>
                  </a:prstClr>
                </a:solidFill>
                <a:latin typeface="Times New Roman" panose="02020603050405020304" pitchFamily="18" charset="0"/>
                <a:ea typeface="宋体" panose="02010600030101010101" pitchFamily="2" charset="-122"/>
              </a:rPr>
              <a:t>2024.05-2024.10</a:t>
            </a:r>
            <a:endParaRPr lang="zh-CN" altLang="zh-CN" sz="1400" b="1" kern="100" dirty="0">
              <a:solidFill>
                <a:prstClr val="black">
                  <a:lumMod val="75000"/>
                  <a:lumOff val="25000"/>
                </a:prstClr>
              </a:solidFill>
              <a:latin typeface="Times New Roman" panose="02020603050405020304" pitchFamily="18" charset="0"/>
              <a:ea typeface="宋体" panose="02010600030101010101" pitchFamily="2" charset="-122"/>
            </a:endParaRPr>
          </a:p>
        </p:txBody>
      </p:sp>
      <p:sp>
        <p:nvSpPr>
          <p:cNvPr id="36" name="矩形 35"/>
          <p:cNvSpPr/>
          <p:nvPr/>
        </p:nvSpPr>
        <p:spPr>
          <a:xfrm>
            <a:off x="8582870" y="1929231"/>
            <a:ext cx="1401089" cy="376834"/>
          </a:xfrm>
          <a:prstGeom prst="rect">
            <a:avLst/>
          </a:prstGeom>
        </p:spPr>
        <p:txBody>
          <a:bodyPr wrap="none">
            <a:spAutoFit/>
          </a:bodyPr>
          <a:lstStyle/>
          <a:p>
            <a:pPr algn="ctr" defTabSz="914377">
              <a:lnSpc>
                <a:spcPct val="150000"/>
              </a:lnSpc>
            </a:pPr>
            <a:r>
              <a:rPr lang="en-US" altLang="zh-CN" sz="1400" b="1" kern="100" dirty="0">
                <a:solidFill>
                  <a:prstClr val="black"/>
                </a:solidFill>
                <a:latin typeface="Times New Roman" panose="02020603050405020304" pitchFamily="18" charset="0"/>
                <a:ea typeface="宋体" panose="02010600030101010101" pitchFamily="2" charset="-122"/>
              </a:rPr>
              <a:t>2024.11-2025.04</a:t>
            </a:r>
            <a:endParaRPr lang="zh-CN" altLang="zh-CN" sz="1400" b="1" kern="100" dirty="0">
              <a:solidFill>
                <a:prstClr val="black"/>
              </a:solidFill>
              <a:latin typeface="Times New Roman" panose="02020603050405020304" pitchFamily="18" charset="0"/>
              <a:ea typeface="宋体" panose="02010600030101010101" pitchFamily="2" charset="-122"/>
            </a:endParaRPr>
          </a:p>
        </p:txBody>
      </p:sp>
      <p:sp>
        <p:nvSpPr>
          <p:cNvPr id="37" name="矩形 36"/>
          <p:cNvSpPr/>
          <p:nvPr/>
        </p:nvSpPr>
        <p:spPr>
          <a:xfrm>
            <a:off x="10381135" y="1929231"/>
            <a:ext cx="1410964" cy="376834"/>
          </a:xfrm>
          <a:prstGeom prst="rect">
            <a:avLst/>
          </a:prstGeom>
        </p:spPr>
        <p:txBody>
          <a:bodyPr wrap="none">
            <a:spAutoFit/>
          </a:bodyPr>
          <a:lstStyle/>
          <a:p>
            <a:pPr algn="ctr" defTabSz="914377">
              <a:lnSpc>
                <a:spcPct val="150000"/>
              </a:lnSpc>
            </a:pPr>
            <a:r>
              <a:rPr lang="en-US" altLang="zh-CN" sz="1400" b="1" kern="100" dirty="0">
                <a:solidFill>
                  <a:prstClr val="black"/>
                </a:solidFill>
                <a:latin typeface="Times New Roman" panose="02020603050405020304" pitchFamily="18" charset="0"/>
                <a:ea typeface="宋体" panose="02010600030101010101" pitchFamily="2" charset="-122"/>
              </a:rPr>
              <a:t>2025.04-2025.10</a:t>
            </a:r>
            <a:endParaRPr lang="zh-CN" altLang="zh-CN" sz="1400" b="1" kern="100" dirty="0">
              <a:solidFill>
                <a:prstClr val="black"/>
              </a:solidFill>
              <a:latin typeface="Times New Roman" panose="02020603050405020304" pitchFamily="18" charset="0"/>
              <a:ea typeface="宋体" panose="02010600030101010101" pitchFamily="2" charset="-122"/>
            </a:endParaRPr>
          </a:p>
        </p:txBody>
      </p:sp>
      <p:sp>
        <p:nvSpPr>
          <p:cNvPr id="38" name="右箭头 37"/>
          <p:cNvSpPr/>
          <p:nvPr/>
        </p:nvSpPr>
        <p:spPr>
          <a:xfrm>
            <a:off x="1219702" y="2452911"/>
            <a:ext cx="10820334" cy="406400"/>
          </a:xfrm>
          <a:prstGeom prst="rightArrow">
            <a:avLst>
              <a:gd name="adj1" fmla="val 100000"/>
              <a:gd name="adj2" fmla="val 110714"/>
            </a:avLst>
          </a:prstGeom>
          <a:gradFill>
            <a:gsLst>
              <a:gs pos="0">
                <a:sysClr val="window" lastClr="FFFFFF"/>
              </a:gs>
              <a:gs pos="81000">
                <a:sysClr val="window" lastClr="FFFFFF"/>
              </a:gs>
              <a:gs pos="56000">
                <a:srgbClr val="E7E6E6"/>
              </a:gs>
            </a:gsLst>
            <a:path path="circle">
              <a:fillToRect l="50000" t="50000" r="50000" b="50000"/>
            </a:path>
          </a:gradFill>
          <a:ln w="12700" cap="flat" cmpd="sng" algn="ctr">
            <a:noFill/>
            <a:prstDash val="solid"/>
            <a:miter lim="800000"/>
          </a:ln>
          <a:effectLst>
            <a:outerShdw blurRad="190500" dist="76200" dir="5700000" sx="99000" sy="99000" algn="ctr" rotWithShape="0">
              <a:srgbClr val="000000">
                <a:alpha val="69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prstClr val="black"/>
              </a:solidFill>
              <a:effectLst/>
              <a:uLnTx/>
              <a:uFillTx/>
              <a:latin typeface="Lucida Console" panose="020B0609040504020204" pitchFamily="49" charset="0"/>
              <a:ea typeface="微软雅黑"/>
              <a:cs typeface="+mn-cs"/>
            </a:endParaRPr>
          </a:p>
        </p:txBody>
      </p:sp>
      <p:sp>
        <p:nvSpPr>
          <p:cNvPr id="44" name="矩形 43"/>
          <p:cNvSpPr/>
          <p:nvPr/>
        </p:nvSpPr>
        <p:spPr>
          <a:xfrm>
            <a:off x="1937357" y="2471445"/>
            <a:ext cx="9385025" cy="369332"/>
          </a:xfrm>
          <a:prstGeom prst="rect">
            <a:avLst/>
          </a:prstGeom>
        </p:spPr>
        <p:txBody>
          <a:bodyPr wrap="square">
            <a:spAutoFit/>
          </a:bodyPr>
          <a:lstStyle/>
          <a:p>
            <a:pPr algn="ctr" defTabSz="914377"/>
            <a:r>
              <a:rPr lang="zh-CN" altLang="en-US" b="1" dirty="0">
                <a:solidFill>
                  <a:srgbClr val="0000FF"/>
                </a:solidFill>
                <a:latin typeface="Lucida Console" panose="020B0609040504020204" pitchFamily="49" charset="0"/>
                <a:ea typeface="微软雅黑"/>
              </a:rPr>
              <a:t>专题</a:t>
            </a:r>
            <a:r>
              <a:rPr lang="en-US" altLang="zh-CN" b="1" dirty="0">
                <a:solidFill>
                  <a:srgbClr val="0000FF"/>
                </a:solidFill>
                <a:latin typeface="Times New Roman" panose="02020603050405020304" pitchFamily="18" charset="0"/>
                <a:ea typeface="微软雅黑"/>
                <a:cs typeface="Times New Roman" panose="02020603050405020304" pitchFamily="18" charset="0"/>
              </a:rPr>
              <a:t>1</a:t>
            </a:r>
            <a:r>
              <a:rPr lang="zh-CN" altLang="en-US" b="1" dirty="0">
                <a:solidFill>
                  <a:srgbClr val="0000FF"/>
                </a:solidFill>
                <a:latin typeface="Lucida Console" panose="020B0609040504020204" pitchFamily="49" charset="0"/>
                <a:ea typeface="微软雅黑"/>
              </a:rPr>
              <a:t>  多源运维数据的全息智能采集与多维实时感知方法</a:t>
            </a:r>
          </a:p>
        </p:txBody>
      </p:sp>
      <p:sp>
        <p:nvSpPr>
          <p:cNvPr id="45" name="矩形 44"/>
          <p:cNvSpPr/>
          <p:nvPr/>
        </p:nvSpPr>
        <p:spPr>
          <a:xfrm>
            <a:off x="3063803" y="3495440"/>
            <a:ext cx="1620000" cy="1020985"/>
          </a:xfrm>
          <a:prstGeom prst="rect">
            <a:avLst/>
          </a:prstGeom>
        </p:spPr>
        <p:txBody>
          <a:bodyPr wrap="square" lIns="0" rIns="0">
            <a:spAutoFit/>
          </a:bodyPr>
          <a:lstStyle/>
          <a:p>
            <a:pPr algn="just" defTabSz="914377">
              <a:lnSpc>
                <a:spcPct val="150000"/>
              </a:lnSpc>
            </a:pPr>
            <a:r>
              <a:rPr lang="zh-CN" altLang="zh-CN" sz="1400" b="1" kern="100" dirty="0">
                <a:latin typeface="Times New Roman" panose="02020603050405020304" pitchFamily="18" charset="0"/>
                <a:ea typeface="宋体" panose="02010600030101010101" pitchFamily="2" charset="-122"/>
              </a:rPr>
              <a:t>研究资源配置优化模型和自适应网络动态调度理论</a:t>
            </a:r>
          </a:p>
        </p:txBody>
      </p:sp>
      <p:sp>
        <p:nvSpPr>
          <p:cNvPr id="46" name="矩形 45"/>
          <p:cNvSpPr/>
          <p:nvPr/>
        </p:nvSpPr>
        <p:spPr>
          <a:xfrm>
            <a:off x="3063803" y="4946354"/>
            <a:ext cx="1620000" cy="1023742"/>
          </a:xfrm>
          <a:prstGeom prst="rect">
            <a:avLst/>
          </a:prstGeom>
        </p:spPr>
        <p:txBody>
          <a:bodyPr wrap="square" lIns="0" rIns="0">
            <a:spAutoFit/>
          </a:bodyPr>
          <a:lstStyle/>
          <a:p>
            <a:pPr algn="just" defTabSz="914377">
              <a:lnSpc>
                <a:spcPct val="150000"/>
              </a:lnSpc>
            </a:pPr>
            <a:r>
              <a:rPr lang="zh-CN" altLang="zh-CN" sz="1400" b="1" kern="0" dirty="0">
                <a:solidFill>
                  <a:srgbClr val="FFFF00"/>
                </a:solidFill>
                <a:latin typeface="微软雅黑"/>
                <a:ea typeface="微软雅黑"/>
              </a:rPr>
              <a:t>智能巡检无人机原型</a:t>
            </a:r>
            <a:r>
              <a:rPr lang="en-US" altLang="zh-CN" sz="1400" b="1" kern="0" dirty="0">
                <a:solidFill>
                  <a:srgbClr val="FFFF00"/>
                </a:solidFill>
                <a:latin typeface="微软雅黑"/>
                <a:ea typeface="微软雅黑"/>
              </a:rPr>
              <a:t>1</a:t>
            </a:r>
            <a:r>
              <a:rPr lang="zh-CN" altLang="zh-CN" sz="1400" b="1" kern="0" dirty="0">
                <a:solidFill>
                  <a:srgbClr val="FFFF00"/>
                </a:solidFill>
                <a:latin typeface="微软雅黑"/>
                <a:ea typeface="微软雅黑"/>
              </a:rPr>
              <a:t>架</a:t>
            </a:r>
            <a:r>
              <a:rPr lang="zh-CN" altLang="en-US" sz="1400" b="1" kern="0" dirty="0">
                <a:solidFill>
                  <a:srgbClr val="FFFF00"/>
                </a:solidFill>
                <a:latin typeface="微软雅黑"/>
                <a:ea typeface="微软雅黑"/>
              </a:rPr>
              <a:t>（阶段性研究报告）</a:t>
            </a:r>
          </a:p>
        </p:txBody>
      </p:sp>
      <p:sp>
        <p:nvSpPr>
          <p:cNvPr id="47" name="矩形 46"/>
          <p:cNvSpPr/>
          <p:nvPr/>
        </p:nvSpPr>
        <p:spPr>
          <a:xfrm>
            <a:off x="4864917" y="3495439"/>
            <a:ext cx="1620000" cy="1020985"/>
          </a:xfrm>
          <a:prstGeom prst="rect">
            <a:avLst/>
          </a:prstGeom>
        </p:spPr>
        <p:txBody>
          <a:bodyPr wrap="square" lIns="0" rIns="0">
            <a:spAutoFit/>
          </a:bodyPr>
          <a:lstStyle/>
          <a:p>
            <a:pPr algn="just" defTabSz="914377">
              <a:lnSpc>
                <a:spcPct val="150000"/>
              </a:lnSpc>
            </a:pPr>
            <a:r>
              <a:rPr lang="zh-CN" altLang="zh-CN" sz="1400" b="1" kern="100" dirty="0">
                <a:latin typeface="Times New Roman" panose="02020603050405020304" pitchFamily="18" charset="0"/>
                <a:ea typeface="宋体" panose="02010600030101010101" pitchFamily="2" charset="-122"/>
              </a:rPr>
              <a:t>提出基于多智能体的无人巡检运维的理论方法</a:t>
            </a:r>
          </a:p>
        </p:txBody>
      </p:sp>
      <p:sp>
        <p:nvSpPr>
          <p:cNvPr id="48" name="矩形 47"/>
          <p:cNvSpPr/>
          <p:nvPr/>
        </p:nvSpPr>
        <p:spPr>
          <a:xfrm>
            <a:off x="4836075" y="5144423"/>
            <a:ext cx="1648841" cy="377411"/>
          </a:xfrm>
          <a:prstGeom prst="rect">
            <a:avLst/>
          </a:prstGeom>
        </p:spPr>
        <p:txBody>
          <a:bodyPr wrap="square" lIns="0" rIns="0">
            <a:spAutoFit/>
          </a:bodyPr>
          <a:lstStyle/>
          <a:p>
            <a:pPr algn="just" defTabSz="914377">
              <a:lnSpc>
                <a:spcPct val="150000"/>
              </a:lnSpc>
            </a:pPr>
            <a:r>
              <a:rPr lang="zh-CN" altLang="en-US" sz="1400" b="1" kern="0" dirty="0">
                <a:solidFill>
                  <a:srgbClr val="FFFF00"/>
                </a:solidFill>
                <a:latin typeface="微软雅黑"/>
                <a:ea typeface="微软雅黑"/>
              </a:rPr>
              <a:t>（阶段性研究报告）</a:t>
            </a:r>
          </a:p>
        </p:txBody>
      </p:sp>
      <p:sp>
        <p:nvSpPr>
          <p:cNvPr id="49" name="矩形 48"/>
          <p:cNvSpPr/>
          <p:nvPr/>
        </p:nvSpPr>
        <p:spPr>
          <a:xfrm>
            <a:off x="6670208" y="3083882"/>
            <a:ext cx="1620000" cy="1667316"/>
          </a:xfrm>
          <a:prstGeom prst="rect">
            <a:avLst/>
          </a:prstGeom>
        </p:spPr>
        <p:txBody>
          <a:bodyPr wrap="square" lIns="0" rIns="0">
            <a:spAutoFit/>
          </a:bodyPr>
          <a:lstStyle/>
          <a:p>
            <a:pPr algn="just" defTabSz="914377">
              <a:lnSpc>
                <a:spcPct val="150000"/>
              </a:lnSpc>
            </a:pPr>
            <a:r>
              <a:rPr lang="zh-CN" altLang="zh-CN" sz="1400" b="1" kern="100" dirty="0">
                <a:latin typeface="Times New Roman" panose="02020603050405020304" pitchFamily="18" charset="0"/>
                <a:ea typeface="宋体" panose="02010600030101010101" pitchFamily="2" charset="-122"/>
              </a:rPr>
              <a:t>完成基于多智能体的无人巡检运维技术研发；研究基于网联资源调度算法的智能自组网技术理论</a:t>
            </a:r>
          </a:p>
        </p:txBody>
      </p:sp>
      <p:sp>
        <p:nvSpPr>
          <p:cNvPr id="50" name="矩形 49"/>
          <p:cNvSpPr/>
          <p:nvPr/>
        </p:nvSpPr>
        <p:spPr>
          <a:xfrm>
            <a:off x="6661470" y="4765552"/>
            <a:ext cx="1620000" cy="1670073"/>
          </a:xfrm>
          <a:prstGeom prst="rect">
            <a:avLst/>
          </a:prstGeom>
        </p:spPr>
        <p:txBody>
          <a:bodyPr wrap="square" lIns="0" rIns="0">
            <a:spAutoFit/>
          </a:bodyPr>
          <a:lstStyle/>
          <a:p>
            <a:pPr algn="just" defTabSz="914377">
              <a:lnSpc>
                <a:spcPct val="150000"/>
              </a:lnSpc>
            </a:pPr>
            <a:r>
              <a:rPr lang="zh-CN" altLang="zh-CN" sz="1400" b="1" kern="0" dirty="0">
                <a:solidFill>
                  <a:srgbClr val="FF0000"/>
                </a:solidFill>
                <a:latin typeface="微软雅黑"/>
                <a:ea typeface="微软雅黑"/>
              </a:rPr>
              <a:t>多无人机智能体编队协同智能巡检技术，实现无人机</a:t>
            </a:r>
            <a:r>
              <a:rPr lang="en-US" altLang="zh-CN" sz="1400" b="1" kern="0" dirty="0">
                <a:solidFill>
                  <a:srgbClr val="FF0000"/>
                </a:solidFill>
                <a:latin typeface="微软雅黑"/>
                <a:ea typeface="微软雅黑"/>
              </a:rPr>
              <a:t>3</a:t>
            </a:r>
            <a:r>
              <a:rPr lang="zh-CN" altLang="zh-CN" sz="1400" b="1" kern="0" dirty="0">
                <a:solidFill>
                  <a:srgbClr val="FF0000"/>
                </a:solidFill>
                <a:latin typeface="微软雅黑"/>
                <a:ea typeface="微软雅黑"/>
              </a:rPr>
              <a:t>跳以上数据传输和交互控制</a:t>
            </a:r>
            <a:r>
              <a:rPr lang="zh-CN" altLang="en-US" sz="1400" b="1" kern="0" dirty="0">
                <a:solidFill>
                  <a:srgbClr val="FF0000"/>
                </a:solidFill>
                <a:latin typeface="微软雅黑"/>
                <a:ea typeface="微软雅黑"/>
              </a:rPr>
              <a:t>（阶段性研究报告）</a:t>
            </a:r>
          </a:p>
        </p:txBody>
      </p:sp>
      <p:sp>
        <p:nvSpPr>
          <p:cNvPr id="51" name="矩形 50"/>
          <p:cNvSpPr/>
          <p:nvPr/>
        </p:nvSpPr>
        <p:spPr>
          <a:xfrm>
            <a:off x="8473410" y="3485576"/>
            <a:ext cx="1620000" cy="697820"/>
          </a:xfrm>
          <a:prstGeom prst="rect">
            <a:avLst/>
          </a:prstGeom>
        </p:spPr>
        <p:txBody>
          <a:bodyPr wrap="square" lIns="0" rIns="0">
            <a:spAutoFit/>
          </a:bodyPr>
          <a:lstStyle/>
          <a:p>
            <a:pPr algn="just" defTabSz="914377">
              <a:lnSpc>
                <a:spcPct val="150000"/>
              </a:lnSpc>
            </a:pPr>
            <a:r>
              <a:rPr lang="zh-CN" altLang="zh-CN" sz="1400" b="1" kern="100" dirty="0">
                <a:latin typeface="Times New Roman" panose="02020603050405020304" pitchFamily="18" charset="0"/>
                <a:ea typeface="宋体" panose="02010600030101010101" pitchFamily="2" charset="-122"/>
              </a:rPr>
              <a:t>研究分布式无线自组网路由技术</a:t>
            </a:r>
          </a:p>
        </p:txBody>
      </p:sp>
      <p:sp>
        <p:nvSpPr>
          <p:cNvPr id="52" name="矩形 51"/>
          <p:cNvSpPr/>
          <p:nvPr/>
        </p:nvSpPr>
        <p:spPr>
          <a:xfrm>
            <a:off x="8473410" y="5152555"/>
            <a:ext cx="1620000" cy="377411"/>
          </a:xfrm>
          <a:prstGeom prst="rect">
            <a:avLst/>
          </a:prstGeom>
        </p:spPr>
        <p:txBody>
          <a:bodyPr wrap="square" lIns="0" rIns="0">
            <a:spAutoFit/>
          </a:bodyPr>
          <a:lstStyle/>
          <a:p>
            <a:pPr algn="just" defTabSz="914377">
              <a:lnSpc>
                <a:spcPct val="150000"/>
              </a:lnSpc>
            </a:pPr>
            <a:r>
              <a:rPr lang="zh-CN" altLang="en-US" sz="1400" b="1" kern="0" dirty="0">
                <a:solidFill>
                  <a:srgbClr val="FF0000"/>
                </a:solidFill>
                <a:latin typeface="微软雅黑"/>
                <a:ea typeface="微软雅黑"/>
              </a:rPr>
              <a:t>（阶段性研究报告）</a:t>
            </a:r>
          </a:p>
        </p:txBody>
      </p:sp>
      <p:sp>
        <p:nvSpPr>
          <p:cNvPr id="53" name="矩形 52"/>
          <p:cNvSpPr/>
          <p:nvPr/>
        </p:nvSpPr>
        <p:spPr>
          <a:xfrm>
            <a:off x="10276613" y="3465714"/>
            <a:ext cx="1620000" cy="697820"/>
          </a:xfrm>
          <a:prstGeom prst="rect">
            <a:avLst/>
          </a:prstGeom>
        </p:spPr>
        <p:txBody>
          <a:bodyPr wrap="square" lIns="0" rIns="0">
            <a:spAutoFit/>
          </a:bodyPr>
          <a:lstStyle/>
          <a:p>
            <a:pPr algn="just" defTabSz="914377">
              <a:lnSpc>
                <a:spcPct val="150000"/>
              </a:lnSpc>
            </a:pPr>
            <a:r>
              <a:rPr lang="zh-CN" altLang="zh-CN" sz="1400" b="1" kern="100" dirty="0">
                <a:latin typeface="Times New Roman" panose="02020603050405020304" pitchFamily="18" charset="0"/>
                <a:ea typeface="宋体" panose="02010600030101010101" pitchFamily="2" charset="-122"/>
              </a:rPr>
              <a:t>实现多场景智能运维服务的示范应用</a:t>
            </a:r>
          </a:p>
        </p:txBody>
      </p:sp>
      <p:sp>
        <p:nvSpPr>
          <p:cNvPr id="54" name="矩形 53"/>
          <p:cNvSpPr/>
          <p:nvPr/>
        </p:nvSpPr>
        <p:spPr>
          <a:xfrm>
            <a:off x="10317513" y="5152555"/>
            <a:ext cx="1620000" cy="377411"/>
          </a:xfrm>
          <a:prstGeom prst="rect">
            <a:avLst/>
          </a:prstGeom>
        </p:spPr>
        <p:txBody>
          <a:bodyPr wrap="square" lIns="0" rIns="0">
            <a:spAutoFit/>
          </a:bodyPr>
          <a:lstStyle/>
          <a:p>
            <a:pPr algn="just" defTabSz="914377">
              <a:lnSpc>
                <a:spcPct val="150000"/>
              </a:lnSpc>
            </a:pPr>
            <a:r>
              <a:rPr lang="zh-CN" altLang="en-US" sz="1400" b="1" kern="0" dirty="0">
                <a:solidFill>
                  <a:srgbClr val="FF0000"/>
                </a:solidFill>
                <a:latin typeface="微软雅黑"/>
                <a:ea typeface="微软雅黑"/>
              </a:rPr>
              <a:t>（阶段性研究报告）</a:t>
            </a:r>
          </a:p>
        </p:txBody>
      </p:sp>
    </p:spTree>
    <p:extLst>
      <p:ext uri="{BB962C8B-B14F-4D97-AF65-F5344CB8AC3E}">
        <p14:creationId xmlns:p14="http://schemas.microsoft.com/office/powerpoint/2010/main" val="447719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8192947" y="4145790"/>
            <a:ext cx="2929250" cy="523220"/>
          </a:xfrm>
          <a:prstGeom prst="rect">
            <a:avLst/>
          </a:prstGeom>
          <a:noFill/>
        </p:spPr>
        <p:txBody>
          <a:bodyPr wrap="square" rtlCol="0">
            <a:spAutoFit/>
          </a:bodyPr>
          <a:lstStyle/>
          <a:p>
            <a:pPr algn="ctr" defTabSz="914400"/>
            <a:r>
              <a:rPr lang="en-US" altLang="zh-CN" sz="2800" b="1" dirty="0">
                <a:solidFill>
                  <a:srgbClr val="C00000"/>
                </a:solidFill>
                <a:latin typeface="Arial"/>
                <a:ea typeface="微软雅黑"/>
              </a:rPr>
              <a:t>2</a:t>
            </a:r>
            <a:r>
              <a:rPr lang="zh-CN" altLang="en-US" sz="2000" b="1" dirty="0">
                <a:solidFill>
                  <a:srgbClr val="000000"/>
                </a:solidFill>
                <a:latin typeface="Arial"/>
                <a:ea typeface="微软雅黑"/>
              </a:rPr>
              <a:t>人</a:t>
            </a:r>
          </a:p>
        </p:txBody>
      </p:sp>
      <p:sp>
        <p:nvSpPr>
          <p:cNvPr id="47" name="文本框 46"/>
          <p:cNvSpPr txBox="1"/>
          <p:nvPr/>
        </p:nvSpPr>
        <p:spPr>
          <a:xfrm>
            <a:off x="8604338" y="3480195"/>
            <a:ext cx="2053460"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a:ea typeface="微软雅黑"/>
              </a:rPr>
              <a:t> 研究生</a:t>
            </a:r>
            <a:endParaRPr lang="en-US" altLang="zh-CN" sz="2000" b="1" dirty="0">
              <a:solidFill>
                <a:srgbClr val="C00000"/>
              </a:solidFill>
              <a:latin typeface="Arial"/>
              <a:ea typeface="微软雅黑"/>
            </a:endParaRPr>
          </a:p>
          <a:p>
            <a:pPr algn="ctr" defTabSz="914400">
              <a:lnSpc>
                <a:spcPct val="200000"/>
              </a:lnSpc>
            </a:pPr>
            <a:endParaRPr lang="en-US" altLang="zh-CN" sz="2000" b="1" dirty="0">
              <a:solidFill>
                <a:srgbClr val="C00000"/>
              </a:solidFill>
              <a:latin typeface="Arial"/>
              <a:ea typeface="微软雅黑"/>
            </a:endParaRPr>
          </a:p>
          <a:p>
            <a:pPr algn="ctr" defTabSz="914400">
              <a:lnSpc>
                <a:spcPct val="200000"/>
              </a:lnSpc>
            </a:pPr>
            <a:r>
              <a:rPr lang="zh-CN" altLang="en-US" sz="2000" b="1" dirty="0">
                <a:solidFill>
                  <a:srgbClr val="000000"/>
                </a:solidFill>
                <a:latin typeface="Arial"/>
                <a:ea typeface="微软雅黑"/>
              </a:rPr>
              <a:t> 学位论文</a:t>
            </a:r>
          </a:p>
        </p:txBody>
      </p:sp>
      <p:pic>
        <p:nvPicPr>
          <p:cNvPr id="29" name="图片 28"/>
          <p:cNvPicPr/>
          <p:nvPr/>
        </p:nvPicPr>
        <p:blipFill>
          <a:blip r:embed="rId3" cstate="print">
            <a:extLst>
              <a:ext uri="{28A0092B-C50C-407E-A947-70E740481C1C}">
                <a14:useLocalDpi xmlns:a14="http://schemas.microsoft.com/office/drawing/2010/main"/>
              </a:ext>
            </a:extLst>
          </a:blip>
          <a:stretch>
            <a:fillRect/>
          </a:stretch>
        </p:blipFill>
        <p:spPr>
          <a:xfrm>
            <a:off x="1772327" y="1916780"/>
            <a:ext cx="1137603" cy="1680068"/>
          </a:xfrm>
          <a:prstGeom prst="rect">
            <a:avLst/>
          </a:prstGeom>
        </p:spPr>
      </p:pic>
      <p:pic>
        <p:nvPicPr>
          <p:cNvPr id="32" name="图片 3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11583" y="1911673"/>
            <a:ext cx="1443321" cy="1797664"/>
          </a:xfrm>
          <a:prstGeom prst="rect">
            <a:avLst/>
          </a:prstGeom>
          <a:noFill/>
          <a:ln>
            <a:noFill/>
          </a:ln>
        </p:spPr>
      </p:pic>
      <p:pic>
        <p:nvPicPr>
          <p:cNvPr id="33" name="图片 32"/>
          <p:cNvPicPr/>
          <p:nvPr/>
        </p:nvPicPr>
        <p:blipFill>
          <a:blip r:embed="rId5" cstate="print"/>
          <a:stretch>
            <a:fillRect/>
          </a:stretch>
        </p:blipFill>
        <p:spPr>
          <a:xfrm>
            <a:off x="4638676" y="2006435"/>
            <a:ext cx="1258827" cy="1664898"/>
          </a:xfrm>
          <a:prstGeom prst="rect">
            <a:avLst/>
          </a:prstGeom>
          <a:ln>
            <a:solidFill>
              <a:schemeClr val="bg1">
                <a:lumMod val="75000"/>
              </a:schemeClr>
            </a:solidFill>
          </a:ln>
        </p:spPr>
      </p:pic>
      <p:pic>
        <p:nvPicPr>
          <p:cNvPr id="34" name="图片 33" descr="C:\PROGRA~3\1646409998(1).png"/>
          <p:cNvPicPr/>
          <p:nvPr/>
        </p:nvPicPr>
        <p:blipFill>
          <a:blip r:embed="rId6" cstate="print">
            <a:extLst>
              <a:ext uri="{28A0092B-C50C-407E-A947-70E740481C1C}">
                <a14:useLocalDpi xmlns:a14="http://schemas.microsoft.com/office/drawing/2010/main"/>
              </a:ext>
            </a:extLst>
          </a:blip>
          <a:srcRect/>
          <a:stretch>
            <a:fillRect/>
          </a:stretch>
        </p:blipFill>
        <p:spPr bwMode="auto">
          <a:xfrm>
            <a:off x="4352885" y="1995432"/>
            <a:ext cx="1170344" cy="1668173"/>
          </a:xfrm>
          <a:prstGeom prst="rect">
            <a:avLst/>
          </a:prstGeom>
          <a:noFill/>
          <a:ln>
            <a:solidFill>
              <a:schemeClr val="bg1">
                <a:lumMod val="75000"/>
              </a:schemeClr>
            </a:solidFill>
          </a:ln>
        </p:spPr>
      </p:pic>
      <p:sp>
        <p:nvSpPr>
          <p:cNvPr id="35" name="文本框 34"/>
          <p:cNvSpPr txBox="1"/>
          <p:nvPr/>
        </p:nvSpPr>
        <p:spPr>
          <a:xfrm>
            <a:off x="2090371" y="3464909"/>
            <a:ext cx="1617855"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a:ea typeface="微软雅黑"/>
              </a:rPr>
              <a:t>发明专利</a:t>
            </a:r>
            <a:endParaRPr lang="en-US" altLang="zh-CN" sz="2000" b="1" dirty="0">
              <a:solidFill>
                <a:srgbClr val="C00000"/>
              </a:solidFill>
              <a:latin typeface="Arial"/>
              <a:ea typeface="微软雅黑"/>
            </a:endParaRPr>
          </a:p>
          <a:p>
            <a:pPr algn="ctr" defTabSz="914400">
              <a:lnSpc>
                <a:spcPct val="200000"/>
              </a:lnSpc>
            </a:pPr>
            <a:endParaRPr lang="en-US" altLang="zh-CN" sz="2000" b="1" dirty="0">
              <a:solidFill>
                <a:srgbClr val="C00000"/>
              </a:solidFill>
              <a:latin typeface="Arial"/>
              <a:ea typeface="微软雅黑"/>
            </a:endParaRPr>
          </a:p>
          <a:p>
            <a:pPr algn="ctr" defTabSz="914400">
              <a:lnSpc>
                <a:spcPct val="200000"/>
              </a:lnSpc>
            </a:pPr>
            <a:r>
              <a:rPr lang="zh-CN" altLang="en-US" sz="2000" b="1" dirty="0">
                <a:solidFill>
                  <a:srgbClr val="000000"/>
                </a:solidFill>
                <a:latin typeface="Arial"/>
                <a:ea typeface="微软雅黑"/>
              </a:rPr>
              <a:t>申请或授权</a:t>
            </a:r>
          </a:p>
        </p:txBody>
      </p:sp>
      <p:sp>
        <p:nvSpPr>
          <p:cNvPr id="37" name="文本框 36"/>
          <p:cNvSpPr txBox="1"/>
          <p:nvPr/>
        </p:nvSpPr>
        <p:spPr>
          <a:xfrm>
            <a:off x="4318008" y="3464909"/>
            <a:ext cx="1617855"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a:ea typeface="微软雅黑"/>
              </a:rPr>
              <a:t>期刊论文</a:t>
            </a:r>
            <a:endParaRPr lang="en-US" altLang="zh-CN" sz="2000" b="1" dirty="0">
              <a:solidFill>
                <a:srgbClr val="C00000"/>
              </a:solidFill>
              <a:latin typeface="Arial"/>
              <a:ea typeface="微软雅黑"/>
            </a:endParaRPr>
          </a:p>
          <a:p>
            <a:pPr algn="ctr" defTabSz="914400">
              <a:lnSpc>
                <a:spcPct val="200000"/>
              </a:lnSpc>
            </a:pPr>
            <a:endParaRPr lang="en-US" altLang="zh-CN" sz="2000" b="1" dirty="0">
              <a:solidFill>
                <a:srgbClr val="C00000"/>
              </a:solidFill>
              <a:latin typeface="Arial"/>
              <a:ea typeface="微软雅黑"/>
            </a:endParaRPr>
          </a:p>
          <a:p>
            <a:pPr algn="ctr" defTabSz="914400">
              <a:lnSpc>
                <a:spcPct val="200000"/>
              </a:lnSpc>
            </a:pPr>
            <a:r>
              <a:rPr lang="zh-CN" altLang="en-US" sz="2000" b="1" dirty="0">
                <a:solidFill>
                  <a:srgbClr val="000000"/>
                </a:solidFill>
                <a:latin typeface="Arial"/>
                <a:ea typeface="微软雅黑"/>
              </a:rPr>
              <a:t>发表或录用</a:t>
            </a:r>
          </a:p>
        </p:txBody>
      </p:sp>
      <p:sp>
        <p:nvSpPr>
          <p:cNvPr id="38" name="文本框 37"/>
          <p:cNvSpPr txBox="1"/>
          <p:nvPr/>
        </p:nvSpPr>
        <p:spPr>
          <a:xfrm>
            <a:off x="6296060" y="3464909"/>
            <a:ext cx="2053460" cy="1938992"/>
          </a:xfrm>
          <a:prstGeom prst="rect">
            <a:avLst/>
          </a:prstGeom>
          <a:noFill/>
        </p:spPr>
        <p:txBody>
          <a:bodyPr wrap="square" rtlCol="0">
            <a:spAutoFit/>
          </a:bodyPr>
          <a:lstStyle/>
          <a:p>
            <a:pPr algn="ctr" defTabSz="914400">
              <a:lnSpc>
                <a:spcPct val="200000"/>
              </a:lnSpc>
            </a:pPr>
            <a:r>
              <a:rPr lang="zh-CN" altLang="en-US" sz="2000" b="1" dirty="0">
                <a:solidFill>
                  <a:srgbClr val="C00000"/>
                </a:solidFill>
                <a:latin typeface="Arial"/>
                <a:ea typeface="微软雅黑"/>
              </a:rPr>
              <a:t>科技报告</a:t>
            </a:r>
            <a:endParaRPr lang="en-US" altLang="zh-CN" sz="2000" b="1" dirty="0">
              <a:solidFill>
                <a:srgbClr val="C00000"/>
              </a:solidFill>
              <a:latin typeface="Arial"/>
              <a:ea typeface="微软雅黑"/>
            </a:endParaRPr>
          </a:p>
          <a:p>
            <a:pPr algn="ctr" defTabSz="914400">
              <a:lnSpc>
                <a:spcPct val="200000"/>
              </a:lnSpc>
            </a:pPr>
            <a:endParaRPr lang="en-US" altLang="zh-CN" sz="2000" b="1" dirty="0">
              <a:solidFill>
                <a:srgbClr val="C00000"/>
              </a:solidFill>
              <a:latin typeface="Arial"/>
              <a:ea typeface="微软雅黑"/>
            </a:endParaRPr>
          </a:p>
          <a:p>
            <a:pPr algn="ctr" defTabSz="914400">
              <a:lnSpc>
                <a:spcPct val="200000"/>
              </a:lnSpc>
            </a:pPr>
            <a:r>
              <a:rPr lang="zh-CN" altLang="en-US" sz="2000" b="1" dirty="0">
                <a:solidFill>
                  <a:srgbClr val="000000"/>
                </a:solidFill>
                <a:latin typeface="Arial"/>
                <a:ea typeface="微软雅黑"/>
              </a:rPr>
              <a:t>专家评审</a:t>
            </a:r>
          </a:p>
        </p:txBody>
      </p:sp>
      <p:sp>
        <p:nvSpPr>
          <p:cNvPr id="39" name="文本框 38"/>
          <p:cNvSpPr txBox="1"/>
          <p:nvPr/>
        </p:nvSpPr>
        <p:spPr>
          <a:xfrm>
            <a:off x="1803495" y="4145790"/>
            <a:ext cx="2206750" cy="523220"/>
          </a:xfrm>
          <a:prstGeom prst="rect">
            <a:avLst/>
          </a:prstGeom>
          <a:noFill/>
        </p:spPr>
        <p:txBody>
          <a:bodyPr wrap="square" rtlCol="0">
            <a:spAutoFit/>
          </a:bodyPr>
          <a:lstStyle/>
          <a:p>
            <a:pPr algn="ctr" defTabSz="914400"/>
            <a:r>
              <a:rPr lang="en-US" altLang="zh-CN" sz="2800" b="1" dirty="0">
                <a:solidFill>
                  <a:srgbClr val="C00000"/>
                </a:solidFill>
                <a:latin typeface="Arial"/>
                <a:ea typeface="微软雅黑"/>
              </a:rPr>
              <a:t>2</a:t>
            </a:r>
            <a:r>
              <a:rPr lang="zh-CN" altLang="en-US" sz="2000" b="1" dirty="0">
                <a:solidFill>
                  <a:srgbClr val="000000"/>
                </a:solidFill>
                <a:latin typeface="Arial"/>
                <a:ea typeface="微软雅黑"/>
              </a:rPr>
              <a:t>项</a:t>
            </a:r>
          </a:p>
        </p:txBody>
      </p:sp>
      <p:sp>
        <p:nvSpPr>
          <p:cNvPr id="41" name="文本框 40"/>
          <p:cNvSpPr txBox="1"/>
          <p:nvPr/>
        </p:nvSpPr>
        <p:spPr>
          <a:xfrm>
            <a:off x="4071551" y="4145790"/>
            <a:ext cx="2110767" cy="523220"/>
          </a:xfrm>
          <a:prstGeom prst="rect">
            <a:avLst/>
          </a:prstGeom>
          <a:noFill/>
        </p:spPr>
        <p:txBody>
          <a:bodyPr wrap="square" rtlCol="0">
            <a:spAutoFit/>
          </a:bodyPr>
          <a:lstStyle/>
          <a:p>
            <a:pPr algn="ctr" defTabSz="914400"/>
            <a:r>
              <a:rPr lang="en-US" altLang="zh-CN" sz="2800" b="1" dirty="0">
                <a:solidFill>
                  <a:srgbClr val="C00000"/>
                </a:solidFill>
                <a:latin typeface="Arial"/>
                <a:ea typeface="微软雅黑"/>
              </a:rPr>
              <a:t>2</a:t>
            </a:r>
            <a:r>
              <a:rPr lang="zh-CN" altLang="en-US" sz="2000" b="1" dirty="0">
                <a:solidFill>
                  <a:srgbClr val="000000"/>
                </a:solidFill>
                <a:latin typeface="Arial"/>
                <a:ea typeface="微软雅黑"/>
              </a:rPr>
              <a:t>篇</a:t>
            </a:r>
          </a:p>
        </p:txBody>
      </p:sp>
      <p:sp>
        <p:nvSpPr>
          <p:cNvPr id="42" name="文本框 41"/>
          <p:cNvSpPr txBox="1"/>
          <p:nvPr/>
        </p:nvSpPr>
        <p:spPr>
          <a:xfrm>
            <a:off x="5805431" y="4145790"/>
            <a:ext cx="2929250" cy="523220"/>
          </a:xfrm>
          <a:prstGeom prst="rect">
            <a:avLst/>
          </a:prstGeom>
          <a:noFill/>
        </p:spPr>
        <p:txBody>
          <a:bodyPr wrap="square" rtlCol="0">
            <a:spAutoFit/>
          </a:bodyPr>
          <a:lstStyle/>
          <a:p>
            <a:pPr algn="ctr" defTabSz="914400"/>
            <a:r>
              <a:rPr lang="en-US" altLang="zh-CN" sz="2800" b="1" dirty="0">
                <a:solidFill>
                  <a:srgbClr val="C00000"/>
                </a:solidFill>
                <a:latin typeface="Arial"/>
                <a:ea typeface="微软雅黑"/>
              </a:rPr>
              <a:t> 1</a:t>
            </a:r>
            <a:r>
              <a:rPr lang="zh-CN" altLang="en-US" sz="2000" b="1" dirty="0">
                <a:solidFill>
                  <a:srgbClr val="000000"/>
                </a:solidFill>
                <a:latin typeface="Arial"/>
                <a:ea typeface="微软雅黑"/>
              </a:rPr>
              <a:t>项</a:t>
            </a:r>
          </a:p>
        </p:txBody>
      </p:sp>
      <p:pic>
        <p:nvPicPr>
          <p:cNvPr id="45" name="图片 44"/>
          <p:cNvPicPr>
            <a:picLocks noChangeAspect="1"/>
          </p:cNvPicPr>
          <p:nvPr/>
        </p:nvPicPr>
        <p:blipFill>
          <a:blip r:embed="rId7" cstate="print"/>
          <a:stretch>
            <a:fillRect/>
          </a:stretch>
        </p:blipFill>
        <p:spPr>
          <a:xfrm>
            <a:off x="8914528" y="1917558"/>
            <a:ext cx="716540" cy="1791779"/>
          </a:xfrm>
          <a:prstGeom prst="rect">
            <a:avLst/>
          </a:prstGeom>
        </p:spPr>
      </p:pic>
      <p:pic>
        <p:nvPicPr>
          <p:cNvPr id="46" name="图片 45"/>
          <p:cNvPicPr>
            <a:picLocks noChangeAspect="1"/>
          </p:cNvPicPr>
          <p:nvPr/>
        </p:nvPicPr>
        <p:blipFill>
          <a:blip r:embed="rId8" cstate="print"/>
          <a:stretch>
            <a:fillRect/>
          </a:stretch>
        </p:blipFill>
        <p:spPr>
          <a:xfrm>
            <a:off x="9693870" y="1911709"/>
            <a:ext cx="648223" cy="1797664"/>
          </a:xfrm>
          <a:prstGeom prst="rect">
            <a:avLst/>
          </a:prstGeom>
        </p:spPr>
      </p:pic>
      <p:pic>
        <p:nvPicPr>
          <p:cNvPr id="49" name="图片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7960" y="1991735"/>
            <a:ext cx="1190846" cy="1684032"/>
          </a:xfrm>
          <a:prstGeom prst="rect">
            <a:avLst/>
          </a:prstGeom>
          <a:ln>
            <a:solidFill>
              <a:schemeClr val="bg1">
                <a:lumMod val="85000"/>
              </a:schemeClr>
            </a:solidFill>
          </a:ln>
        </p:spPr>
      </p:pic>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89143" y="1991734"/>
            <a:ext cx="1190846" cy="1684032"/>
          </a:xfrm>
          <a:prstGeom prst="rect">
            <a:avLst/>
          </a:prstGeom>
          <a:ln>
            <a:solidFill>
              <a:schemeClr val="bg1">
                <a:lumMod val="85000"/>
              </a:schemeClr>
            </a:solidFill>
          </a:ln>
        </p:spPr>
      </p:pic>
      <p:sp>
        <p:nvSpPr>
          <p:cNvPr id="50" name="标题 7">
            <a:extLst>
              <a:ext uri="{FF2B5EF4-FFF2-40B4-BE49-F238E27FC236}">
                <a16:creationId xmlns:a16="http://schemas.microsoft.com/office/drawing/2014/main" id="{543821ED-5713-4D2A-B67F-EBFBB60B3802}"/>
              </a:ext>
            </a:extLst>
          </p:cNvPr>
          <p:cNvSpPr txBox="1">
            <a:spLocks/>
          </p:cNvSpPr>
          <p:nvPr/>
        </p:nvSpPr>
        <p:spPr>
          <a:xfrm>
            <a:off x="441435" y="188913"/>
            <a:ext cx="6449695"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4.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实施计划与成果形式</a:t>
            </a:r>
          </a:p>
        </p:txBody>
      </p:sp>
    </p:spTree>
    <p:extLst>
      <p:ext uri="{BB962C8B-B14F-4D97-AF65-F5344CB8AC3E}">
        <p14:creationId xmlns:p14="http://schemas.microsoft.com/office/powerpoint/2010/main" val="4051302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3">
            <a:extLst>
              <a:ext uri="{FF2B5EF4-FFF2-40B4-BE49-F238E27FC236}">
                <a16:creationId xmlns:a16="http://schemas.microsoft.com/office/drawing/2014/main" id="{5216C4F5-02CD-4A5A-A54C-D617B3DE3AEB}"/>
              </a:ext>
            </a:extLst>
          </p:cNvPr>
          <p:cNvSpPr/>
          <p:nvPr/>
        </p:nvSpPr>
        <p:spPr>
          <a:xfrm>
            <a:off x="0" y="2533584"/>
            <a:ext cx="12192000" cy="1944000"/>
          </a:xfrm>
          <a:prstGeom prst="rect">
            <a:avLst/>
          </a:prstGeom>
          <a:solidFill>
            <a:srgbClr val="002060"/>
          </a:solidFill>
          <a:ln w="25400" cap="flat" cmpd="sng" algn="ctr">
            <a:noFill/>
            <a:prstDash val="solid"/>
          </a:ln>
          <a:effectLst>
            <a:outerShdw blurRad="50800" dist="38100" dir="5400000" algn="t" rotWithShape="0">
              <a:prstClr val="black">
                <a:alpha val="25000"/>
              </a:prstClr>
            </a:outerShdw>
          </a:effectLst>
        </p:spPr>
        <p:txBody>
          <a:bodyPr rtlCol="0" anchor="ctr"/>
          <a:lstStyle/>
          <a:p>
            <a:pPr algn="ctr" defTabSz="914400"/>
            <a:r>
              <a:rPr lang="zh-CN" altLang="en-US" sz="4200" b="1" kern="0" dirty="0">
                <a:solidFill>
                  <a:prstClr val="white"/>
                </a:solidFill>
                <a:latin typeface="微软雅黑" panose="020B0503020204020204" pitchFamily="34" charset="-122"/>
                <a:ea typeface="微软雅黑" panose="020B0503020204020204" pitchFamily="34" charset="-122"/>
                <a:cs typeface="+mn-ea"/>
              </a:rPr>
              <a:t>敬请各位专家批评指正！</a:t>
            </a:r>
          </a:p>
        </p:txBody>
      </p:sp>
      <p:sp>
        <p:nvSpPr>
          <p:cNvPr id="10" name="文本框 9">
            <a:extLst>
              <a:ext uri="{FF2B5EF4-FFF2-40B4-BE49-F238E27FC236}">
                <a16:creationId xmlns:a16="http://schemas.microsoft.com/office/drawing/2014/main" id="{91461F35-A067-4B2D-A06B-1A2E52801A71}"/>
              </a:ext>
            </a:extLst>
          </p:cNvPr>
          <p:cNvSpPr txBox="1"/>
          <p:nvPr/>
        </p:nvSpPr>
        <p:spPr>
          <a:xfrm>
            <a:off x="113449" y="438747"/>
            <a:ext cx="11965102" cy="597215"/>
          </a:xfrm>
          <a:prstGeom prst="rect">
            <a:avLst/>
          </a:prstGeom>
          <a:noFill/>
        </p:spPr>
        <p:txBody>
          <a:bodyPr wrap="square" rtlCol="0">
            <a:spAutoFit/>
          </a:bodyPr>
          <a:lstStyle/>
          <a:p>
            <a:pPr>
              <a:lnSpc>
                <a:spcPct val="130000"/>
              </a:lnSpc>
            </a:pPr>
            <a:r>
              <a:rPr lang="zh-CN" altLang="en-US" sz="2800" b="1" dirty="0">
                <a:solidFill>
                  <a:srgbClr val="002060"/>
                </a:solidFill>
                <a:latin typeface="Arial" panose="020B0604020202020204" pitchFamily="34" charset="0"/>
                <a:ea typeface="微软雅黑" panose="020B0503020204020204" pitchFamily="34" charset="-122"/>
                <a:cs typeface="Arial" panose="020B0604020202020204" pitchFamily="34" charset="0"/>
              </a:rPr>
              <a:t>专题一  多源运维数据的全息采集与多维实时感知方法</a:t>
            </a:r>
          </a:p>
        </p:txBody>
      </p:sp>
    </p:spTree>
    <p:extLst>
      <p:ext uri="{BB962C8B-B14F-4D97-AF65-F5344CB8AC3E}">
        <p14:creationId xmlns:p14="http://schemas.microsoft.com/office/powerpoint/2010/main" val="1553936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C035FD4-F6C0-A123-C390-08EC0065E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99" y="1440073"/>
            <a:ext cx="5858380" cy="4308872"/>
          </a:xfrm>
          <a:prstGeom prst="rect">
            <a:avLst/>
          </a:prstGeom>
        </p:spPr>
      </p:pic>
      <p:sp>
        <p:nvSpPr>
          <p:cNvPr id="18" name="矩形 17">
            <a:extLst>
              <a:ext uri="{FF2B5EF4-FFF2-40B4-BE49-F238E27FC236}">
                <a16:creationId xmlns:a16="http://schemas.microsoft.com/office/drawing/2014/main" id="{782B934D-4414-DA1F-3EED-DD8C9F8BE6C6}"/>
              </a:ext>
            </a:extLst>
          </p:cNvPr>
          <p:cNvSpPr/>
          <p:nvPr/>
        </p:nvSpPr>
        <p:spPr>
          <a:xfrm>
            <a:off x="2395676" y="5206846"/>
            <a:ext cx="932507" cy="452673"/>
          </a:xfrm>
          <a:prstGeom prst="rect">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03B28E62-51E9-F758-5EF3-5ED5C8C2C6E5}"/>
              </a:ext>
            </a:extLst>
          </p:cNvPr>
          <p:cNvSpPr/>
          <p:nvPr/>
        </p:nvSpPr>
        <p:spPr>
          <a:xfrm>
            <a:off x="6495911" y="1481138"/>
            <a:ext cx="4798337" cy="4222541"/>
          </a:xfrm>
          <a:prstGeom prst="rect">
            <a:avLst/>
          </a:prstGeom>
          <a:noFill/>
          <a:ln w="63500">
            <a:gradFill>
              <a:gsLst>
                <a:gs pos="100000">
                  <a:schemeClr val="accent1">
                    <a:lumMod val="5000"/>
                    <a:lumOff val="95000"/>
                  </a:schemeClr>
                </a:gs>
                <a:gs pos="54000">
                  <a:schemeClr val="accent1">
                    <a:lumMod val="45000"/>
                    <a:lumOff val="55000"/>
                  </a:schemeClr>
                </a:gs>
                <a:gs pos="32000">
                  <a:schemeClr val="accent1">
                    <a:lumMod val="45000"/>
                    <a:lumOff val="55000"/>
                  </a:schemeClr>
                </a:gs>
                <a:gs pos="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2E2E0991-F85A-F809-F1D0-D6187414F9C1}"/>
              </a:ext>
            </a:extLst>
          </p:cNvPr>
          <p:cNvSpPr/>
          <p:nvPr/>
        </p:nvSpPr>
        <p:spPr>
          <a:xfrm>
            <a:off x="6495911" y="5206846"/>
            <a:ext cx="4798337" cy="496833"/>
          </a:xfrm>
          <a:prstGeom prst="rect">
            <a:avLst/>
          </a:prstGeom>
          <a:noFill/>
          <a:ln w="63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运维数据感知和融合系统</a:t>
            </a:r>
          </a:p>
        </p:txBody>
      </p:sp>
      <p:sp>
        <p:nvSpPr>
          <p:cNvPr id="26" name="箭头: 上 25">
            <a:extLst>
              <a:ext uri="{FF2B5EF4-FFF2-40B4-BE49-F238E27FC236}">
                <a16:creationId xmlns:a16="http://schemas.microsoft.com/office/drawing/2014/main" id="{6FABB633-76FD-20D9-526A-D7078D889440}"/>
              </a:ext>
            </a:extLst>
          </p:cNvPr>
          <p:cNvSpPr/>
          <p:nvPr/>
        </p:nvSpPr>
        <p:spPr>
          <a:xfrm>
            <a:off x="7405637" y="4921513"/>
            <a:ext cx="484632" cy="285333"/>
          </a:xfrm>
          <a:prstGeom prst="upArrow">
            <a:avLst/>
          </a:prstGeom>
          <a:gradFill>
            <a:gsLst>
              <a:gs pos="0">
                <a:srgbClr val="EAF9D6"/>
              </a:gs>
              <a:gs pos="41000">
                <a:srgbClr val="E0F1CE"/>
              </a:gs>
              <a:gs pos="80000">
                <a:srgbClr val="D2DFC1"/>
              </a:gs>
              <a:gs pos="100000">
                <a:srgbClr val="BDC9AC"/>
              </a:gs>
            </a:gsLst>
            <a:path path="circle">
              <a:fillToRect l="50000" t="50000" r="50000" b="50000"/>
            </a:path>
          </a:gradFill>
          <a:ln w="63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上 26">
            <a:extLst>
              <a:ext uri="{FF2B5EF4-FFF2-40B4-BE49-F238E27FC236}">
                <a16:creationId xmlns:a16="http://schemas.microsoft.com/office/drawing/2014/main" id="{898D922F-F816-EDBB-31F1-5130B328571B}"/>
              </a:ext>
            </a:extLst>
          </p:cNvPr>
          <p:cNvSpPr/>
          <p:nvPr/>
        </p:nvSpPr>
        <p:spPr>
          <a:xfrm>
            <a:off x="9932879" y="4921512"/>
            <a:ext cx="484632" cy="285333"/>
          </a:xfrm>
          <a:prstGeom prst="upArrow">
            <a:avLst/>
          </a:prstGeom>
          <a:gradFill>
            <a:gsLst>
              <a:gs pos="0">
                <a:srgbClr val="EAF9D6"/>
              </a:gs>
              <a:gs pos="41000">
                <a:srgbClr val="E0F1CE"/>
              </a:gs>
              <a:gs pos="80000">
                <a:srgbClr val="D2DFC1"/>
              </a:gs>
              <a:gs pos="100000">
                <a:srgbClr val="BDC9AC"/>
              </a:gs>
            </a:gsLst>
            <a:path path="circle">
              <a:fillToRect l="50000" t="50000" r="50000" b="50000"/>
            </a:path>
          </a:gradFill>
          <a:ln w="63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FE0B7319-7096-9238-CA0A-36C01B26178A}"/>
              </a:ext>
            </a:extLst>
          </p:cNvPr>
          <p:cNvSpPr/>
          <p:nvPr/>
        </p:nvSpPr>
        <p:spPr>
          <a:xfrm>
            <a:off x="6631261" y="3406368"/>
            <a:ext cx="2033384" cy="1492512"/>
          </a:xfrm>
          <a:prstGeom prst="roundRect">
            <a:avLst/>
          </a:prstGeom>
          <a:gradFill>
            <a:gsLst>
              <a:gs pos="0">
                <a:srgbClr val="EAF9D6"/>
              </a:gs>
              <a:gs pos="41000">
                <a:srgbClr val="E0F1CE"/>
              </a:gs>
              <a:gs pos="80000">
                <a:srgbClr val="D2DFC1"/>
              </a:gs>
              <a:gs pos="100000">
                <a:srgbClr val="BDC9AC"/>
              </a:gs>
            </a:gsLst>
            <a:path path="circle">
              <a:fillToRect l="50000" t="50000" r="50000" b="50000"/>
            </a:path>
          </a:gradFill>
          <a:ln w="63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微软雅黑" panose="020B0503020204020204" pitchFamily="34" charset="-122"/>
                <a:ea typeface="微软雅黑" panose="020B0503020204020204" pitchFamily="34" charset="-122"/>
              </a:rPr>
              <a:t>全域全时全息空天地一体化智能检测技术</a:t>
            </a:r>
          </a:p>
        </p:txBody>
      </p:sp>
      <p:sp>
        <p:nvSpPr>
          <p:cNvPr id="29" name="矩形: 圆角 28">
            <a:extLst>
              <a:ext uri="{FF2B5EF4-FFF2-40B4-BE49-F238E27FC236}">
                <a16:creationId xmlns:a16="http://schemas.microsoft.com/office/drawing/2014/main" id="{A57EB1FE-DDA7-6015-E64A-564388ADB08B}"/>
              </a:ext>
            </a:extLst>
          </p:cNvPr>
          <p:cNvSpPr/>
          <p:nvPr/>
        </p:nvSpPr>
        <p:spPr>
          <a:xfrm>
            <a:off x="9113947" y="3406368"/>
            <a:ext cx="2033384" cy="1501140"/>
          </a:xfrm>
          <a:prstGeom prst="roundRect">
            <a:avLst/>
          </a:prstGeom>
          <a:gradFill>
            <a:gsLst>
              <a:gs pos="0">
                <a:srgbClr val="EAF9D6"/>
              </a:gs>
              <a:gs pos="41000">
                <a:srgbClr val="E0F1CE"/>
              </a:gs>
              <a:gs pos="80000">
                <a:srgbClr val="D2DFC1"/>
              </a:gs>
              <a:gs pos="100000">
                <a:srgbClr val="BDC9AC"/>
              </a:gs>
            </a:gsLst>
            <a:path path="circle">
              <a:fillToRect l="50000" t="50000" r="50000" b="50000"/>
            </a:path>
          </a:gradFill>
          <a:ln w="63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微软雅黑" panose="020B0503020204020204" pitchFamily="34" charset="-122"/>
                <a:ea typeface="微软雅黑" panose="020B0503020204020204" pitchFamily="34" charset="-122"/>
              </a:rPr>
              <a:t>“云</a:t>
            </a:r>
            <a:r>
              <a:rPr lang="en-US" altLang="zh-CN" sz="2000" dirty="0">
                <a:solidFill>
                  <a:schemeClr val="tx1"/>
                </a:solidFill>
                <a:latin typeface="微软雅黑" panose="020B0503020204020204" pitchFamily="34" charset="-122"/>
                <a:ea typeface="微软雅黑" panose="020B0503020204020204" pitchFamily="34" charset="-122"/>
              </a:rPr>
              <a:t>-</a:t>
            </a:r>
            <a:r>
              <a:rPr lang="zh-CN" altLang="en-US" sz="2000" dirty="0">
                <a:solidFill>
                  <a:schemeClr val="tx1"/>
                </a:solidFill>
                <a:latin typeface="微软雅黑" panose="020B0503020204020204" pitchFamily="34" charset="-122"/>
                <a:ea typeface="微软雅黑" panose="020B0503020204020204" pitchFamily="34" charset="-122"/>
              </a:rPr>
              <a:t>边</a:t>
            </a:r>
            <a:r>
              <a:rPr lang="en-US" altLang="zh-CN" sz="2000" dirty="0">
                <a:solidFill>
                  <a:schemeClr val="tx1"/>
                </a:solidFill>
                <a:latin typeface="微软雅黑" panose="020B0503020204020204" pitchFamily="34" charset="-122"/>
                <a:ea typeface="微软雅黑" panose="020B0503020204020204" pitchFamily="34" charset="-122"/>
              </a:rPr>
              <a:t>-</a:t>
            </a:r>
            <a:r>
              <a:rPr lang="zh-CN" altLang="en-US" sz="2000" dirty="0">
                <a:solidFill>
                  <a:schemeClr val="tx1"/>
                </a:solidFill>
                <a:latin typeface="微软雅黑" panose="020B0503020204020204" pitchFamily="34" charset="-122"/>
                <a:ea typeface="微软雅黑" panose="020B0503020204020204" pitchFamily="34" charset="-122"/>
              </a:rPr>
              <a:t>端”多源运维性态实时感知方法</a:t>
            </a:r>
          </a:p>
        </p:txBody>
      </p:sp>
      <p:sp>
        <p:nvSpPr>
          <p:cNvPr id="35" name="矩形: 圆角 34">
            <a:extLst>
              <a:ext uri="{FF2B5EF4-FFF2-40B4-BE49-F238E27FC236}">
                <a16:creationId xmlns:a16="http://schemas.microsoft.com/office/drawing/2014/main" id="{292E3AB8-8582-6C61-352E-9A2F79CD7012}"/>
              </a:ext>
            </a:extLst>
          </p:cNvPr>
          <p:cNvSpPr/>
          <p:nvPr/>
        </p:nvSpPr>
        <p:spPr>
          <a:xfrm>
            <a:off x="6561247" y="1683063"/>
            <a:ext cx="4655820" cy="1085899"/>
          </a:xfrm>
          <a:prstGeom prst="roundRect">
            <a:avLst/>
          </a:prstGeom>
          <a:gradFill>
            <a:gsLst>
              <a:gs pos="0">
                <a:srgbClr val="EAF9D6"/>
              </a:gs>
              <a:gs pos="41000">
                <a:srgbClr val="E0F1CE"/>
              </a:gs>
              <a:gs pos="80000">
                <a:srgbClr val="D2DFC1"/>
              </a:gs>
              <a:gs pos="100000">
                <a:srgbClr val="BDC9AC"/>
              </a:gs>
            </a:gsLst>
            <a:path path="circle">
              <a:fillToRect l="50000" t="50000" r="50000" b="50000"/>
            </a:path>
          </a:gradFill>
          <a:ln w="63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微软雅黑" panose="020B0503020204020204" pitchFamily="34" charset="-122"/>
                <a:ea typeface="微软雅黑" panose="020B0503020204020204" pitchFamily="34" charset="-122"/>
              </a:rPr>
              <a:t>面向建筑与市政公用设施智慧运维信息的全面、快速、精准、智能感知 </a:t>
            </a:r>
          </a:p>
        </p:txBody>
      </p:sp>
      <p:cxnSp>
        <p:nvCxnSpPr>
          <p:cNvPr id="31" name="直接箭头连接符 30">
            <a:extLst>
              <a:ext uri="{FF2B5EF4-FFF2-40B4-BE49-F238E27FC236}">
                <a16:creationId xmlns:a16="http://schemas.microsoft.com/office/drawing/2014/main" id="{5C1F5B14-931B-9D44-520D-8E99EBD35374}"/>
              </a:ext>
            </a:extLst>
          </p:cNvPr>
          <p:cNvCxnSpPr>
            <a:cxnSpLocks/>
            <a:stCxn id="28" idx="0"/>
            <a:endCxn id="35" idx="2"/>
          </p:cNvCxnSpPr>
          <p:nvPr/>
        </p:nvCxnSpPr>
        <p:spPr>
          <a:xfrm flipV="1">
            <a:off x="7647953" y="2768962"/>
            <a:ext cx="1241204" cy="637406"/>
          </a:xfrm>
          <a:prstGeom prst="straightConnector1">
            <a:avLst/>
          </a:prstGeom>
          <a:ln w="63500">
            <a:gradFill>
              <a:gsLst>
                <a:gs pos="33966">
                  <a:srgbClr val="D4DEF1"/>
                </a:gs>
                <a:gs pos="100000">
                  <a:schemeClr val="accent1">
                    <a:lumMod val="5000"/>
                    <a:lumOff val="95000"/>
                  </a:schemeClr>
                </a:gs>
                <a:gs pos="74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ED033093-0822-9071-A44C-4BBCCE0344F3}"/>
              </a:ext>
            </a:extLst>
          </p:cNvPr>
          <p:cNvCxnSpPr>
            <a:cxnSpLocks/>
            <a:stCxn id="29" idx="0"/>
            <a:endCxn id="35" idx="2"/>
          </p:cNvCxnSpPr>
          <p:nvPr/>
        </p:nvCxnSpPr>
        <p:spPr>
          <a:xfrm flipH="1" flipV="1">
            <a:off x="8889157" y="2768962"/>
            <a:ext cx="1241482" cy="637406"/>
          </a:xfrm>
          <a:prstGeom prst="straightConnector1">
            <a:avLst/>
          </a:prstGeom>
          <a:ln w="63500">
            <a:gradFill>
              <a:gsLst>
                <a:gs pos="74000">
                  <a:schemeClr val="accent1">
                    <a:lumMod val="45000"/>
                    <a:lumOff val="55000"/>
                  </a:schemeClr>
                </a:gs>
                <a:gs pos="83000">
                  <a:schemeClr val="accent1">
                    <a:lumMod val="45000"/>
                    <a:lumOff val="55000"/>
                  </a:schemeClr>
                </a:gs>
                <a:gs pos="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41" name="箭头: 下弧形 40">
            <a:extLst>
              <a:ext uri="{FF2B5EF4-FFF2-40B4-BE49-F238E27FC236}">
                <a16:creationId xmlns:a16="http://schemas.microsoft.com/office/drawing/2014/main" id="{70752CD6-C78F-56C8-084F-9760DCBAFAD0}"/>
              </a:ext>
            </a:extLst>
          </p:cNvPr>
          <p:cNvSpPr/>
          <p:nvPr/>
        </p:nvSpPr>
        <p:spPr>
          <a:xfrm>
            <a:off x="2756327" y="5726312"/>
            <a:ext cx="6446570" cy="731520"/>
          </a:xfrm>
          <a:prstGeom prst="curvedUpArrow">
            <a:avLst>
              <a:gd name="adj1" fmla="val 25000"/>
              <a:gd name="adj2" fmla="val 50000"/>
              <a:gd name="adj3" fmla="val 180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内容占位符 12">
            <a:extLst>
              <a:ext uri="{FF2B5EF4-FFF2-40B4-BE49-F238E27FC236}">
                <a16:creationId xmlns:a16="http://schemas.microsoft.com/office/drawing/2014/main" id="{761A9E0B-DD14-4AB4-A3D8-FB626C7CF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17" name="直接连接符 16">
            <a:extLst>
              <a:ext uri="{FF2B5EF4-FFF2-40B4-BE49-F238E27FC236}">
                <a16:creationId xmlns:a16="http://schemas.microsoft.com/office/drawing/2014/main" id="{B205F826-CC6E-44B4-907F-8282EC15CFCF}"/>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19" name="标题 7">
            <a:extLst>
              <a:ext uri="{FF2B5EF4-FFF2-40B4-BE49-F238E27FC236}">
                <a16:creationId xmlns:a16="http://schemas.microsoft.com/office/drawing/2014/main" id="{AF0D3A8A-C393-4F1D-90E8-D2EA38801518}"/>
              </a:ext>
            </a:extLst>
          </p:cNvPr>
          <p:cNvSpPr txBox="1">
            <a:spLocks/>
          </p:cNvSpPr>
          <p:nvPr/>
        </p:nvSpPr>
        <p:spPr>
          <a:xfrm>
            <a:off x="441433" y="175325"/>
            <a:ext cx="79458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背景与意义</a:t>
            </a:r>
            <a:endParaRPr lang="zh-CN" altLang="en-US" sz="2800" b="1"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69002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7">
            <a:extLst>
              <a:ext uri="{FF2B5EF4-FFF2-40B4-BE49-F238E27FC236}">
                <a16:creationId xmlns:a16="http://schemas.microsoft.com/office/drawing/2014/main" id="{0971F8AA-024B-4F9F-BE95-4D93D9AD2AEC}"/>
              </a:ext>
            </a:extLst>
          </p:cNvPr>
          <p:cNvSpPr txBox="1">
            <a:spLocks/>
          </p:cNvSpPr>
          <p:nvPr/>
        </p:nvSpPr>
        <p:spPr>
          <a:xfrm>
            <a:off x="441433" y="175325"/>
            <a:ext cx="79458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背景与意义</a:t>
            </a:r>
            <a:endParaRPr lang="zh-CN" altLang="en-US" sz="2800" b="1"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矩形 4">
            <a:extLst>
              <a:ext uri="{FF2B5EF4-FFF2-40B4-BE49-F238E27FC236}">
                <a16:creationId xmlns:a16="http://schemas.microsoft.com/office/drawing/2014/main" id="{E860AD29-08FD-B884-313A-578A9769CCC6}"/>
              </a:ext>
            </a:extLst>
          </p:cNvPr>
          <p:cNvSpPr/>
          <p:nvPr/>
        </p:nvSpPr>
        <p:spPr>
          <a:xfrm>
            <a:off x="373768" y="1110950"/>
            <a:ext cx="5537174" cy="2154769"/>
          </a:xfrm>
          <a:prstGeom prst="rect">
            <a:avLst/>
          </a:prstGeom>
          <a:noFill/>
          <a:ln w="25400">
            <a:gradFill>
              <a:gsLst>
                <a:gs pos="100000">
                  <a:srgbClr val="7F5A83"/>
                </a:gs>
                <a:gs pos="0">
                  <a:srgbClr val="0D324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5B8B2206-98BB-A35F-BF4C-FE8D26E230E2}"/>
              </a:ext>
            </a:extLst>
          </p:cNvPr>
          <p:cNvSpPr/>
          <p:nvPr/>
        </p:nvSpPr>
        <p:spPr>
          <a:xfrm>
            <a:off x="373769" y="1110950"/>
            <a:ext cx="5537173" cy="586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课题二</a:t>
            </a:r>
            <a:r>
              <a:rPr lang="zh-CN" altLang="en-US" sz="2400" b="1" dirty="0">
                <a:solidFill>
                  <a:srgbClr val="FF0000"/>
                </a:solidFill>
                <a:latin typeface="微软雅黑" panose="020B0503020204020204" pitchFamily="34" charset="-122"/>
                <a:ea typeface="微软雅黑" panose="020B0503020204020204" pitchFamily="34" charset="-122"/>
              </a:rPr>
              <a:t>关键科学</a:t>
            </a:r>
            <a:r>
              <a:rPr lang="zh-CN" altLang="en-US" sz="2400" b="1" dirty="0">
                <a:solidFill>
                  <a:schemeClr val="tx1"/>
                </a:solidFill>
                <a:latin typeface="微软雅黑" panose="020B0503020204020204" pitchFamily="34" charset="-122"/>
                <a:ea typeface="微软雅黑" panose="020B0503020204020204" pitchFamily="34" charset="-122"/>
              </a:rPr>
              <a:t>问题</a:t>
            </a:r>
          </a:p>
        </p:txBody>
      </p:sp>
      <p:sp>
        <p:nvSpPr>
          <p:cNvPr id="8" name="矩形 7">
            <a:extLst>
              <a:ext uri="{FF2B5EF4-FFF2-40B4-BE49-F238E27FC236}">
                <a16:creationId xmlns:a16="http://schemas.microsoft.com/office/drawing/2014/main" id="{F9174980-D4A6-122F-B83D-7D5C5320C4FA}"/>
              </a:ext>
            </a:extLst>
          </p:cNvPr>
          <p:cNvSpPr/>
          <p:nvPr/>
        </p:nvSpPr>
        <p:spPr>
          <a:xfrm>
            <a:off x="373768" y="3722921"/>
            <a:ext cx="11493408" cy="2737555"/>
          </a:xfrm>
          <a:prstGeom prst="rect">
            <a:avLst/>
          </a:prstGeom>
          <a:noFill/>
          <a:ln w="25400">
            <a:gradFill>
              <a:gsLst>
                <a:gs pos="100000">
                  <a:srgbClr val="7F5A83"/>
                </a:gs>
                <a:gs pos="0">
                  <a:srgbClr val="0D324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3DB4D9BE-F14B-F4E9-DA08-CD5620105FEF}"/>
              </a:ext>
            </a:extLst>
          </p:cNvPr>
          <p:cNvSpPr/>
          <p:nvPr/>
        </p:nvSpPr>
        <p:spPr>
          <a:xfrm>
            <a:off x="373768" y="3722922"/>
            <a:ext cx="11493409" cy="711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本专题研究内容</a:t>
            </a:r>
          </a:p>
        </p:txBody>
      </p:sp>
      <p:sp>
        <p:nvSpPr>
          <p:cNvPr id="10" name="箭头: 下 9">
            <a:extLst>
              <a:ext uri="{FF2B5EF4-FFF2-40B4-BE49-F238E27FC236}">
                <a16:creationId xmlns:a16="http://schemas.microsoft.com/office/drawing/2014/main" id="{36B62DDE-7C96-D310-150B-C36B2B2626DD}"/>
              </a:ext>
            </a:extLst>
          </p:cNvPr>
          <p:cNvSpPr/>
          <p:nvPr/>
        </p:nvSpPr>
        <p:spPr>
          <a:xfrm>
            <a:off x="2900039" y="3282314"/>
            <a:ext cx="484632" cy="440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97A27C0B-E226-9804-3181-C532D3E4A001}"/>
              </a:ext>
            </a:extLst>
          </p:cNvPr>
          <p:cNvSpPr/>
          <p:nvPr/>
        </p:nvSpPr>
        <p:spPr>
          <a:xfrm>
            <a:off x="684011" y="1697055"/>
            <a:ext cx="4916688" cy="1389053"/>
          </a:xfrm>
          <a:prstGeom prst="roundRect">
            <a:avLst/>
          </a:prstGeom>
          <a:gradFill>
            <a:gsLst>
              <a:gs pos="100000">
                <a:srgbClr val="86A8E7"/>
              </a:gs>
              <a:gs pos="0">
                <a:srgbClr val="7F7FD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建筑与市政公用设施多源异构运维大数据的统一编码与关联融合机制</a:t>
            </a:r>
          </a:p>
        </p:txBody>
      </p:sp>
      <p:sp>
        <p:nvSpPr>
          <p:cNvPr id="15" name="矩形: 圆角 14">
            <a:extLst>
              <a:ext uri="{FF2B5EF4-FFF2-40B4-BE49-F238E27FC236}">
                <a16:creationId xmlns:a16="http://schemas.microsoft.com/office/drawing/2014/main" id="{C1D17A65-6CDD-B892-CDC3-31CB644BAECD}"/>
              </a:ext>
            </a:extLst>
          </p:cNvPr>
          <p:cNvSpPr/>
          <p:nvPr/>
        </p:nvSpPr>
        <p:spPr>
          <a:xfrm>
            <a:off x="757716" y="4344806"/>
            <a:ext cx="10823758" cy="2030996"/>
          </a:xfrm>
          <a:prstGeom prst="roundRect">
            <a:avLst/>
          </a:prstGeom>
          <a:gradFill>
            <a:gsLst>
              <a:gs pos="0">
                <a:srgbClr val="5B86E5"/>
              </a:gs>
              <a:gs pos="100000">
                <a:srgbClr val="36D1D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pPr>
            <a:r>
              <a:rPr lang="zh-CN" altLang="en-US" sz="2400" b="1" dirty="0">
                <a:solidFill>
                  <a:srgbClr val="FFFF00"/>
                </a:solidFill>
                <a:latin typeface="微软雅黑" panose="020B0503020204020204" pitchFamily="34" charset="-122"/>
                <a:ea typeface="微软雅黑" panose="020B0503020204020204" pitchFamily="34" charset="-122"/>
              </a:rPr>
              <a:t>研究基于天基卫星快速解译、空基多智能体协同巡检以及地基</a:t>
            </a:r>
            <a:r>
              <a:rPr lang="en-US" altLang="zh-CN" sz="2400" b="1" dirty="0">
                <a:solidFill>
                  <a:srgbClr val="FFFF00"/>
                </a:solidFill>
                <a:latin typeface="微软雅黑" panose="020B0503020204020204" pitchFamily="34" charset="-122"/>
                <a:ea typeface="微软雅黑" panose="020B0503020204020204" pitchFamily="34" charset="-122"/>
              </a:rPr>
              <a:t>IOT</a:t>
            </a:r>
            <a:r>
              <a:rPr lang="zh-CN" altLang="en-US" sz="2400" b="1" dirty="0">
                <a:solidFill>
                  <a:srgbClr val="FFFF00"/>
                </a:solidFill>
                <a:latin typeface="微软雅黑" panose="020B0503020204020204" pitchFamily="34" charset="-122"/>
                <a:ea typeface="微软雅黑" panose="020B0503020204020204" pitchFamily="34" charset="-122"/>
              </a:rPr>
              <a:t>群体传感的空天地一体化运维性态信息的实时智能感知方法；</a:t>
            </a:r>
            <a:r>
              <a:rPr lang="zh-CN" altLang="en-US" sz="2400" b="1" dirty="0">
                <a:solidFill>
                  <a:srgbClr val="7030A0"/>
                </a:solidFill>
                <a:latin typeface="微软雅黑" panose="020B0503020204020204" pitchFamily="34" charset="-122"/>
                <a:ea typeface="微软雅黑" panose="020B0503020204020204" pitchFamily="34" charset="-122"/>
              </a:rPr>
              <a:t>研发基于网联资源调度的“端</a:t>
            </a:r>
            <a:r>
              <a:rPr lang="en-US" altLang="zh-CN" sz="2400" b="1" dirty="0">
                <a:solidFill>
                  <a:srgbClr val="7030A0"/>
                </a:solidFill>
                <a:latin typeface="微软雅黑" panose="020B0503020204020204" pitchFamily="34" charset="-122"/>
                <a:ea typeface="微软雅黑" panose="020B0503020204020204" pitchFamily="34" charset="-122"/>
              </a:rPr>
              <a:t>-</a:t>
            </a:r>
            <a:r>
              <a:rPr lang="zh-CN" altLang="en-US" sz="2400" b="1" dirty="0">
                <a:solidFill>
                  <a:srgbClr val="7030A0"/>
                </a:solidFill>
                <a:latin typeface="微软雅黑" panose="020B0503020204020204" pitchFamily="34" charset="-122"/>
                <a:ea typeface="微软雅黑" panose="020B0503020204020204" pitchFamily="34" charset="-122"/>
              </a:rPr>
              <a:t>边”数据校验与保障算法；</a:t>
            </a:r>
            <a:r>
              <a:rPr lang="zh-CN" altLang="en-US" sz="2400" b="1" dirty="0">
                <a:solidFill>
                  <a:srgbClr val="3B4371"/>
                </a:solidFill>
                <a:latin typeface="微软雅黑" panose="020B0503020204020204" pitchFamily="34" charset="-122"/>
                <a:ea typeface="微软雅黑" panose="020B0503020204020204" pitchFamily="34" charset="-122"/>
              </a:rPr>
              <a:t>研究基于多智能体无人系统的多源运维数据感知方法 。</a:t>
            </a:r>
            <a:endParaRPr lang="zh-CN" altLang="zh-CN" sz="2400" b="1" noProof="1">
              <a:solidFill>
                <a:srgbClr val="3B437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33A820AE-ED0A-44FA-880C-9C60D697BEF3}"/>
              </a:ext>
            </a:extLst>
          </p:cNvPr>
          <p:cNvSpPr/>
          <p:nvPr/>
        </p:nvSpPr>
        <p:spPr>
          <a:xfrm>
            <a:off x="6281060" y="1110950"/>
            <a:ext cx="5537174" cy="2154769"/>
          </a:xfrm>
          <a:prstGeom prst="rect">
            <a:avLst/>
          </a:prstGeom>
          <a:noFill/>
          <a:ln w="25400">
            <a:gradFill>
              <a:gsLst>
                <a:gs pos="100000">
                  <a:srgbClr val="7F5A83"/>
                </a:gs>
                <a:gs pos="0">
                  <a:srgbClr val="0D324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8FF4BD1A-89E4-4C18-8813-BA0E10899496}"/>
              </a:ext>
            </a:extLst>
          </p:cNvPr>
          <p:cNvSpPr/>
          <p:nvPr/>
        </p:nvSpPr>
        <p:spPr>
          <a:xfrm>
            <a:off x="6281061" y="1110950"/>
            <a:ext cx="5537173" cy="58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课题二</a:t>
            </a:r>
            <a:r>
              <a:rPr lang="zh-CN" altLang="en-US" sz="2400" b="1" dirty="0">
                <a:solidFill>
                  <a:srgbClr val="FF0000"/>
                </a:solidFill>
                <a:latin typeface="微软雅黑" panose="020B0503020204020204" pitchFamily="34" charset="-122"/>
                <a:ea typeface="微软雅黑" panose="020B0503020204020204" pitchFamily="34" charset="-122"/>
              </a:rPr>
              <a:t>关键技术</a:t>
            </a:r>
            <a:r>
              <a:rPr lang="zh-CN" altLang="en-US" sz="2400" b="1" dirty="0">
                <a:solidFill>
                  <a:schemeClr val="tx1"/>
                </a:solidFill>
                <a:latin typeface="微软雅黑" panose="020B0503020204020204" pitchFamily="34" charset="-122"/>
                <a:ea typeface="微软雅黑" panose="020B0503020204020204" pitchFamily="34" charset="-122"/>
              </a:rPr>
              <a:t>问题</a:t>
            </a:r>
          </a:p>
        </p:txBody>
      </p:sp>
      <p:sp>
        <p:nvSpPr>
          <p:cNvPr id="21" name="矩形: 圆角 20">
            <a:extLst>
              <a:ext uri="{FF2B5EF4-FFF2-40B4-BE49-F238E27FC236}">
                <a16:creationId xmlns:a16="http://schemas.microsoft.com/office/drawing/2014/main" id="{B344C7F3-EDD4-4CEE-BF00-93E69B0712E1}"/>
              </a:ext>
            </a:extLst>
          </p:cNvPr>
          <p:cNvSpPr/>
          <p:nvPr/>
        </p:nvSpPr>
        <p:spPr>
          <a:xfrm>
            <a:off x="6536873" y="1709424"/>
            <a:ext cx="5025548" cy="1367082"/>
          </a:xfrm>
          <a:prstGeom prst="roundRect">
            <a:avLst/>
          </a:prstGeom>
          <a:gradFill>
            <a:gsLst>
              <a:gs pos="100000">
                <a:srgbClr val="86A8E7"/>
              </a:gs>
              <a:gs pos="0">
                <a:srgbClr val="7F7FD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基于分布式边缘计算与网联架构的多源异构运维数据快速感知</a:t>
            </a:r>
            <a:endParaRPr lang="en-US" altLang="zh-CN" sz="2400" b="1" dirty="0">
              <a:latin typeface="微软雅黑" panose="020B0503020204020204" pitchFamily="34" charset="-122"/>
              <a:ea typeface="微软雅黑" panose="020B0503020204020204" pitchFamily="34" charset="-122"/>
            </a:endParaRPr>
          </a:p>
          <a:p>
            <a:pPr algn="ctr"/>
            <a:r>
              <a:rPr lang="zh-CN" altLang="en-US" sz="2400" b="1" dirty="0">
                <a:latin typeface="微软雅黑" panose="020B0503020204020204" pitchFamily="34" charset="-122"/>
                <a:ea typeface="微软雅黑" panose="020B0503020204020204" pitchFamily="34" charset="-122"/>
              </a:rPr>
              <a:t>和近实时传输技术 </a:t>
            </a:r>
          </a:p>
        </p:txBody>
      </p:sp>
      <p:sp>
        <p:nvSpPr>
          <p:cNvPr id="22" name="箭头: 下 21">
            <a:extLst>
              <a:ext uri="{FF2B5EF4-FFF2-40B4-BE49-F238E27FC236}">
                <a16:creationId xmlns:a16="http://schemas.microsoft.com/office/drawing/2014/main" id="{9692FC9E-922E-49AE-8697-D8E1471DC6A1}"/>
              </a:ext>
            </a:extLst>
          </p:cNvPr>
          <p:cNvSpPr/>
          <p:nvPr/>
        </p:nvSpPr>
        <p:spPr>
          <a:xfrm>
            <a:off x="8807331" y="3282314"/>
            <a:ext cx="484632" cy="440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内容占位符 12">
            <a:extLst>
              <a:ext uri="{FF2B5EF4-FFF2-40B4-BE49-F238E27FC236}">
                <a16:creationId xmlns:a16="http://schemas.microsoft.com/office/drawing/2014/main" id="{A2D61682-4F68-4742-A7EC-4A752AE82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23" name="直接连接符 22">
            <a:extLst>
              <a:ext uri="{FF2B5EF4-FFF2-40B4-BE49-F238E27FC236}">
                <a16:creationId xmlns:a16="http://schemas.microsoft.com/office/drawing/2014/main" id="{688D25B0-27E7-4753-AFF2-170B124B4845}"/>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902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23">
            <a:extLst>
              <a:ext uri="{FF2B5EF4-FFF2-40B4-BE49-F238E27FC236}">
                <a16:creationId xmlns:a16="http://schemas.microsoft.com/office/drawing/2014/main" id="{8812982A-C460-4832-9E5B-7F52C4FD0A0B}"/>
              </a:ext>
            </a:extLst>
          </p:cNvPr>
          <p:cNvSpPr/>
          <p:nvPr/>
        </p:nvSpPr>
        <p:spPr>
          <a:xfrm>
            <a:off x="842461" y="1834772"/>
            <a:ext cx="5931781" cy="1325649"/>
          </a:xfrm>
          <a:prstGeom prst="roundRect">
            <a:avLst/>
          </a:prstGeom>
          <a:gradFill>
            <a:gsLst>
              <a:gs pos="0">
                <a:srgbClr val="5B86E5"/>
              </a:gs>
              <a:gs pos="100000">
                <a:srgbClr val="36D1D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None/>
            </a:pPr>
            <a:r>
              <a:rPr lang="en-US" altLang="zh-CN" sz="2000" b="1" noProof="1">
                <a:solidFill>
                  <a:schemeClr val="bg1"/>
                </a:solidFill>
                <a:latin typeface="Times New Roman" panose="02020603050405020304" pitchFamily="18" charset="0"/>
                <a:ea typeface="微软雅黑" panose="020B0503020204020204" pitchFamily="34" charset="-122"/>
              </a:rPr>
              <a:t>1.</a:t>
            </a:r>
            <a:r>
              <a:rPr lang="zh-CN" altLang="en-US" sz="2000" b="1" noProof="1">
                <a:solidFill>
                  <a:schemeClr val="bg1"/>
                </a:solidFill>
                <a:latin typeface="Times New Roman" panose="02020603050405020304" pitchFamily="18" charset="0"/>
                <a:ea typeface="微软雅黑" panose="020B0503020204020204" pitchFamily="34" charset="-122"/>
              </a:rPr>
              <a:t>面向设施群的空天地一体化协同快速监测技术</a:t>
            </a:r>
            <a:endParaRPr lang="en-US" altLang="zh-CN" sz="2000" b="1" noProof="1">
              <a:solidFill>
                <a:schemeClr val="bg1"/>
              </a:solidFill>
              <a:latin typeface="Times New Roman" panose="02020603050405020304" pitchFamily="18" charset="0"/>
              <a:ea typeface="微软雅黑" panose="020B0503020204020204" pitchFamily="34" charset="-122"/>
            </a:endParaRPr>
          </a:p>
          <a:p>
            <a:pPr>
              <a:buNone/>
            </a:pPr>
            <a:r>
              <a:rPr lang="en-US" altLang="zh-CN" dirty="0">
                <a:solidFill>
                  <a:srgbClr val="000000"/>
                </a:solidFill>
                <a:highlight>
                  <a:srgbClr val="FFFF00"/>
                </a:highlight>
                <a:latin typeface="SimSun" panose="02010600030101010101" pitchFamily="2" charset="-122"/>
                <a:ea typeface="SimSun" panose="02010600030101010101" pitchFamily="2" charset="-122"/>
              </a:rPr>
              <a:t>a</a:t>
            </a:r>
            <a:r>
              <a:rPr lang="zh-CN" altLang="en-US" dirty="0">
                <a:solidFill>
                  <a:srgbClr val="000000"/>
                </a:solidFill>
                <a:highlight>
                  <a:srgbClr val="FFFF00"/>
                </a:highlight>
                <a:latin typeface="SimSun" panose="02010600030101010101" pitchFamily="2" charset="-122"/>
                <a:ea typeface="SimSun" panose="02010600030101010101" pitchFamily="2" charset="-122"/>
              </a:rPr>
              <a:t>）</a:t>
            </a:r>
            <a:r>
              <a:rPr lang="zh-CN" altLang="en-US" sz="1800" b="0" i="0" dirty="0">
                <a:solidFill>
                  <a:srgbClr val="000000"/>
                </a:solidFill>
                <a:effectLst/>
                <a:highlight>
                  <a:srgbClr val="FFFF00"/>
                </a:highlight>
                <a:latin typeface="SimSun" panose="02010600030101010101" pitchFamily="2" charset="-122"/>
                <a:ea typeface="SimSun" panose="02010600030101010101" pitchFamily="2" charset="-122"/>
              </a:rPr>
              <a:t>建立空天地协同监测技术。</a:t>
            </a:r>
            <a:r>
              <a:rPr lang="zh-CN" altLang="en-US" sz="2400" dirty="0">
                <a:highlight>
                  <a:srgbClr val="FFFF00"/>
                </a:highlight>
              </a:rPr>
              <a:t> </a:t>
            </a:r>
            <a:endParaRPr lang="zh-CN" altLang="zh-CN" sz="2400" b="1" noProof="1">
              <a:solidFill>
                <a:schemeClr val="bg1"/>
              </a:solidFill>
              <a:highlight>
                <a:srgbClr val="FFFF00"/>
              </a:highlight>
              <a:latin typeface="Times New Roman" panose="02020603050405020304" pitchFamily="18" charset="0"/>
              <a:ea typeface="微软雅黑" panose="020B0503020204020204" pitchFamily="34" charset="-122"/>
            </a:endParaRPr>
          </a:p>
        </p:txBody>
      </p:sp>
      <p:sp>
        <p:nvSpPr>
          <p:cNvPr id="25" name="矩形: 圆角 24">
            <a:extLst>
              <a:ext uri="{FF2B5EF4-FFF2-40B4-BE49-F238E27FC236}">
                <a16:creationId xmlns:a16="http://schemas.microsoft.com/office/drawing/2014/main" id="{79B96D6F-683A-4E71-B9D7-FB30B0CEBE08}"/>
              </a:ext>
            </a:extLst>
          </p:cNvPr>
          <p:cNvSpPr/>
          <p:nvPr/>
        </p:nvSpPr>
        <p:spPr>
          <a:xfrm>
            <a:off x="842461" y="3349510"/>
            <a:ext cx="5931781" cy="1325649"/>
          </a:xfrm>
          <a:prstGeom prst="roundRect">
            <a:avLst/>
          </a:prstGeom>
          <a:gradFill>
            <a:gsLst>
              <a:gs pos="0">
                <a:srgbClr val="5B86E5"/>
              </a:gs>
              <a:gs pos="100000">
                <a:srgbClr val="36D1D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tLang="zh-CN" sz="2000" b="1" dirty="0">
                <a:solidFill>
                  <a:schemeClr val="bg1"/>
                </a:solidFill>
                <a:latin typeface="Times New Roman" panose="02020603050405020304" pitchFamily="18" charset="0"/>
                <a:ea typeface="微软雅黑" panose="020B0503020204020204" pitchFamily="34" charset="-122"/>
              </a:rPr>
              <a:t>2. </a:t>
            </a:r>
            <a:r>
              <a:rPr lang="zh-CN" altLang="zh-CN" sz="2000" b="1" dirty="0">
                <a:solidFill>
                  <a:schemeClr val="bg1"/>
                </a:solidFill>
                <a:latin typeface="Times New Roman" panose="02020603050405020304" pitchFamily="18" charset="0"/>
                <a:ea typeface="微软雅黑" panose="020B0503020204020204" pitchFamily="34" charset="-122"/>
              </a:rPr>
              <a:t>多无人机智能体编队协同智能巡检技术</a:t>
            </a:r>
            <a:endParaRPr lang="en-US" altLang="zh-CN" sz="2000" b="1" dirty="0">
              <a:solidFill>
                <a:schemeClr val="bg1"/>
              </a:solidFill>
              <a:latin typeface="Times New Roman" panose="02020603050405020304" pitchFamily="18" charset="0"/>
              <a:ea typeface="微软雅黑" panose="020B0503020204020204" pitchFamily="34" charset="-122"/>
            </a:endParaRPr>
          </a:p>
          <a:p>
            <a:r>
              <a:rPr lang="en-US" altLang="zh-CN" dirty="0">
                <a:solidFill>
                  <a:srgbClr val="000000"/>
                </a:solidFill>
                <a:highlight>
                  <a:srgbClr val="FFFF00"/>
                </a:highlight>
                <a:latin typeface="SimSun" panose="02010600030101010101" pitchFamily="2" charset="-122"/>
                <a:ea typeface="SimSun" panose="02010600030101010101" pitchFamily="2" charset="-122"/>
              </a:rPr>
              <a:t>a</a:t>
            </a:r>
            <a:r>
              <a:rPr lang="zh-CN" altLang="en-US" dirty="0">
                <a:solidFill>
                  <a:srgbClr val="000000"/>
                </a:solidFill>
                <a:highlight>
                  <a:srgbClr val="FFFF00"/>
                </a:highlight>
                <a:latin typeface="SimSun" panose="02010600030101010101" pitchFamily="2" charset="-122"/>
                <a:ea typeface="SimSun" panose="02010600030101010101" pitchFamily="2" charset="-122"/>
              </a:rPr>
              <a:t>）</a:t>
            </a:r>
            <a:r>
              <a:rPr lang="en-US" altLang="zh-CN" dirty="0">
                <a:solidFill>
                  <a:srgbClr val="000000"/>
                </a:solidFill>
                <a:highlight>
                  <a:srgbClr val="FFFF00"/>
                </a:highlight>
                <a:latin typeface="SimSun" panose="02010600030101010101" pitchFamily="2" charset="-122"/>
                <a:ea typeface="SimSun" panose="02010600030101010101" pitchFamily="2" charset="-122"/>
              </a:rPr>
              <a:t>3</a:t>
            </a:r>
            <a:r>
              <a:rPr lang="zh-CN" altLang="en-US" dirty="0">
                <a:solidFill>
                  <a:srgbClr val="000000"/>
                </a:solidFill>
                <a:highlight>
                  <a:srgbClr val="FFFF00"/>
                </a:highlight>
                <a:latin typeface="SimSun" panose="02010600030101010101" pitchFamily="2" charset="-122"/>
                <a:ea typeface="SimSun" panose="02010600030101010101" pitchFamily="2" charset="-122"/>
              </a:rPr>
              <a:t>台以上无人机群协同编队的智能巡检；</a:t>
            </a:r>
          </a:p>
          <a:p>
            <a:r>
              <a:rPr lang="en-US" altLang="zh-CN" dirty="0">
                <a:solidFill>
                  <a:srgbClr val="000000"/>
                </a:solidFill>
                <a:highlight>
                  <a:srgbClr val="FFFF00"/>
                </a:highlight>
                <a:latin typeface="SimSun" panose="02010600030101010101" pitchFamily="2" charset="-122"/>
                <a:ea typeface="SimSun" panose="02010600030101010101" pitchFamily="2" charset="-122"/>
              </a:rPr>
              <a:t>b</a:t>
            </a:r>
            <a:r>
              <a:rPr lang="zh-CN" altLang="en-US" dirty="0">
                <a:solidFill>
                  <a:srgbClr val="000000"/>
                </a:solidFill>
                <a:highlight>
                  <a:srgbClr val="FFFF00"/>
                </a:highlight>
                <a:latin typeface="SimSun" panose="02010600030101010101" pitchFamily="2" charset="-122"/>
                <a:ea typeface="SimSun" panose="02010600030101010101" pitchFamily="2" charset="-122"/>
              </a:rPr>
              <a:t>）低视场环境下无人机视角导航与巡检。</a:t>
            </a:r>
            <a:endParaRPr lang="zh-CN" altLang="zh-CN" sz="2000" b="1" noProof="1">
              <a:solidFill>
                <a:schemeClr val="bg1"/>
              </a:solidFill>
              <a:latin typeface="Times New Roman" panose="02020603050405020304" pitchFamily="18" charset="0"/>
              <a:ea typeface="微软雅黑" panose="020B0503020204020204" pitchFamily="34" charset="-122"/>
            </a:endParaRPr>
          </a:p>
        </p:txBody>
      </p:sp>
      <p:sp>
        <p:nvSpPr>
          <p:cNvPr id="26" name="矩形: 圆角 25">
            <a:extLst>
              <a:ext uri="{FF2B5EF4-FFF2-40B4-BE49-F238E27FC236}">
                <a16:creationId xmlns:a16="http://schemas.microsoft.com/office/drawing/2014/main" id="{E5E46DE2-24DD-4990-8CBD-734F9B8F467C}"/>
              </a:ext>
            </a:extLst>
          </p:cNvPr>
          <p:cNvSpPr/>
          <p:nvPr/>
        </p:nvSpPr>
        <p:spPr>
          <a:xfrm>
            <a:off x="842461" y="4864247"/>
            <a:ext cx="5931781" cy="1325649"/>
          </a:xfrm>
          <a:prstGeom prst="roundRect">
            <a:avLst/>
          </a:prstGeom>
          <a:gradFill>
            <a:gsLst>
              <a:gs pos="100000">
                <a:srgbClr val="36D1DC"/>
              </a:gs>
              <a:gs pos="0">
                <a:srgbClr val="5B86E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tLang="zh-CN" sz="2000" b="1" noProof="1">
                <a:solidFill>
                  <a:schemeClr val="bg1"/>
                </a:solidFill>
                <a:latin typeface="Times New Roman" panose="02020603050405020304" pitchFamily="18" charset="0"/>
                <a:ea typeface="微软雅黑" panose="020B0503020204020204" pitchFamily="34" charset="-122"/>
              </a:rPr>
              <a:t>3. </a:t>
            </a:r>
            <a:r>
              <a:rPr lang="zh-CN" altLang="en-US" sz="2000" b="1" noProof="1">
                <a:solidFill>
                  <a:schemeClr val="bg1"/>
                </a:solidFill>
                <a:latin typeface="Times New Roman" panose="02020603050405020304" pitchFamily="18" charset="0"/>
                <a:ea typeface="微软雅黑" panose="020B0503020204020204" pitchFamily="34" charset="-122"/>
              </a:rPr>
              <a:t>“云</a:t>
            </a:r>
            <a:r>
              <a:rPr lang="en-US" altLang="zh-CN" sz="2000" b="1" noProof="1">
                <a:solidFill>
                  <a:schemeClr val="bg1"/>
                </a:solidFill>
                <a:latin typeface="Times New Roman" panose="02020603050405020304" pitchFamily="18" charset="0"/>
                <a:ea typeface="微软雅黑" panose="020B0503020204020204" pitchFamily="34" charset="-122"/>
              </a:rPr>
              <a:t>-</a:t>
            </a:r>
            <a:r>
              <a:rPr lang="zh-CN" altLang="en-US" sz="2000" b="1" noProof="1">
                <a:solidFill>
                  <a:schemeClr val="bg1"/>
                </a:solidFill>
                <a:latin typeface="Times New Roman" panose="02020603050405020304" pitchFamily="18" charset="0"/>
                <a:ea typeface="微软雅黑" panose="020B0503020204020204" pitchFamily="34" charset="-122"/>
              </a:rPr>
              <a:t>边</a:t>
            </a:r>
            <a:r>
              <a:rPr lang="en-US" altLang="zh-CN" sz="2000" b="1" noProof="1">
                <a:solidFill>
                  <a:schemeClr val="bg1"/>
                </a:solidFill>
                <a:latin typeface="Times New Roman" panose="02020603050405020304" pitchFamily="18" charset="0"/>
                <a:ea typeface="微软雅黑" panose="020B0503020204020204" pitchFamily="34" charset="-122"/>
              </a:rPr>
              <a:t>-</a:t>
            </a:r>
            <a:r>
              <a:rPr lang="zh-CN" altLang="en-US" sz="2000" b="1" noProof="1">
                <a:solidFill>
                  <a:schemeClr val="bg1"/>
                </a:solidFill>
                <a:latin typeface="Times New Roman" panose="02020603050405020304" pitchFamily="18" charset="0"/>
                <a:ea typeface="微软雅黑" panose="020B0503020204020204" pitchFamily="34" charset="-122"/>
              </a:rPr>
              <a:t>端”分布式多源运维数据智能感知技术</a:t>
            </a:r>
            <a:endParaRPr lang="en-US" altLang="zh-CN" sz="2000" b="1" noProof="1">
              <a:solidFill>
                <a:schemeClr val="bg1"/>
              </a:solidFill>
              <a:latin typeface="Times New Roman" panose="02020603050405020304" pitchFamily="18" charset="0"/>
              <a:ea typeface="微软雅黑" panose="020B0503020204020204" pitchFamily="34" charset="-122"/>
            </a:endParaRPr>
          </a:p>
          <a:p>
            <a:r>
              <a:rPr lang="en-US" altLang="zh-CN" dirty="0">
                <a:solidFill>
                  <a:srgbClr val="000000"/>
                </a:solidFill>
                <a:highlight>
                  <a:srgbClr val="FFFF00"/>
                </a:highlight>
                <a:latin typeface="SimSun" panose="02010600030101010101" pitchFamily="2" charset="-122"/>
                <a:ea typeface="SimSun" panose="02010600030101010101" pitchFamily="2" charset="-122"/>
              </a:rPr>
              <a:t>a</a:t>
            </a:r>
            <a:r>
              <a:rPr lang="zh-CN" altLang="en-US" dirty="0">
                <a:solidFill>
                  <a:srgbClr val="000000"/>
                </a:solidFill>
                <a:highlight>
                  <a:srgbClr val="FFFF00"/>
                </a:highlight>
                <a:latin typeface="SimSun" panose="02010600030101010101" pitchFamily="2" charset="-122"/>
                <a:ea typeface="SimSun" panose="02010600030101010101" pitchFamily="2" charset="-122"/>
              </a:rPr>
              <a:t>）分布式自组网数据传输跳数能力不低于</a:t>
            </a:r>
            <a:r>
              <a:rPr lang="en-US" altLang="zh-CN" dirty="0">
                <a:solidFill>
                  <a:srgbClr val="000000"/>
                </a:solidFill>
                <a:highlight>
                  <a:srgbClr val="FFFF00"/>
                </a:highlight>
                <a:latin typeface="SimSun" panose="02010600030101010101" pitchFamily="2" charset="-122"/>
                <a:ea typeface="SimSun" panose="02010600030101010101" pitchFamily="2" charset="-122"/>
              </a:rPr>
              <a:t>3</a:t>
            </a:r>
            <a:r>
              <a:rPr lang="zh-CN" altLang="en-US" dirty="0">
                <a:solidFill>
                  <a:srgbClr val="000000"/>
                </a:solidFill>
                <a:highlight>
                  <a:srgbClr val="FFFF00"/>
                </a:highlight>
                <a:latin typeface="SimSun" panose="02010600030101010101" pitchFamily="2" charset="-122"/>
                <a:ea typeface="SimSun" panose="02010600030101010101" pitchFamily="2" charset="-122"/>
              </a:rPr>
              <a:t>跳；</a:t>
            </a:r>
          </a:p>
          <a:p>
            <a:r>
              <a:rPr lang="en-US" altLang="zh-CN" dirty="0">
                <a:solidFill>
                  <a:srgbClr val="000000"/>
                </a:solidFill>
                <a:highlight>
                  <a:srgbClr val="FFFF00"/>
                </a:highlight>
                <a:latin typeface="SimSun" panose="02010600030101010101" pitchFamily="2" charset="-122"/>
                <a:ea typeface="SimSun" panose="02010600030101010101" pitchFamily="2" charset="-122"/>
              </a:rPr>
              <a:t>b</a:t>
            </a:r>
            <a:r>
              <a:rPr lang="zh-CN" altLang="en-US" dirty="0">
                <a:solidFill>
                  <a:srgbClr val="000000"/>
                </a:solidFill>
                <a:highlight>
                  <a:srgbClr val="FFFF00"/>
                </a:highlight>
                <a:latin typeface="SimSun" panose="02010600030101010101" pitchFamily="2" charset="-122"/>
                <a:ea typeface="SimSun" panose="02010600030101010101" pitchFamily="2" charset="-122"/>
              </a:rPr>
              <a:t>）感知智能体群自主组网技术。 </a:t>
            </a:r>
            <a:endParaRPr lang="zh-CN" altLang="zh-CN" noProof="1">
              <a:solidFill>
                <a:srgbClr val="000000"/>
              </a:solidFill>
              <a:highlight>
                <a:srgbClr val="FFFF00"/>
              </a:highlight>
              <a:latin typeface="SimSun" panose="02010600030101010101" pitchFamily="2" charset="-122"/>
              <a:ea typeface="SimSun" panose="02010600030101010101" pitchFamily="2" charset="-122"/>
            </a:endParaRPr>
          </a:p>
        </p:txBody>
      </p:sp>
      <p:sp>
        <p:nvSpPr>
          <p:cNvPr id="29" name="矩形 28">
            <a:extLst>
              <a:ext uri="{FF2B5EF4-FFF2-40B4-BE49-F238E27FC236}">
                <a16:creationId xmlns:a16="http://schemas.microsoft.com/office/drawing/2014/main" id="{BAE6DF0D-49A1-4C84-9F46-056C4B322D04}"/>
              </a:ext>
            </a:extLst>
          </p:cNvPr>
          <p:cNvSpPr/>
          <p:nvPr/>
        </p:nvSpPr>
        <p:spPr>
          <a:xfrm>
            <a:off x="626724" y="1110339"/>
            <a:ext cx="6339155" cy="5314950"/>
          </a:xfrm>
          <a:prstGeom prst="rect">
            <a:avLst/>
          </a:prstGeom>
          <a:noFill/>
          <a:ln w="25400">
            <a:gradFill>
              <a:gsLst>
                <a:gs pos="100000">
                  <a:srgbClr val="7F5A83"/>
                </a:gs>
                <a:gs pos="0">
                  <a:srgbClr val="0D324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26">
            <a:extLst>
              <a:ext uri="{FF2B5EF4-FFF2-40B4-BE49-F238E27FC236}">
                <a16:creationId xmlns:a16="http://schemas.microsoft.com/office/drawing/2014/main" id="{23C8EADB-CCD1-450F-BC07-E78B2625C35B}"/>
              </a:ext>
            </a:extLst>
          </p:cNvPr>
          <p:cNvSpPr/>
          <p:nvPr/>
        </p:nvSpPr>
        <p:spPr>
          <a:xfrm>
            <a:off x="7969826" y="2349087"/>
            <a:ext cx="3484027" cy="1389053"/>
          </a:xfrm>
          <a:prstGeom prst="roundRect">
            <a:avLst/>
          </a:prstGeom>
          <a:gradFill>
            <a:gsLst>
              <a:gs pos="100000">
                <a:srgbClr val="86A8E7"/>
              </a:gs>
              <a:gs pos="0">
                <a:srgbClr val="7F7FD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dirty="0">
                <a:latin typeface="微软雅黑" panose="020B0503020204020204" pitchFamily="34" charset="-122"/>
                <a:ea typeface="微软雅黑" panose="020B0503020204020204" pitchFamily="34" charset="-122"/>
              </a:rPr>
              <a:t>面向设施群的空天地</a:t>
            </a:r>
            <a:endParaRPr lang="en-US" altLang="zh-CN" sz="2400" b="1" dirty="0">
              <a:latin typeface="微软雅黑" panose="020B0503020204020204" pitchFamily="34" charset="-122"/>
              <a:ea typeface="微软雅黑" panose="020B0503020204020204" pitchFamily="34" charset="-122"/>
            </a:endParaRPr>
          </a:p>
          <a:p>
            <a:pPr algn="ctr"/>
            <a:r>
              <a:rPr lang="zh-CN" altLang="zh-CN" sz="2400" b="1" dirty="0">
                <a:latin typeface="微软雅黑" panose="020B0503020204020204" pitchFamily="34" charset="-122"/>
                <a:ea typeface="微软雅黑" panose="020B0503020204020204" pitchFamily="34" charset="-122"/>
              </a:rPr>
              <a:t>一体化协同监测</a:t>
            </a:r>
            <a:endParaRPr lang="zh-CN" altLang="en-US" sz="2400" b="1" dirty="0">
              <a:latin typeface="微软雅黑" panose="020B0503020204020204" pitchFamily="34" charset="-122"/>
              <a:ea typeface="微软雅黑" panose="020B0503020204020204" pitchFamily="34" charset="-122"/>
            </a:endParaRPr>
          </a:p>
        </p:txBody>
      </p:sp>
      <p:sp>
        <p:nvSpPr>
          <p:cNvPr id="28" name="矩形: 圆角 27">
            <a:extLst>
              <a:ext uri="{FF2B5EF4-FFF2-40B4-BE49-F238E27FC236}">
                <a16:creationId xmlns:a16="http://schemas.microsoft.com/office/drawing/2014/main" id="{90A3B694-EB63-4C8C-AEF3-1BDFF1DAC35E}"/>
              </a:ext>
            </a:extLst>
          </p:cNvPr>
          <p:cNvSpPr/>
          <p:nvPr/>
        </p:nvSpPr>
        <p:spPr>
          <a:xfrm>
            <a:off x="7969826" y="4022762"/>
            <a:ext cx="3484027" cy="1682969"/>
          </a:xfrm>
          <a:prstGeom prst="roundRect">
            <a:avLst/>
          </a:prstGeom>
          <a:gradFill>
            <a:gsLst>
              <a:gs pos="100000">
                <a:srgbClr val="86A8E7"/>
              </a:gs>
              <a:gs pos="0">
                <a:srgbClr val="7F7FD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zh-CN" altLang="zh-CN" sz="2400" b="1" dirty="0">
                <a:latin typeface="微软雅黑" panose="020B0503020204020204" pitchFamily="34" charset="-122"/>
                <a:ea typeface="微软雅黑" panose="020B0503020204020204" pitchFamily="34" charset="-122"/>
              </a:rPr>
              <a:t>超低延时的</a:t>
            </a:r>
            <a:r>
              <a:rPr lang="en-US" altLang="zh-CN" sz="2400" b="1" dirty="0">
                <a:latin typeface="微软雅黑" panose="020B0503020204020204" pitchFamily="34" charset="-122"/>
                <a:ea typeface="微软雅黑" panose="020B0503020204020204" pitchFamily="34" charset="-122"/>
              </a:rPr>
              <a:t>“</a:t>
            </a:r>
            <a:r>
              <a:rPr lang="zh-CN" altLang="zh-CN" sz="2400" b="1" dirty="0">
                <a:latin typeface="微软雅黑" panose="020B0503020204020204" pitchFamily="34" charset="-122"/>
                <a:ea typeface="微软雅黑" panose="020B0503020204020204" pitchFamily="34" charset="-122"/>
              </a:rPr>
              <a:t>云</a:t>
            </a:r>
            <a:r>
              <a:rPr lang="en-US" altLang="zh-CN" sz="2400" b="1" dirty="0">
                <a:latin typeface="微软雅黑" panose="020B0503020204020204" pitchFamily="34" charset="-122"/>
                <a:ea typeface="微软雅黑" panose="020B0503020204020204" pitchFamily="34" charset="-122"/>
              </a:rPr>
              <a:t>-</a:t>
            </a:r>
            <a:r>
              <a:rPr lang="zh-CN" altLang="zh-CN" sz="2400" b="1" dirty="0">
                <a:latin typeface="微软雅黑" panose="020B0503020204020204" pitchFamily="34" charset="-122"/>
                <a:ea typeface="微软雅黑" panose="020B0503020204020204" pitchFamily="34" charset="-122"/>
              </a:rPr>
              <a:t>边</a:t>
            </a:r>
            <a:r>
              <a:rPr lang="en-US" altLang="zh-CN" sz="2400" b="1" dirty="0">
                <a:latin typeface="微软雅黑" panose="020B0503020204020204" pitchFamily="34" charset="-122"/>
                <a:ea typeface="微软雅黑" panose="020B0503020204020204" pitchFamily="34" charset="-122"/>
              </a:rPr>
              <a:t>-</a:t>
            </a:r>
            <a:r>
              <a:rPr lang="zh-CN" altLang="zh-CN" sz="2400" b="1" dirty="0">
                <a:latin typeface="微软雅黑" panose="020B0503020204020204" pitchFamily="34" charset="-122"/>
                <a:ea typeface="微软雅黑" panose="020B0503020204020204" pitchFamily="34" charset="-122"/>
              </a:rPr>
              <a:t>端</a:t>
            </a:r>
            <a:r>
              <a:rPr lang="en-US" altLang="zh-CN" sz="2400" b="1" dirty="0">
                <a:latin typeface="微软雅黑" panose="020B0503020204020204" pitchFamily="34" charset="-122"/>
                <a:ea typeface="微软雅黑" panose="020B0503020204020204" pitchFamily="34" charset="-122"/>
              </a:rPr>
              <a:t>”</a:t>
            </a:r>
            <a:r>
              <a:rPr lang="zh-CN" altLang="zh-CN" sz="2400" b="1" dirty="0">
                <a:latin typeface="微软雅黑" panose="020B0503020204020204" pitchFamily="34" charset="-122"/>
                <a:ea typeface="微软雅黑" panose="020B0503020204020204" pitchFamily="34" charset="-122"/>
              </a:rPr>
              <a:t>分布式多源运维数据智能数据感知</a:t>
            </a:r>
            <a:endParaRPr lang="zh-CN" altLang="en-US" sz="2400" b="1" dirty="0">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2667F6BE-16AF-4429-B98E-815AA05622CD}"/>
              </a:ext>
            </a:extLst>
          </p:cNvPr>
          <p:cNvSpPr/>
          <p:nvPr/>
        </p:nvSpPr>
        <p:spPr>
          <a:xfrm>
            <a:off x="7770444" y="1110339"/>
            <a:ext cx="3888464" cy="5314950"/>
          </a:xfrm>
          <a:prstGeom prst="rect">
            <a:avLst/>
          </a:prstGeom>
          <a:noFill/>
          <a:ln w="25400">
            <a:gradFill>
              <a:gsLst>
                <a:gs pos="100000">
                  <a:srgbClr val="7F5A83"/>
                </a:gs>
                <a:gs pos="0">
                  <a:srgbClr val="0D324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箭头: 下 31">
            <a:extLst>
              <a:ext uri="{FF2B5EF4-FFF2-40B4-BE49-F238E27FC236}">
                <a16:creationId xmlns:a16="http://schemas.microsoft.com/office/drawing/2014/main" id="{24A16139-FC71-4E54-B726-86AE0472D364}"/>
              </a:ext>
            </a:extLst>
          </p:cNvPr>
          <p:cNvSpPr/>
          <p:nvPr/>
        </p:nvSpPr>
        <p:spPr>
          <a:xfrm rot="16200000">
            <a:off x="7109647" y="3626858"/>
            <a:ext cx="484632" cy="8369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D7F50396-FADD-423A-B57C-43642DCB9322}"/>
              </a:ext>
            </a:extLst>
          </p:cNvPr>
          <p:cNvSpPr/>
          <p:nvPr/>
        </p:nvSpPr>
        <p:spPr>
          <a:xfrm>
            <a:off x="626723" y="1143020"/>
            <a:ext cx="6339156" cy="626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本子项技术</a:t>
            </a:r>
          </a:p>
        </p:txBody>
      </p:sp>
      <p:sp>
        <p:nvSpPr>
          <p:cNvPr id="34" name="矩形 33">
            <a:extLst>
              <a:ext uri="{FF2B5EF4-FFF2-40B4-BE49-F238E27FC236}">
                <a16:creationId xmlns:a16="http://schemas.microsoft.com/office/drawing/2014/main" id="{BB79BAEC-C44D-46BF-AAB8-DBA43C47D068}"/>
              </a:ext>
            </a:extLst>
          </p:cNvPr>
          <p:cNvSpPr/>
          <p:nvPr/>
        </p:nvSpPr>
        <p:spPr>
          <a:xfrm>
            <a:off x="8198717" y="1267116"/>
            <a:ext cx="3019731" cy="626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课题二创新点</a:t>
            </a:r>
          </a:p>
        </p:txBody>
      </p:sp>
      <p:sp>
        <p:nvSpPr>
          <p:cNvPr id="36" name="文本框 35">
            <a:extLst>
              <a:ext uri="{FF2B5EF4-FFF2-40B4-BE49-F238E27FC236}">
                <a16:creationId xmlns:a16="http://schemas.microsoft.com/office/drawing/2014/main" id="{49519FCB-4910-4B36-9BD4-3AF6F52215F4}"/>
              </a:ext>
            </a:extLst>
          </p:cNvPr>
          <p:cNvSpPr txBox="1"/>
          <p:nvPr/>
        </p:nvSpPr>
        <p:spPr>
          <a:xfrm>
            <a:off x="6774242" y="3238169"/>
            <a:ext cx="1133289" cy="461665"/>
          </a:xfrm>
          <a:prstGeom prst="rect">
            <a:avLst/>
          </a:prstGeom>
          <a:noFill/>
        </p:spPr>
        <p:txBody>
          <a:bodyPr wrap="square">
            <a:spAutoFit/>
          </a:bodyPr>
          <a:lstStyle/>
          <a:p>
            <a:pPr algn="ctr"/>
            <a:r>
              <a:rPr lang="zh-CN" altLang="en-US" sz="2400" b="1" dirty="0">
                <a:solidFill>
                  <a:srgbClr val="FF0000"/>
                </a:solidFill>
                <a:latin typeface="微软雅黑" pitchFamily="34" charset="-122"/>
                <a:ea typeface="微软雅黑" pitchFamily="34" charset="-122"/>
                <a:cs typeface="Arial" panose="020B0604020202020204" pitchFamily="34" charset="0"/>
              </a:rPr>
              <a:t>支撑</a:t>
            </a:r>
            <a:endParaRPr lang="zh-CN" altLang="en-US" sz="2400" dirty="0"/>
          </a:p>
        </p:txBody>
      </p:sp>
      <p:pic>
        <p:nvPicPr>
          <p:cNvPr id="37" name="内容占位符 12">
            <a:extLst>
              <a:ext uri="{FF2B5EF4-FFF2-40B4-BE49-F238E27FC236}">
                <a16:creationId xmlns:a16="http://schemas.microsoft.com/office/drawing/2014/main" id="{1CA48D9C-64E0-4217-8B7D-C4EDCAF32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38" name="直接连接符 37">
            <a:extLst>
              <a:ext uri="{FF2B5EF4-FFF2-40B4-BE49-F238E27FC236}">
                <a16:creationId xmlns:a16="http://schemas.microsoft.com/office/drawing/2014/main" id="{911B3161-9C90-4D79-9DC1-87295232DAA5}"/>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16" name="标题 7">
            <a:extLst>
              <a:ext uri="{FF2B5EF4-FFF2-40B4-BE49-F238E27FC236}">
                <a16:creationId xmlns:a16="http://schemas.microsoft.com/office/drawing/2014/main" id="{07492719-0B59-40AE-9576-52C393AB01D0}"/>
              </a:ext>
            </a:extLst>
          </p:cNvPr>
          <p:cNvSpPr txBox="1">
            <a:spLocks/>
          </p:cNvSpPr>
          <p:nvPr/>
        </p:nvSpPr>
        <p:spPr>
          <a:xfrm>
            <a:off x="441433" y="175325"/>
            <a:ext cx="79458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背景与意义</a:t>
            </a:r>
            <a:endParaRPr lang="zh-CN" altLang="en-US" sz="2800" b="1" dirty="0">
              <a:solidFill>
                <a:schemeClr val="accent4"/>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26051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69369" y="695426"/>
            <a:ext cx="8990829" cy="539763"/>
          </a:xfrm>
          <a:prstGeom prst="rect">
            <a:avLst/>
          </a:prstGeom>
        </p:spPr>
        <p:txBody>
          <a:bodyPr wrap="square">
            <a:spAutoFit/>
          </a:bodyPr>
          <a:lstStyle/>
          <a:p>
            <a:pPr lvl="0">
              <a:lnSpc>
                <a:spcPct val="112000"/>
              </a:lnSpc>
              <a:defRPr/>
            </a:pPr>
            <a:r>
              <a:rPr lang="zh-CN" altLang="en-US" sz="2800" b="1" dirty="0">
                <a:solidFill>
                  <a:srgbClr val="002060"/>
                </a:solidFill>
                <a:latin typeface="微软雅黑" pitchFamily="34" charset="-122"/>
                <a:ea typeface="微软雅黑" pitchFamily="34" charset="-122"/>
              </a:rPr>
              <a:t>专题一  多源运维数据的全息采集与多维实时感知方法</a:t>
            </a:r>
          </a:p>
        </p:txBody>
      </p:sp>
      <p:sp>
        <p:nvSpPr>
          <p:cNvPr id="10" name="Content Placeholder 2"/>
          <p:cNvSpPr txBox="1">
            <a:spLocks/>
          </p:cNvSpPr>
          <p:nvPr/>
        </p:nvSpPr>
        <p:spPr>
          <a:xfrm>
            <a:off x="1196210" y="2327034"/>
            <a:ext cx="10095768" cy="2671899"/>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defRPr/>
            </a:pPr>
            <a:r>
              <a:rPr lang="zh-CN" altLang="en-US" sz="3200" b="1" dirty="0">
                <a:solidFill>
                  <a:srgbClr val="002060"/>
                </a:solidFill>
                <a:latin typeface="微软雅黑" pitchFamily="34" charset="-122"/>
                <a:ea typeface="微软雅黑" pitchFamily="34" charset="-122"/>
                <a:cs typeface="Arial" panose="020B0604020202020204" pitchFamily="34" charset="0"/>
              </a:rPr>
              <a:t>第</a:t>
            </a:r>
            <a:r>
              <a:rPr lang="en-US" altLang="zh-CN" sz="5400" b="1" dirty="0">
                <a:solidFill>
                  <a:srgbClr val="FF0000"/>
                </a:solidFill>
                <a:latin typeface="微软雅黑" pitchFamily="34" charset="-122"/>
                <a:ea typeface="微软雅黑" pitchFamily="34" charset="-122"/>
                <a:cs typeface="Arial" panose="020B0604020202020204" pitchFamily="34" charset="0"/>
              </a:rPr>
              <a:t>2</a:t>
            </a:r>
            <a:r>
              <a:rPr lang="zh-CN" altLang="en-US" sz="3200" b="1" dirty="0">
                <a:solidFill>
                  <a:srgbClr val="002060"/>
                </a:solidFill>
                <a:latin typeface="微软雅黑" pitchFamily="34" charset="-122"/>
                <a:ea typeface="微软雅黑" pitchFamily="34" charset="-122"/>
                <a:cs typeface="Arial" panose="020B0604020202020204" pitchFamily="34" charset="0"/>
              </a:rPr>
              <a:t>部分：</a:t>
            </a:r>
            <a:endParaRPr lang="en-US" altLang="zh-CN" sz="3200" b="1" dirty="0">
              <a:solidFill>
                <a:srgbClr val="002060"/>
              </a:solidFill>
              <a:latin typeface="微软雅黑" pitchFamily="34" charset="-122"/>
              <a:ea typeface="微软雅黑" pitchFamily="34" charset="-122"/>
              <a:cs typeface="Arial" panose="020B0604020202020204" pitchFamily="34" charset="0"/>
            </a:endParaRPr>
          </a:p>
          <a:p>
            <a:pPr>
              <a:lnSpc>
                <a:spcPct val="120000"/>
              </a:lnSpc>
              <a:defRPr/>
            </a:pPr>
            <a:r>
              <a:rPr lang="zh-CN" altLang="en-US" sz="4800" b="1" dirty="0">
                <a:solidFill>
                  <a:srgbClr val="1D8DE5"/>
                </a:solidFill>
                <a:latin typeface="微软雅黑" pitchFamily="34" charset="-122"/>
                <a:ea typeface="微软雅黑" pitchFamily="34" charset="-122"/>
                <a:cs typeface="Arial" panose="020B0604020202020204" pitchFamily="34" charset="0"/>
              </a:rPr>
              <a:t>研究内容与方法</a:t>
            </a:r>
          </a:p>
        </p:txBody>
      </p:sp>
    </p:spTree>
    <p:extLst>
      <p:ext uri="{BB962C8B-B14F-4D97-AF65-F5344CB8AC3E}">
        <p14:creationId xmlns:p14="http://schemas.microsoft.com/office/powerpoint/2010/main" val="1798068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7">
            <a:extLst>
              <a:ext uri="{FF2B5EF4-FFF2-40B4-BE49-F238E27FC236}">
                <a16:creationId xmlns:a16="http://schemas.microsoft.com/office/drawing/2014/main" id="{3E13E3BC-A92F-4AC0-96E0-8C76201DEFAE}"/>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文本框 12"/>
          <p:cNvSpPr txBox="1"/>
          <p:nvPr/>
        </p:nvSpPr>
        <p:spPr>
          <a:xfrm>
            <a:off x="107586" y="967090"/>
            <a:ext cx="690605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1.</a:t>
            </a:r>
            <a:r>
              <a:rPr lang="zh-CN" altLang="en-US" sz="2400" b="1" noProof="1">
                <a:solidFill>
                  <a:srgbClr val="2F2FFF"/>
                </a:solidFill>
                <a:latin typeface="微软雅黑" panose="020B0503020204020204" pitchFamily="34" charset="-122"/>
                <a:ea typeface="微软雅黑" panose="020B0503020204020204" pitchFamily="34" charset="-122"/>
              </a:rPr>
              <a:t>面向设施群的空天地一体化协同快速监测技术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矩形 18">
            <a:extLst>
              <a:ext uri="{FF2B5EF4-FFF2-40B4-BE49-F238E27FC236}">
                <a16:creationId xmlns:a16="http://schemas.microsoft.com/office/drawing/2014/main" id="{6595ACA9-70AC-4F82-98F2-A4AE599DDF21}"/>
              </a:ext>
            </a:extLst>
          </p:cNvPr>
          <p:cNvSpPr/>
          <p:nvPr/>
        </p:nvSpPr>
        <p:spPr>
          <a:xfrm>
            <a:off x="441435" y="1802939"/>
            <a:ext cx="7508064" cy="952184"/>
          </a:xfrm>
          <a:prstGeom prst="rect">
            <a:avLst/>
          </a:prstGeom>
        </p:spPr>
        <p:txBody>
          <a:bodyPr wrap="square">
            <a:spAutoFit/>
          </a:bodyPr>
          <a:lstStyle/>
          <a:p>
            <a:pPr>
              <a:lnSpc>
                <a:spcPct val="125000"/>
              </a:lnSpc>
              <a:spcBef>
                <a:spcPct val="0"/>
              </a:spcBef>
            </a:pPr>
            <a:r>
              <a:rPr lang="zh-CN" altLang="en-US" sz="2400" dirty="0">
                <a:solidFill>
                  <a:srgbClr val="286190"/>
                </a:solidFill>
                <a:latin typeface="楷体" panose="02010609060101010101" pitchFamily="49" charset="-122"/>
                <a:ea typeface="楷体" panose="02010609060101010101" pitchFamily="49" charset="-122"/>
                <a:cs typeface="Times New Roman" panose="02020603050405020304" pitchFamily="18" charset="0"/>
              </a:rPr>
              <a:t>目标：</a:t>
            </a:r>
            <a:r>
              <a:rPr lang="zh-CN" altLang="en-US" sz="2400" dirty="0">
                <a:latin typeface="楷体" panose="02010609060101010101" pitchFamily="49" charset="-122"/>
                <a:ea typeface="楷体" panose="02010609060101010101" pitchFamily="49" charset="-122"/>
                <a:cs typeface="Times New Roman" panose="02020603050405020304" pitchFamily="18" charset="0"/>
              </a:rPr>
              <a:t>根据无人机航拍图像在卫星影像中找到</a:t>
            </a:r>
            <a:r>
              <a:rPr lang="zh-CN" altLang="en-US"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匹配区域</a:t>
            </a:r>
            <a:endParaRPr lang="en-US" altLang="zh-CN"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a:p>
            <a:pPr>
              <a:lnSpc>
                <a:spcPct val="125000"/>
              </a:lnSpc>
              <a:spcBef>
                <a:spcPct val="0"/>
              </a:spcBef>
            </a:pPr>
            <a:r>
              <a:rPr lang="zh-CN" altLang="en-US" sz="2400" dirty="0">
                <a:latin typeface="楷体" panose="02010609060101010101" pitchFamily="49" charset="-122"/>
                <a:ea typeface="楷体" panose="02010609060101010101" pitchFamily="49" charset="-122"/>
                <a:cs typeface="Times New Roman" panose="02020603050405020304" pitchFamily="18" charset="0"/>
              </a:rPr>
              <a:t>      将无人机航拍图像</a:t>
            </a:r>
            <a:r>
              <a:rPr lang="zh-CN" altLang="en-US"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精确融合</a:t>
            </a:r>
            <a:r>
              <a:rPr lang="zh-CN" altLang="en-US" sz="2400" dirty="0">
                <a:latin typeface="楷体" panose="02010609060101010101" pitchFamily="49" charset="-122"/>
                <a:ea typeface="楷体" panose="02010609060101010101" pitchFamily="49" charset="-122"/>
                <a:cs typeface="Times New Roman" panose="02020603050405020304" pitchFamily="18" charset="0"/>
              </a:rPr>
              <a:t>到卫星影像上</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p:txBody>
      </p:sp>
      <p:pic>
        <p:nvPicPr>
          <p:cNvPr id="23" name="Picture 31" descr="100_0005_0001">
            <a:extLst>
              <a:ext uri="{FF2B5EF4-FFF2-40B4-BE49-F238E27FC236}">
                <a16:creationId xmlns:a16="http://schemas.microsoft.com/office/drawing/2014/main" id="{FCCBEAA2-A0A8-48D4-BDCA-F4E4848C5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7807" y="1068563"/>
            <a:ext cx="3504908" cy="196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a:extLst>
              <a:ext uri="{FF2B5EF4-FFF2-40B4-BE49-F238E27FC236}">
                <a16:creationId xmlns:a16="http://schemas.microsoft.com/office/drawing/2014/main" id="{A13E0F75-770E-4C89-A950-96D1D60F6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0838" y="3380554"/>
            <a:ext cx="4691877" cy="2880000"/>
          </a:xfrm>
          <a:prstGeom prst="rect">
            <a:avLst/>
          </a:prstGeom>
        </p:spPr>
      </p:pic>
      <p:sp>
        <p:nvSpPr>
          <p:cNvPr id="25" name="文本框 24">
            <a:extLst>
              <a:ext uri="{FF2B5EF4-FFF2-40B4-BE49-F238E27FC236}">
                <a16:creationId xmlns:a16="http://schemas.microsoft.com/office/drawing/2014/main" id="{9D944FB4-3B78-4DF9-9800-9BC8D2965F65}"/>
              </a:ext>
            </a:extLst>
          </p:cNvPr>
          <p:cNvSpPr txBox="1"/>
          <p:nvPr/>
        </p:nvSpPr>
        <p:spPr>
          <a:xfrm>
            <a:off x="9494775" y="3005232"/>
            <a:ext cx="1130971" cy="369332"/>
          </a:xfrm>
          <a:prstGeom prst="rect">
            <a:avLst/>
          </a:prstGeom>
          <a:noFill/>
        </p:spPr>
        <p:txBody>
          <a:bodyPr wrap="square" rtlCol="0">
            <a:spAutoFit/>
          </a:bodyPr>
          <a:lstStyle/>
          <a:p>
            <a:r>
              <a:rPr lang="zh-CN" altLang="en-US" dirty="0">
                <a:latin typeface="楷体" panose="02010609060101010101" pitchFamily="49" charset="-122"/>
                <a:ea typeface="楷体" panose="02010609060101010101" pitchFamily="49" charset="-122"/>
                <a:cs typeface="Times New Roman" panose="02020603050405020304" pitchFamily="18" charset="0"/>
              </a:rPr>
              <a:t>航拍图像</a:t>
            </a:r>
          </a:p>
        </p:txBody>
      </p:sp>
      <p:sp>
        <p:nvSpPr>
          <p:cNvPr id="26" name="文本框 25">
            <a:extLst>
              <a:ext uri="{FF2B5EF4-FFF2-40B4-BE49-F238E27FC236}">
                <a16:creationId xmlns:a16="http://schemas.microsoft.com/office/drawing/2014/main" id="{9E04002B-E244-41CC-978A-C0D282A3CA05}"/>
              </a:ext>
            </a:extLst>
          </p:cNvPr>
          <p:cNvSpPr txBox="1"/>
          <p:nvPr/>
        </p:nvSpPr>
        <p:spPr>
          <a:xfrm>
            <a:off x="8618134" y="6251977"/>
            <a:ext cx="1694772" cy="369332"/>
          </a:xfrm>
          <a:prstGeom prst="rect">
            <a:avLst/>
          </a:prstGeom>
          <a:noFill/>
        </p:spPr>
        <p:txBody>
          <a:bodyPr wrap="square" rtlCol="0">
            <a:spAutoFit/>
          </a:bodyPr>
          <a:lstStyle/>
          <a:p>
            <a:pPr algn="ctr"/>
            <a:r>
              <a:rPr lang="zh-CN" altLang="en-US" dirty="0">
                <a:latin typeface="楷体" panose="02010609060101010101" pitchFamily="49" charset="-122"/>
                <a:ea typeface="楷体" panose="02010609060101010101" pitchFamily="49" charset="-122"/>
                <a:cs typeface="Times New Roman" panose="02020603050405020304" pitchFamily="18" charset="0"/>
              </a:rPr>
              <a:t>匹配示例</a:t>
            </a:r>
          </a:p>
        </p:txBody>
      </p:sp>
      <p:sp>
        <p:nvSpPr>
          <p:cNvPr id="27" name="矩形 26">
            <a:extLst>
              <a:ext uri="{FF2B5EF4-FFF2-40B4-BE49-F238E27FC236}">
                <a16:creationId xmlns:a16="http://schemas.microsoft.com/office/drawing/2014/main" id="{C1808FF6-66F3-4A5B-9422-BB019654CA48}"/>
              </a:ext>
            </a:extLst>
          </p:cNvPr>
          <p:cNvSpPr/>
          <p:nvPr/>
        </p:nvSpPr>
        <p:spPr>
          <a:xfrm>
            <a:off x="401628" y="4068465"/>
            <a:ext cx="6716697" cy="1413849"/>
          </a:xfrm>
          <a:prstGeom prst="rect">
            <a:avLst/>
          </a:prstGeom>
        </p:spPr>
        <p:txBody>
          <a:bodyPr wrap="square">
            <a:spAutoFit/>
          </a:bodyPr>
          <a:lstStyle/>
          <a:p>
            <a:pPr>
              <a:lnSpc>
                <a:spcPct val="125000"/>
              </a:lnSpc>
              <a:spcBef>
                <a:spcPct val="0"/>
              </a:spcBef>
              <a:buClr>
                <a:schemeClr val="tx1"/>
              </a:buClr>
            </a:pPr>
            <a:r>
              <a:rPr lang="zh-CN" altLang="en-US" sz="2400" dirty="0">
                <a:solidFill>
                  <a:srgbClr val="286190"/>
                </a:solidFill>
                <a:latin typeface="楷体" panose="02010609060101010101" pitchFamily="49" charset="-122"/>
                <a:ea typeface="楷体" panose="02010609060101010101" pitchFamily="49" charset="-122"/>
                <a:cs typeface="Times New Roman" panose="02020603050405020304" pitchFamily="18" charset="0"/>
              </a:rPr>
              <a:t>难点：</a:t>
            </a:r>
            <a:r>
              <a:rPr lang="zh-CN" altLang="en-US"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尺度差异</a:t>
            </a:r>
            <a:r>
              <a:rPr lang="zh-CN" altLang="en-US" sz="2400" dirty="0">
                <a:latin typeface="楷体" panose="02010609060101010101" pitchFamily="49" charset="-122"/>
                <a:ea typeface="楷体" panose="02010609060101010101" pitchFamily="49" charset="-122"/>
                <a:cs typeface="Times New Roman" panose="02020603050405020304" pitchFamily="18" charset="0"/>
              </a:rPr>
              <a:t>大，图像存在</a:t>
            </a:r>
            <a:r>
              <a:rPr lang="zh-CN" altLang="en-US"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旋转关系</a:t>
            </a:r>
            <a:endParaRPr lang="en-US" altLang="zh-CN"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a:p>
            <a:pPr>
              <a:lnSpc>
                <a:spcPct val="125000"/>
              </a:lnSpc>
              <a:spcBef>
                <a:spcPct val="0"/>
              </a:spcBef>
              <a:buClr>
                <a:schemeClr val="tx1"/>
              </a:buClr>
            </a:pPr>
            <a:r>
              <a:rPr lang="zh-CN" altLang="en-US" sz="2400" dirty="0">
                <a:latin typeface="楷体" panose="02010609060101010101" pitchFamily="49" charset="-122"/>
                <a:ea typeface="楷体" panose="02010609060101010101" pitchFamily="49" charset="-122"/>
                <a:cs typeface="Times New Roman" panose="02020603050405020304" pitchFamily="18" charset="0"/>
              </a:rPr>
              <a:t>      颜色、亮度等</a:t>
            </a:r>
            <a:r>
              <a:rPr lang="zh-CN" altLang="en-US"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图像像素特征</a:t>
            </a:r>
            <a:r>
              <a:rPr lang="zh-CN" altLang="en-US" sz="2400" dirty="0">
                <a:latin typeface="楷体" panose="02010609060101010101" pitchFamily="49" charset="-122"/>
                <a:ea typeface="楷体" panose="02010609060101010101" pitchFamily="49" charset="-122"/>
                <a:cs typeface="Times New Roman" panose="02020603050405020304" pitchFamily="18" charset="0"/>
              </a:rPr>
              <a:t>差异大</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a:p>
            <a:pPr>
              <a:lnSpc>
                <a:spcPct val="125000"/>
              </a:lnSpc>
              <a:spcBef>
                <a:spcPct val="0"/>
              </a:spcBef>
              <a:buClr>
                <a:schemeClr val="tx1"/>
              </a:buClr>
            </a:pPr>
            <a:r>
              <a:rPr lang="zh-CN" altLang="en-US" sz="2400" dirty="0">
                <a:latin typeface="楷体" panose="02010609060101010101" pitchFamily="49" charset="-122"/>
                <a:ea typeface="楷体" panose="02010609060101010101" pitchFamily="49" charset="-122"/>
                <a:cs typeface="Times New Roman" panose="02020603050405020304" pitchFamily="18" charset="0"/>
              </a:rPr>
              <a:t>      图像间存在</a:t>
            </a:r>
            <a:r>
              <a:rPr lang="zh-CN" altLang="en-US"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地貌变化</a:t>
            </a:r>
            <a:endParaRPr lang="en-US" altLang="zh-CN"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28" name="矩形 27">
            <a:extLst>
              <a:ext uri="{FF2B5EF4-FFF2-40B4-BE49-F238E27FC236}">
                <a16:creationId xmlns:a16="http://schemas.microsoft.com/office/drawing/2014/main" id="{1F51FAB5-165B-4EB3-8B39-775A97F3D13C}"/>
              </a:ext>
            </a:extLst>
          </p:cNvPr>
          <p:cNvSpPr/>
          <p:nvPr/>
        </p:nvSpPr>
        <p:spPr>
          <a:xfrm>
            <a:off x="441436" y="2975606"/>
            <a:ext cx="5835886" cy="952184"/>
          </a:xfrm>
          <a:prstGeom prst="rect">
            <a:avLst/>
          </a:prstGeom>
        </p:spPr>
        <p:txBody>
          <a:bodyPr wrap="square">
            <a:spAutoFit/>
          </a:bodyPr>
          <a:lstStyle/>
          <a:p>
            <a:pPr>
              <a:lnSpc>
                <a:spcPct val="125000"/>
              </a:lnSpc>
              <a:spcBef>
                <a:spcPct val="0"/>
              </a:spcBef>
              <a:buClr>
                <a:schemeClr val="tx1"/>
              </a:buClr>
            </a:pPr>
            <a:r>
              <a:rPr lang="zh-CN" altLang="en-US" sz="2400" dirty="0">
                <a:solidFill>
                  <a:srgbClr val="286190"/>
                </a:solidFill>
                <a:latin typeface="楷体" panose="02010609060101010101" pitchFamily="49" charset="-122"/>
                <a:ea typeface="楷体" panose="02010609060101010101" pitchFamily="49" charset="-122"/>
                <a:cs typeface="Times New Roman" panose="02020603050405020304" pitchFamily="18" charset="0"/>
              </a:rPr>
              <a:t>应用：</a:t>
            </a:r>
            <a:r>
              <a:rPr lang="zh-CN" altLang="en-US"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更新</a:t>
            </a:r>
            <a:r>
              <a:rPr lang="zh-CN" altLang="en-US" sz="2400" dirty="0">
                <a:latin typeface="楷体" panose="02010609060101010101" pitchFamily="49" charset="-122"/>
                <a:ea typeface="楷体" panose="02010609060101010101" pitchFamily="49" charset="-122"/>
                <a:cs typeface="Times New Roman" panose="02020603050405020304" pitchFamily="18" charset="0"/>
              </a:rPr>
              <a:t>卫星影像、辅助无人机</a:t>
            </a:r>
            <a:r>
              <a:rPr lang="zh-CN" altLang="en-US"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定位</a:t>
            </a:r>
            <a:r>
              <a:rPr lang="zh-CN" altLang="en-US" sz="2400" dirty="0">
                <a:latin typeface="楷体" panose="02010609060101010101" pitchFamily="49" charset="-122"/>
                <a:ea typeface="楷体" panose="02010609060101010101" pitchFamily="49" charset="-122"/>
                <a:cs typeface="Times New Roman" panose="02020603050405020304" pitchFamily="18" charset="0"/>
              </a:rPr>
              <a:t>、</a:t>
            </a:r>
            <a:r>
              <a:rPr lang="en-US" altLang="zh-CN" sz="2400" dirty="0">
                <a:latin typeface="楷体" panose="02010609060101010101" pitchFamily="49" charset="-122"/>
                <a:ea typeface="楷体" panose="02010609060101010101" pitchFamily="49" charset="-122"/>
                <a:cs typeface="Times New Roman" panose="02020603050405020304" pitchFamily="18" charset="0"/>
              </a:rPr>
              <a:t>	   </a:t>
            </a:r>
            <a:r>
              <a:rPr lang="zh-CN" altLang="en-US" sz="2400" dirty="0">
                <a:latin typeface="楷体" panose="02010609060101010101" pitchFamily="49" charset="-122"/>
                <a:ea typeface="楷体" panose="02010609060101010101" pitchFamily="49" charset="-122"/>
                <a:cs typeface="Times New Roman" panose="02020603050405020304" pitchFamily="18" charset="0"/>
              </a:rPr>
              <a:t>运维目标</a:t>
            </a:r>
            <a:r>
              <a:rPr lang="zh-CN" altLang="en-US"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检测</a:t>
            </a:r>
            <a:endParaRPr lang="en-US" altLang="zh-CN" sz="2400"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29" name="内容占位符 12">
            <a:extLst>
              <a:ext uri="{FF2B5EF4-FFF2-40B4-BE49-F238E27FC236}">
                <a16:creationId xmlns:a16="http://schemas.microsoft.com/office/drawing/2014/main" id="{7FA700B2-44BD-49F0-9065-E3E943EBF5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30" name="直接连接符 29">
            <a:extLst>
              <a:ext uri="{FF2B5EF4-FFF2-40B4-BE49-F238E27FC236}">
                <a16:creationId xmlns:a16="http://schemas.microsoft.com/office/drawing/2014/main" id="{5A7E253F-213A-488E-8B00-452916BAAB2C}"/>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987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27AE02-A6AD-4731-B0CE-75190FFC8E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6">
            <a:extLst>
              <a:ext uri="{FF2B5EF4-FFF2-40B4-BE49-F238E27FC236}">
                <a16:creationId xmlns:a16="http://schemas.microsoft.com/office/drawing/2014/main" id="{D2038061-CFFC-CBAC-42B9-79A03F34B1E4}"/>
              </a:ext>
            </a:extLst>
          </p:cNvPr>
          <p:cNvSpPr>
            <a:spLocks noChangeArrowheads="1"/>
          </p:cNvSpPr>
          <p:nvPr/>
        </p:nvSpPr>
        <p:spPr bwMode="auto">
          <a:xfrm>
            <a:off x="7391400" y="1519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4" name="图片 13" descr="sift">
            <a:extLst>
              <a:ext uri="{FF2B5EF4-FFF2-40B4-BE49-F238E27FC236}">
                <a16:creationId xmlns:a16="http://schemas.microsoft.com/office/drawing/2014/main" id="{A3995829-6C40-4629-A6E8-A77882729D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43599" y="930725"/>
            <a:ext cx="4683760" cy="1620000"/>
          </a:xfrm>
          <a:prstGeom prst="rect">
            <a:avLst/>
          </a:prstGeom>
          <a:noFill/>
          <a:ln>
            <a:noFill/>
          </a:ln>
        </p:spPr>
      </p:pic>
      <p:pic>
        <p:nvPicPr>
          <p:cNvPr id="15" name="图片 14" descr="surf">
            <a:extLst>
              <a:ext uri="{FF2B5EF4-FFF2-40B4-BE49-F238E27FC236}">
                <a16:creationId xmlns:a16="http://schemas.microsoft.com/office/drawing/2014/main" id="{091068F8-CF0F-4F44-8A0E-D5CEA9BC3C4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043599" y="2807030"/>
            <a:ext cx="4668520" cy="1620000"/>
          </a:xfrm>
          <a:prstGeom prst="rect">
            <a:avLst/>
          </a:prstGeom>
          <a:noFill/>
          <a:ln>
            <a:noFill/>
          </a:ln>
        </p:spPr>
      </p:pic>
      <p:pic>
        <p:nvPicPr>
          <p:cNvPr id="16" name="图片 15" descr="orb">
            <a:extLst>
              <a:ext uri="{FF2B5EF4-FFF2-40B4-BE49-F238E27FC236}">
                <a16:creationId xmlns:a16="http://schemas.microsoft.com/office/drawing/2014/main" id="{1835FE95-9B9E-4319-832F-56ED3FB0168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028358" y="4683336"/>
            <a:ext cx="4683760" cy="1620000"/>
          </a:xfrm>
          <a:prstGeom prst="rect">
            <a:avLst/>
          </a:prstGeom>
          <a:noFill/>
          <a:ln>
            <a:noFill/>
          </a:ln>
        </p:spPr>
      </p:pic>
      <p:sp>
        <p:nvSpPr>
          <p:cNvPr id="17" name="矩形 16">
            <a:extLst>
              <a:ext uri="{FF2B5EF4-FFF2-40B4-BE49-F238E27FC236}">
                <a16:creationId xmlns:a16="http://schemas.microsoft.com/office/drawing/2014/main" id="{C866D0F5-3926-49A3-BC67-66922A28420C}"/>
              </a:ext>
            </a:extLst>
          </p:cNvPr>
          <p:cNvSpPr/>
          <p:nvPr/>
        </p:nvSpPr>
        <p:spPr>
          <a:xfrm>
            <a:off x="8354576" y="2490906"/>
            <a:ext cx="2031325" cy="369332"/>
          </a:xfrm>
          <a:prstGeom prst="rect">
            <a:avLst/>
          </a:prstGeom>
        </p:spPr>
        <p:txBody>
          <a:bodyPr wrap="none">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SIFT</a:t>
            </a:r>
            <a:r>
              <a:rPr lang="zh-CN" altLang="zh-CN" dirty="0">
                <a:latin typeface="楷体" panose="02010609060101010101" pitchFamily="49" charset="-122"/>
                <a:ea typeface="楷体" panose="02010609060101010101" pitchFamily="49" charset="-122"/>
                <a:cs typeface="Times New Roman" panose="02020603050405020304" pitchFamily="18" charset="0"/>
              </a:rPr>
              <a:t>特征匹配结果</a:t>
            </a:r>
            <a:endParaRPr lang="zh-CN" altLang="en-US" dirty="0">
              <a:latin typeface="楷体" panose="02010609060101010101" pitchFamily="49" charset="-122"/>
              <a:ea typeface="楷体" panose="02010609060101010101" pitchFamily="49" charset="-122"/>
              <a:cs typeface="Times New Roman" panose="02020603050405020304" pitchFamily="18" charset="0"/>
            </a:endParaRPr>
          </a:p>
        </p:txBody>
      </p:sp>
      <p:sp>
        <p:nvSpPr>
          <p:cNvPr id="20" name="矩形 19">
            <a:extLst>
              <a:ext uri="{FF2B5EF4-FFF2-40B4-BE49-F238E27FC236}">
                <a16:creationId xmlns:a16="http://schemas.microsoft.com/office/drawing/2014/main" id="{A4C0C787-2551-460E-8B3B-07A0061C3667}"/>
              </a:ext>
            </a:extLst>
          </p:cNvPr>
          <p:cNvSpPr/>
          <p:nvPr/>
        </p:nvSpPr>
        <p:spPr>
          <a:xfrm>
            <a:off x="8324931" y="4355035"/>
            <a:ext cx="2223686" cy="369332"/>
          </a:xfrm>
          <a:prstGeom prst="rect">
            <a:avLst/>
          </a:prstGeom>
        </p:spPr>
        <p:txBody>
          <a:bodyPr wrap="none">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SURF</a:t>
            </a:r>
            <a:r>
              <a:rPr lang="zh-CN" altLang="zh-CN" dirty="0">
                <a:latin typeface="Times New Roman" panose="02020603050405020304" pitchFamily="18" charset="0"/>
                <a:ea typeface="楷体" panose="02010609060101010101" pitchFamily="49" charset="-122"/>
                <a:cs typeface="Times New Roman" panose="02020603050405020304" pitchFamily="18" charset="0"/>
              </a:rPr>
              <a:t>特征匹配结果</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1" name="矩形 20">
            <a:extLst>
              <a:ext uri="{FF2B5EF4-FFF2-40B4-BE49-F238E27FC236}">
                <a16:creationId xmlns:a16="http://schemas.microsoft.com/office/drawing/2014/main" id="{A693FCF9-E893-4ED6-A4E6-E3CD63F81155}"/>
              </a:ext>
            </a:extLst>
          </p:cNvPr>
          <p:cNvSpPr/>
          <p:nvPr/>
        </p:nvSpPr>
        <p:spPr>
          <a:xfrm>
            <a:off x="8430404" y="6256893"/>
            <a:ext cx="2195621" cy="369332"/>
          </a:xfrm>
          <a:prstGeom prst="rect">
            <a:avLst/>
          </a:prstGeom>
        </p:spPr>
        <p:txBody>
          <a:bodyPr wrap="square">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ORB</a:t>
            </a:r>
            <a:r>
              <a:rPr lang="zh-CN" altLang="zh-CN" dirty="0">
                <a:latin typeface="Times New Roman" panose="02020603050405020304" pitchFamily="18" charset="0"/>
                <a:ea typeface="楷体" panose="02010609060101010101" pitchFamily="49" charset="-122"/>
                <a:cs typeface="Times New Roman" panose="02020603050405020304" pitchFamily="18" charset="0"/>
              </a:rPr>
              <a:t>特征匹配结果</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2" name="矩形 21">
            <a:extLst>
              <a:ext uri="{FF2B5EF4-FFF2-40B4-BE49-F238E27FC236}">
                <a16:creationId xmlns:a16="http://schemas.microsoft.com/office/drawing/2014/main" id="{D287479A-2FE4-48CE-96C3-79F6E8F0F6F5}"/>
              </a:ext>
            </a:extLst>
          </p:cNvPr>
          <p:cNvSpPr/>
          <p:nvPr/>
        </p:nvSpPr>
        <p:spPr>
          <a:xfrm>
            <a:off x="562097" y="1374775"/>
            <a:ext cx="2935419" cy="461665"/>
          </a:xfrm>
          <a:prstGeom prst="rect">
            <a:avLst/>
          </a:prstGeom>
        </p:spPr>
        <p:txBody>
          <a:bodyPr wrap="none">
            <a:spAutoFit/>
          </a:bodyPr>
          <a:lstStyle/>
          <a:p>
            <a:pPr marL="285750" indent="-285750">
              <a:lnSpc>
                <a:spcPct val="100000"/>
              </a:lnSpc>
              <a:spcBef>
                <a:spcPct val="0"/>
              </a:spcBef>
              <a:buFont typeface="Wingdings" panose="05000000000000000000" pitchFamily="2" charset="2"/>
              <a:buChar char="n"/>
            </a:pPr>
            <a:r>
              <a:rPr lang="zh-CN" altLang="en-US" sz="2400" b="1" dirty="0">
                <a:latin typeface="Times New Roman" panose="02020603050405020304" pitchFamily="18" charset="0"/>
                <a:ea typeface="华文新魏" panose="02010800040101010101" pitchFamily="2" charset="-122"/>
                <a:cs typeface="Times New Roman" panose="02020603050405020304" pitchFamily="18" charset="0"/>
              </a:rPr>
              <a:t>基于特征点的匹配</a:t>
            </a:r>
            <a:endParaRPr lang="zh-CN" altLang="en-US" sz="2400" b="1"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pic>
        <p:nvPicPr>
          <p:cNvPr id="29" name="图片 28">
            <a:extLst>
              <a:ext uri="{FF2B5EF4-FFF2-40B4-BE49-F238E27FC236}">
                <a16:creationId xmlns:a16="http://schemas.microsoft.com/office/drawing/2014/main" id="{3861FDD1-F794-4E74-9C50-89DF1AB377AB}"/>
              </a:ext>
            </a:extLst>
          </p:cNvPr>
          <p:cNvPicPr>
            <a:picLocks noChangeAspect="1"/>
          </p:cNvPicPr>
          <p:nvPr/>
        </p:nvPicPr>
        <p:blipFill>
          <a:blip r:embed="rId6"/>
          <a:stretch>
            <a:fillRect/>
          </a:stretch>
        </p:blipFill>
        <p:spPr>
          <a:xfrm>
            <a:off x="2112601" y="1830277"/>
            <a:ext cx="1971632" cy="3678416"/>
          </a:xfrm>
          <a:prstGeom prst="rect">
            <a:avLst/>
          </a:prstGeom>
        </p:spPr>
      </p:pic>
      <p:sp>
        <p:nvSpPr>
          <p:cNvPr id="30" name="矩形 29">
            <a:extLst>
              <a:ext uri="{FF2B5EF4-FFF2-40B4-BE49-F238E27FC236}">
                <a16:creationId xmlns:a16="http://schemas.microsoft.com/office/drawing/2014/main" id="{27ADFF84-3C9E-484C-97E7-A4F3326C1435}"/>
              </a:ext>
            </a:extLst>
          </p:cNvPr>
          <p:cNvSpPr/>
          <p:nvPr/>
        </p:nvSpPr>
        <p:spPr>
          <a:xfrm>
            <a:off x="948425" y="5481188"/>
            <a:ext cx="4683759" cy="1092607"/>
          </a:xfrm>
          <a:prstGeom prst="rect">
            <a:avLst/>
          </a:prstGeom>
        </p:spPr>
        <p:txBody>
          <a:bodyPr wrap="square">
            <a:spAutoFit/>
          </a:bodyPr>
          <a:lstStyle/>
          <a:p>
            <a:pPr algn="ctr"/>
            <a:r>
              <a:rPr lang="zh-CN" altLang="en-US" kern="100" dirty="0">
                <a:latin typeface="楷体" panose="02010609060101010101" pitchFamily="49" charset="-122"/>
                <a:ea typeface="楷体" panose="02010609060101010101" pitchFamily="49" charset="-122"/>
              </a:rPr>
              <a:t>基于特征点的图像匹配流程</a:t>
            </a:r>
          </a:p>
          <a:p>
            <a:pPr>
              <a:spcBef>
                <a:spcPts val="600"/>
              </a:spcBef>
            </a:pPr>
            <a:r>
              <a:rPr lang="zh-CN" altLang="en-US" sz="2000" kern="100" dirty="0">
                <a:latin typeface="楷体" panose="02010609060101010101" pitchFamily="49" charset="-122"/>
                <a:ea typeface="楷体" panose="02010609060101010101" pitchFamily="49" charset="-122"/>
              </a:rPr>
              <a:t>各算法之间的区别在于特征点定位和描述符生成方式不同。</a:t>
            </a:r>
            <a:endParaRPr lang="zh-CN" altLang="en-US" sz="2000" dirty="0">
              <a:latin typeface="楷体" panose="02010609060101010101" pitchFamily="49" charset="-122"/>
              <a:ea typeface="楷体" panose="02010609060101010101" pitchFamily="49" charset="-122"/>
              <a:cs typeface="Times New Roman" panose="02020603050405020304" pitchFamily="18" charset="0"/>
            </a:endParaRPr>
          </a:p>
        </p:txBody>
      </p:sp>
      <p:pic>
        <p:nvPicPr>
          <p:cNvPr id="31" name="内容占位符 12">
            <a:extLst>
              <a:ext uri="{FF2B5EF4-FFF2-40B4-BE49-F238E27FC236}">
                <a16:creationId xmlns:a16="http://schemas.microsoft.com/office/drawing/2014/main" id="{75A23326-F956-4F08-AB57-A92F957FD2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58738" y="6016625"/>
            <a:ext cx="885825" cy="749300"/>
          </a:xfrm>
          <a:prstGeom prst="rect">
            <a:avLst/>
          </a:prstGeom>
        </p:spPr>
      </p:pic>
      <p:cxnSp>
        <p:nvCxnSpPr>
          <p:cNvPr id="32" name="直接连接符 31">
            <a:extLst>
              <a:ext uri="{FF2B5EF4-FFF2-40B4-BE49-F238E27FC236}">
                <a16:creationId xmlns:a16="http://schemas.microsoft.com/office/drawing/2014/main" id="{6358CF5C-7C91-4275-AEC9-92A8EDB36E79}"/>
              </a:ext>
            </a:extLst>
          </p:cNvPr>
          <p:cNvCxnSpPr>
            <a:cxnSpLocks/>
          </p:cNvCxnSpPr>
          <p:nvPr/>
        </p:nvCxnSpPr>
        <p:spPr>
          <a:xfrm>
            <a:off x="943768" y="6626225"/>
            <a:ext cx="11160000" cy="0"/>
          </a:xfrm>
          <a:prstGeom prst="line">
            <a:avLst/>
          </a:prstGeom>
          <a:ln w="76200" cap="rnd">
            <a:gradFill>
              <a:gsLst>
                <a:gs pos="0">
                  <a:schemeClr val="accent1">
                    <a:lumMod val="5000"/>
                    <a:lumOff val="95000"/>
                  </a:schemeClr>
                </a:gs>
                <a:gs pos="60000">
                  <a:srgbClr val="6B9DC9"/>
                </a:gs>
                <a:gs pos="100000">
                  <a:srgbClr val="2F5E88"/>
                </a:gs>
                <a:gs pos="82000">
                  <a:srgbClr val="0070C0"/>
                </a:gs>
              </a:gsLst>
              <a:lin ang="0" scaled="0"/>
            </a:gra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E1712880-AC94-4BCE-858C-10D668BB05BB}"/>
              </a:ext>
            </a:extLst>
          </p:cNvPr>
          <p:cNvSpPr txBox="1"/>
          <p:nvPr/>
        </p:nvSpPr>
        <p:spPr>
          <a:xfrm>
            <a:off x="107586" y="967090"/>
            <a:ext cx="6906058"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noProof="1">
                <a:solidFill>
                  <a:srgbClr val="2F2FFF"/>
                </a:solidFill>
                <a:latin typeface="微软雅黑" panose="020B0503020204020204" pitchFamily="34" charset="-122"/>
                <a:ea typeface="微软雅黑" panose="020B0503020204020204" pitchFamily="34" charset="-122"/>
              </a:rPr>
              <a:t>1.</a:t>
            </a:r>
            <a:r>
              <a:rPr lang="zh-CN" altLang="en-US" sz="2400" b="1" noProof="1">
                <a:solidFill>
                  <a:srgbClr val="2F2FFF"/>
                </a:solidFill>
                <a:latin typeface="微软雅黑" panose="020B0503020204020204" pitchFamily="34" charset="-122"/>
                <a:ea typeface="微软雅黑" panose="020B0503020204020204" pitchFamily="34" charset="-122"/>
              </a:rPr>
              <a:t>面向设施群的空天地一体化协同快速监测技术</a:t>
            </a:r>
            <a:endParaRPr lang="zh-CN" altLang="en-US" sz="2400" b="1" dirty="0">
              <a:solidFill>
                <a:srgbClr val="2F2FFF"/>
              </a:solidFill>
              <a:latin typeface="微软雅黑" panose="020B0503020204020204" pitchFamily="34" charset="-122"/>
              <a:ea typeface="微软雅黑" panose="020B0503020204020204" pitchFamily="34" charset="-122"/>
            </a:endParaRPr>
          </a:p>
        </p:txBody>
      </p:sp>
      <p:sp>
        <p:nvSpPr>
          <p:cNvPr id="19" name="标题 7">
            <a:extLst>
              <a:ext uri="{FF2B5EF4-FFF2-40B4-BE49-F238E27FC236}">
                <a16:creationId xmlns:a16="http://schemas.microsoft.com/office/drawing/2014/main" id="{B2773309-D7C5-48E2-B0EE-4B4A80DFE9C9}"/>
              </a:ext>
            </a:extLst>
          </p:cNvPr>
          <p:cNvSpPr txBox="1">
            <a:spLocks/>
          </p:cNvSpPr>
          <p:nvPr/>
        </p:nvSpPr>
        <p:spPr>
          <a:xfrm>
            <a:off x="441435" y="188913"/>
            <a:ext cx="9167122" cy="576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研究内容与方法</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03130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DIAGRAM" val="#483379"/>
</p:tagLst>
</file>

<file path=ppt/tags/tag10.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SubTitle"/>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Other"/>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Other"/>
  <p:tag name="MH_ORDER" val="5"/>
</p:tagLst>
</file>

<file path=ppt/tags/tag4.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Other"/>
  <p:tag name="MH_ORDER" val="6"/>
</p:tagLst>
</file>

<file path=ppt/tags/tag5.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Other"/>
  <p:tag name="MH_ORDER" val="7"/>
</p:tagLst>
</file>

<file path=ppt/tags/tag6.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SubTitle"/>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626165814"/>
  <p:tag name="MH_LIBRARY" val="GRAPHIC"/>
  <p:tag name="MH_TYPE" val="SubTitle"/>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18443</TotalTime>
  <Words>2745</Words>
  <Application>Microsoft Office PowerPoint</Application>
  <PresentationFormat>宽屏</PresentationFormat>
  <Paragraphs>390</Paragraphs>
  <Slides>34</Slides>
  <Notes>34</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2</vt:i4>
      </vt:variant>
      <vt:variant>
        <vt:lpstr>幻灯片标题</vt:lpstr>
      </vt:variant>
      <vt:variant>
        <vt:i4>34</vt:i4>
      </vt:variant>
    </vt:vector>
  </HeadingPairs>
  <TitlesOfParts>
    <vt:vector size="49" baseType="lpstr">
      <vt:lpstr>等线</vt:lpstr>
      <vt:lpstr>楷体</vt:lpstr>
      <vt:lpstr>SimSun</vt:lpstr>
      <vt:lpstr>微软雅黑</vt:lpstr>
      <vt:lpstr>Arial</vt:lpstr>
      <vt:lpstr>Calibri</vt:lpstr>
      <vt:lpstr>Calibri Light</vt:lpstr>
      <vt:lpstr>Cambria Math</vt:lpstr>
      <vt:lpstr>Century Gothic</vt:lpstr>
      <vt:lpstr>Lucida Console</vt:lpstr>
      <vt:lpstr>Times New Roman</vt:lpstr>
      <vt:lpstr>Wingdings</vt:lpstr>
      <vt:lpstr>Office 主题​​</vt:lpstr>
      <vt:lpstr>Visio</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Dou Qiang</dc:creator>
  <cp:lastModifiedBy>马琳</cp:lastModifiedBy>
  <cp:revision>1405</cp:revision>
  <dcterms:created xsi:type="dcterms:W3CDTF">2021-09-26T02:42:01Z</dcterms:created>
  <dcterms:modified xsi:type="dcterms:W3CDTF">2023-01-19T05:54:33Z</dcterms:modified>
</cp:coreProperties>
</file>