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Lst>
  <p:notesMasterIdLst>
    <p:notesMasterId r:id="rId4"/>
  </p:notesMasterIdLst>
  <p:sldIdLst>
    <p:sldId id="359" r:id="rId3"/>
    <p:sldId id="636" r:id="rId5"/>
    <p:sldId id="699" r:id="rId6"/>
    <p:sldId id="783" r:id="rId7"/>
    <p:sldId id="784" r:id="rId8"/>
    <p:sldId id="786" r:id="rId9"/>
    <p:sldId id="787" r:id="rId10"/>
    <p:sldId id="788" r:id="rId11"/>
    <p:sldId id="789" r:id="rId12"/>
    <p:sldId id="790" r:id="rId13"/>
    <p:sldId id="639" r:id="rId14"/>
    <p:sldId id="683" r:id="rId15"/>
    <p:sldId id="758" r:id="rId16"/>
    <p:sldId id="759" r:id="rId17"/>
    <p:sldId id="765" r:id="rId18"/>
    <p:sldId id="766" r:id="rId19"/>
    <p:sldId id="767" r:id="rId20"/>
    <p:sldId id="768" r:id="rId21"/>
    <p:sldId id="771" r:id="rId22"/>
    <p:sldId id="770" r:id="rId23"/>
    <p:sldId id="773" r:id="rId24"/>
    <p:sldId id="774" r:id="rId25"/>
    <p:sldId id="775" r:id="rId26"/>
    <p:sldId id="777" r:id="rId27"/>
    <p:sldId id="780" r:id="rId28"/>
    <p:sldId id="778" r:id="rId29"/>
    <p:sldId id="776" r:id="rId30"/>
    <p:sldId id="772" r:id="rId31"/>
    <p:sldId id="781" r:id="rId32"/>
    <p:sldId id="782" r:id="rId33"/>
    <p:sldId id="691" r:id="rId34"/>
    <p:sldId id="748" r:id="rId35"/>
    <p:sldId id="698" r:id="rId36"/>
    <p:sldId id="732" r:id="rId37"/>
    <p:sldId id="738" r:id="rId38"/>
    <p:sldId id="792" r:id="rId39"/>
    <p:sldId id="706" r:id="rId40"/>
  </p:sldIdLst>
  <p:sldSz cx="12192000" cy="6858000"/>
  <p:notesSz cx="6858000" cy="91440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F2FFF"/>
    <a:srgbClr val="A94D0F"/>
    <a:srgbClr val="DBCFAF"/>
    <a:srgbClr val="C5EEAA"/>
    <a:srgbClr val="BF9000"/>
    <a:srgbClr val="00B0F0"/>
    <a:srgbClr val="1D8DE5"/>
    <a:srgbClr val="002060"/>
    <a:srgbClr val="0975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0" autoAdjust="0"/>
    <p:restoredTop sz="85029" autoAdjust="0"/>
  </p:normalViewPr>
  <p:slideViewPr>
    <p:cSldViewPr snapToGrid="0">
      <p:cViewPr varScale="1">
        <p:scale>
          <a:sx n="92" d="100"/>
          <a:sy n="92" d="100"/>
        </p:scale>
        <p:origin x="-1290" y="-108"/>
      </p:cViewPr>
      <p:guideLst>
        <p:guide orient="horz" pos="2044"/>
        <p:guide pos="3878"/>
      </p:guideLst>
    </p:cSldViewPr>
  </p:slideViewPr>
  <p:notesTextViewPr>
    <p:cViewPr>
      <p:scale>
        <a:sx n="125" d="100"/>
        <a:sy n="125" d="100"/>
      </p:scale>
      <p:origin x="0" y="0"/>
    </p:cViewPr>
  </p:notesTextViewPr>
  <p:notesViewPr>
    <p:cSldViewPr snapToGrid="0" showGuides="1">
      <p:cViewPr varScale="1">
        <p:scale>
          <a:sx n="95" d="100"/>
          <a:sy n="95" d="100"/>
        </p:scale>
        <p:origin x="4042" y="53"/>
      </p:cViewPr>
      <p:guideLst>
        <p:guide orient="horz" pos="2726"/>
        <p:guide pos="218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gs" Target="tags/tag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24037;&#20316;&#31807;1"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24037;&#20316;&#31807;1"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24037;&#20316;&#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"CNKI"</c:f>
              <c:strCache>
                <c:ptCount val="1"/>
                <c:pt idx="0">
                  <c:v>CNKI</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elete val="1"/>
          </c:dLbls>
          <c:xVal>
            <c:numRef>
              <c:f>[工作簿1]Sheet1!$A$3:$A$12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xVal>
          <c:yVal>
            <c:numRef>
              <c:f>[工作簿1]Sheet1!$B$3:$B$12</c:f>
              <c:numCache>
                <c:formatCode>General</c:formatCode>
                <c:ptCount val="10"/>
                <c:pt idx="0">
                  <c:v>1301</c:v>
                </c:pt>
                <c:pt idx="1">
                  <c:v>1473</c:v>
                </c:pt>
                <c:pt idx="2">
                  <c:v>1609</c:v>
                </c:pt>
                <c:pt idx="3">
                  <c:v>1734</c:v>
                </c:pt>
                <c:pt idx="4">
                  <c:v>1987</c:v>
                </c:pt>
                <c:pt idx="5">
                  <c:v>2290</c:v>
                </c:pt>
                <c:pt idx="6">
                  <c:v>2566</c:v>
                </c:pt>
                <c:pt idx="7">
                  <c:v>2920</c:v>
                </c:pt>
                <c:pt idx="8">
                  <c:v>3043</c:v>
                </c:pt>
                <c:pt idx="9">
                  <c:v>2395</c:v>
                </c:pt>
              </c:numCache>
            </c:numRef>
          </c:yVal>
          <c:smooth val="1"/>
        </c:ser>
        <c:ser>
          <c:idx val="1"/>
          <c:order val="1"/>
          <c:tx>
            <c:strRef>
              <c:f>"WOS"</c:f>
              <c:strCache>
                <c:ptCount val="1"/>
                <c:pt idx="0">
                  <c:v>WOS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elete val="1"/>
          </c:dLbls>
          <c:xVal>
            <c:numRef>
              <c:f>[工作簿1]Sheet1!$A$3:$A$12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xVal>
          <c:yVal>
            <c:numRef>
              <c:f>[工作簿1]Sheet1!$C$3:$C$12</c:f>
              <c:numCache>
                <c:formatCode>General</c:formatCode>
                <c:ptCount val="10"/>
                <c:pt idx="0">
                  <c:v>7482</c:v>
                </c:pt>
                <c:pt idx="1">
                  <c:v>8442</c:v>
                </c:pt>
                <c:pt idx="2">
                  <c:v>8971</c:v>
                </c:pt>
                <c:pt idx="3">
                  <c:v>9420</c:v>
                </c:pt>
                <c:pt idx="4">
                  <c:v>10272</c:v>
                </c:pt>
                <c:pt idx="5">
                  <c:v>11200</c:v>
                </c:pt>
                <c:pt idx="6">
                  <c:v>12919</c:v>
                </c:pt>
                <c:pt idx="7">
                  <c:v>13794</c:v>
                </c:pt>
                <c:pt idx="8">
                  <c:v>16635</c:v>
                </c:pt>
                <c:pt idx="9">
                  <c:v>16767</c:v>
                </c:pt>
              </c:numCache>
            </c:numRef>
          </c:yVal>
          <c:smooth val="1"/>
        </c:ser>
        <c:ser>
          <c:idx val="2"/>
          <c:order val="2"/>
          <c:tx>
            <c:strRef>
              <c:f>"EI"</c:f>
              <c:strCache>
                <c:ptCount val="1"/>
                <c:pt idx="0">
                  <c:v>EI</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dLbls>
            <c:delete val="1"/>
          </c:dLbls>
          <c:xVal>
            <c:numRef>
              <c:f>[工作簿1]Sheet1!$A$3:$A$12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xVal>
          <c:yVal>
            <c:numRef>
              <c:f>[工作簿1]Sheet1!$D$3:$D$12</c:f>
              <c:numCache>
                <c:formatCode>General</c:formatCode>
                <c:ptCount val="10"/>
                <c:pt idx="0">
                  <c:v>6388</c:v>
                </c:pt>
                <c:pt idx="1">
                  <c:v>6968</c:v>
                </c:pt>
                <c:pt idx="2">
                  <c:v>7222</c:v>
                </c:pt>
                <c:pt idx="3">
                  <c:v>6959</c:v>
                </c:pt>
                <c:pt idx="4">
                  <c:v>8415</c:v>
                </c:pt>
                <c:pt idx="5">
                  <c:v>9397</c:v>
                </c:pt>
                <c:pt idx="6">
                  <c:v>11186</c:v>
                </c:pt>
                <c:pt idx="7">
                  <c:v>12523</c:v>
                </c:pt>
                <c:pt idx="8">
                  <c:v>16326</c:v>
                </c:pt>
                <c:pt idx="9">
                  <c:v>19200</c:v>
                </c:pt>
              </c:numCache>
            </c:numRef>
          </c:yVal>
          <c:smooth val="1"/>
        </c:ser>
        <c:dLbls>
          <c:showLegendKey val="0"/>
          <c:showVal val="0"/>
          <c:showCatName val="0"/>
          <c:showSerName val="0"/>
          <c:showPercent val="0"/>
          <c:showBubbleSize val="0"/>
        </c:dLbls>
        <c:axId val="53929465"/>
        <c:axId val="536448414"/>
      </c:scatterChart>
      <c:valAx>
        <c:axId val="53929465"/>
        <c:scaling>
          <c:orientation val="minMax"/>
          <c:max val="2022"/>
          <c:min val="2013"/>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36448414"/>
        <c:crosses val="autoZero"/>
        <c:crossBetween val="midCat"/>
        <c:majorUnit val="1"/>
      </c:valAx>
      <c:valAx>
        <c:axId val="53644841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3929465"/>
        <c:crosses val="autoZero"/>
        <c:crossBetween val="midCat"/>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"CNKI"</c:f>
              <c:strCache>
                <c:ptCount val="1"/>
                <c:pt idx="0">
                  <c:v>CNKI</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elete val="1"/>
          </c:dLbls>
          <c:xVal>
            <c:numRef>
              <c:f>[工作簿1]Sheet1!$A$3:$A$12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xVal>
          <c:yVal>
            <c:numRef>
              <c:f>[工作簿1]Sheet1!$B$15:$B$24</c:f>
              <c:numCache>
                <c:formatCode>General</c:formatCode>
                <c:ptCount val="10"/>
                <c:pt idx="0">
                  <c:v>3</c:v>
                </c:pt>
                <c:pt idx="1">
                  <c:v>9</c:v>
                </c:pt>
                <c:pt idx="2">
                  <c:v>12</c:v>
                </c:pt>
                <c:pt idx="3">
                  <c:v>15</c:v>
                </c:pt>
                <c:pt idx="4">
                  <c:v>22</c:v>
                </c:pt>
                <c:pt idx="5">
                  <c:v>33</c:v>
                </c:pt>
                <c:pt idx="6">
                  <c:v>35</c:v>
                </c:pt>
                <c:pt idx="7">
                  <c:v>58</c:v>
                </c:pt>
                <c:pt idx="8">
                  <c:v>77</c:v>
                </c:pt>
                <c:pt idx="9">
                  <c:v>64</c:v>
                </c:pt>
              </c:numCache>
            </c:numRef>
          </c:yVal>
          <c:smooth val="1"/>
        </c:ser>
        <c:ser>
          <c:idx val="1"/>
          <c:order val="1"/>
          <c:tx>
            <c:strRef>
              <c:f>"WOS"</c:f>
              <c:strCache>
                <c:ptCount val="1"/>
                <c:pt idx="0">
                  <c:v>WOS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elete val="1"/>
          </c:dLbls>
          <c:xVal>
            <c:numRef>
              <c:f>[工作簿1]Sheet1!$A$3:$A$12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xVal>
          <c:yVal>
            <c:numRef>
              <c:f>[工作簿1]Sheet1!$C$15:$C$24</c:f>
              <c:numCache>
                <c:formatCode>General</c:formatCode>
                <c:ptCount val="10"/>
                <c:pt idx="0">
                  <c:v>8</c:v>
                </c:pt>
                <c:pt idx="1">
                  <c:v>7</c:v>
                </c:pt>
                <c:pt idx="2">
                  <c:v>6</c:v>
                </c:pt>
                <c:pt idx="3">
                  <c:v>16</c:v>
                </c:pt>
                <c:pt idx="4">
                  <c:v>10</c:v>
                </c:pt>
                <c:pt idx="5">
                  <c:v>29</c:v>
                </c:pt>
                <c:pt idx="6">
                  <c:v>37</c:v>
                </c:pt>
                <c:pt idx="7">
                  <c:v>59</c:v>
                </c:pt>
                <c:pt idx="8">
                  <c:v>45</c:v>
                </c:pt>
                <c:pt idx="9">
                  <c:v>65</c:v>
                </c:pt>
              </c:numCache>
            </c:numRef>
          </c:yVal>
          <c:smooth val="1"/>
        </c:ser>
        <c:ser>
          <c:idx val="2"/>
          <c:order val="2"/>
          <c:tx>
            <c:strRef>
              <c:f>"EI"</c:f>
              <c:strCache>
                <c:ptCount val="1"/>
                <c:pt idx="0">
                  <c:v>EI</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dLbls>
            <c:delete val="1"/>
          </c:dLbls>
          <c:xVal>
            <c:numRef>
              <c:f>[工作簿1]Sheet1!$A$3:$A$12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xVal>
          <c:yVal>
            <c:numRef>
              <c:f>[工作簿1]Sheet1!$D$15:$D$24</c:f>
              <c:numCache>
                <c:formatCode>General</c:formatCode>
                <c:ptCount val="10"/>
                <c:pt idx="0">
                  <c:v>13</c:v>
                </c:pt>
                <c:pt idx="1">
                  <c:v>17</c:v>
                </c:pt>
                <c:pt idx="2">
                  <c:v>14</c:v>
                </c:pt>
                <c:pt idx="3">
                  <c:v>25</c:v>
                </c:pt>
                <c:pt idx="4">
                  <c:v>15</c:v>
                </c:pt>
                <c:pt idx="5">
                  <c:v>36</c:v>
                </c:pt>
                <c:pt idx="6">
                  <c:v>56</c:v>
                </c:pt>
                <c:pt idx="7">
                  <c:v>74</c:v>
                </c:pt>
                <c:pt idx="8">
                  <c:v>108</c:v>
                </c:pt>
                <c:pt idx="9">
                  <c:v>129</c:v>
                </c:pt>
              </c:numCache>
            </c:numRef>
          </c:yVal>
          <c:smooth val="1"/>
        </c:ser>
        <c:dLbls>
          <c:showLegendKey val="0"/>
          <c:showVal val="0"/>
          <c:showCatName val="0"/>
          <c:showSerName val="0"/>
          <c:showPercent val="0"/>
          <c:showBubbleSize val="0"/>
        </c:dLbls>
        <c:axId val="53929465"/>
        <c:axId val="536448414"/>
      </c:scatterChart>
      <c:valAx>
        <c:axId val="53929465"/>
        <c:scaling>
          <c:orientation val="minMax"/>
          <c:max val="2022"/>
          <c:min val="2013"/>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36448414"/>
        <c:crosses val="autoZero"/>
        <c:crossBetween val="midCat"/>
        <c:majorUnit val="1"/>
      </c:valAx>
      <c:valAx>
        <c:axId val="53644841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3929465"/>
        <c:crosses val="autoZero"/>
        <c:crossBetween val="midCat"/>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"CNKI"</c:f>
              <c:strCache>
                <c:ptCount val="1"/>
                <c:pt idx="0">
                  <c:v>CNKI</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elete val="1"/>
          </c:dLbls>
          <c:xVal>
            <c:numRef>
              <c:f>[工作簿1]Sheet1!$A$3:$A$12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xVal>
          <c:yVal>
            <c:numRef>
              <c:f>[工作簿1]Sheet1!$B$27:$B$36</c:f>
              <c:numCache>
                <c:formatCode>General</c:formatCode>
                <c:ptCount val="10"/>
                <c:pt idx="0">
                  <c:v>0</c:v>
                </c:pt>
                <c:pt idx="1">
                  <c:v>0</c:v>
                </c:pt>
                <c:pt idx="2">
                  <c:v>1</c:v>
                </c:pt>
                <c:pt idx="3">
                  <c:v>0</c:v>
                </c:pt>
                <c:pt idx="4">
                  <c:v>1</c:v>
                </c:pt>
                <c:pt idx="5">
                  <c:v>0</c:v>
                </c:pt>
                <c:pt idx="6">
                  <c:v>0</c:v>
                </c:pt>
                <c:pt idx="7">
                  <c:v>0</c:v>
                </c:pt>
                <c:pt idx="8">
                  <c:v>3</c:v>
                </c:pt>
                <c:pt idx="9">
                  <c:v>1</c:v>
                </c:pt>
              </c:numCache>
            </c:numRef>
          </c:yVal>
          <c:smooth val="1"/>
        </c:ser>
        <c:ser>
          <c:idx val="1"/>
          <c:order val="1"/>
          <c:tx>
            <c:strRef>
              <c:f>"WOS"</c:f>
              <c:strCache>
                <c:ptCount val="1"/>
                <c:pt idx="0">
                  <c:v>WOS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elete val="1"/>
          </c:dLbls>
          <c:xVal>
            <c:numRef>
              <c:f>[工作簿1]Sheet1!$A$3:$A$12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xVal>
          <c:yVal>
            <c:numRef>
              <c:f>[工作簿1]Sheet1!$C$27:$C$36</c:f>
              <c:numCache>
                <c:formatCode>General</c:formatCode>
                <c:ptCount val="10"/>
                <c:pt idx="0">
                  <c:v>0</c:v>
                </c:pt>
                <c:pt idx="1">
                  <c:v>0</c:v>
                </c:pt>
                <c:pt idx="2">
                  <c:v>0</c:v>
                </c:pt>
                <c:pt idx="3">
                  <c:v>0</c:v>
                </c:pt>
                <c:pt idx="4">
                  <c:v>2</c:v>
                </c:pt>
                <c:pt idx="5">
                  <c:v>1</c:v>
                </c:pt>
                <c:pt idx="6">
                  <c:v>6</c:v>
                </c:pt>
                <c:pt idx="7">
                  <c:v>7</c:v>
                </c:pt>
                <c:pt idx="8">
                  <c:v>4</c:v>
                </c:pt>
                <c:pt idx="9">
                  <c:v>9</c:v>
                </c:pt>
              </c:numCache>
            </c:numRef>
          </c:yVal>
          <c:smooth val="1"/>
        </c:ser>
        <c:ser>
          <c:idx val="2"/>
          <c:order val="2"/>
          <c:tx>
            <c:strRef>
              <c:f>"EI"</c:f>
              <c:strCache>
                <c:ptCount val="1"/>
                <c:pt idx="0">
                  <c:v>EI</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dLbls>
            <c:delete val="1"/>
          </c:dLbls>
          <c:xVal>
            <c:numRef>
              <c:f>[工作簿1]Sheet1!$A$3:$A$12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xVal>
          <c:yVal>
            <c:numRef>
              <c:f>[工作簿1]Sheet1!$D$27:$D$36</c:f>
              <c:numCache>
                <c:formatCode>General</c:formatCode>
                <c:ptCount val="10"/>
                <c:pt idx="0">
                  <c:v>1</c:v>
                </c:pt>
                <c:pt idx="1">
                  <c:v>2</c:v>
                </c:pt>
                <c:pt idx="2">
                  <c:v>2</c:v>
                </c:pt>
                <c:pt idx="3">
                  <c:v>2</c:v>
                </c:pt>
                <c:pt idx="4">
                  <c:v>2</c:v>
                </c:pt>
                <c:pt idx="5">
                  <c:v>6</c:v>
                </c:pt>
                <c:pt idx="6">
                  <c:v>13</c:v>
                </c:pt>
                <c:pt idx="7">
                  <c:v>15</c:v>
                </c:pt>
                <c:pt idx="8">
                  <c:v>19</c:v>
                </c:pt>
                <c:pt idx="9">
                  <c:v>24</c:v>
                </c:pt>
              </c:numCache>
            </c:numRef>
          </c:yVal>
          <c:smooth val="1"/>
        </c:ser>
        <c:dLbls>
          <c:showLegendKey val="0"/>
          <c:showVal val="0"/>
          <c:showCatName val="0"/>
          <c:showSerName val="0"/>
          <c:showPercent val="0"/>
          <c:showBubbleSize val="0"/>
        </c:dLbls>
        <c:axId val="53929465"/>
        <c:axId val="536448414"/>
      </c:scatterChart>
      <c:valAx>
        <c:axId val="53929465"/>
        <c:scaling>
          <c:orientation val="minMax"/>
          <c:max val="2022"/>
          <c:min val="2013"/>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36448414"/>
        <c:crosses val="autoZero"/>
        <c:crossBetween val="midCat"/>
        <c:majorUnit val="1"/>
      </c:valAx>
      <c:valAx>
        <c:axId val="53644841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3929465"/>
        <c:crosses val="autoZero"/>
        <c:crossBetween val="midCat"/>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1E71E-EDB3-4D8B-A538-C9B3A6CB32C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46E00-5800-45E2-B451-99A101D0144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FDFF755A-A3DC-48BB-8451-0DE15A6C398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AD46E00-5800-45E2-B451-99A101D0144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DFF755A-A3DC-48BB-8451-0DE15A6C398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lvl="1"/>
            <a:r>
              <a:rPr lang="zh-CN" kern="100" dirty="0">
                <a:effectLst/>
                <a:latin typeface="Calibri" panose="020F0502020204030204" charset="0"/>
                <a:ea typeface="宋体" panose="02010600030101010101" pitchFamily="2" charset="-122"/>
                <a:cs typeface="Times New Roman" panose="02020603050405020304" pitchFamily="18" charset="0"/>
                <a:sym typeface="+mn-ea"/>
              </a:rPr>
              <a:t>，通过语义间的关系特征，将多源数据中挖掘出的语义信息补充至数据模型的语义结构</a:t>
            </a:r>
            <a:endParaRPr lang="zh-CN" kern="100" dirty="0">
              <a:effectLst/>
              <a:latin typeface="Calibri" panose="020F0502020204030204" charset="0"/>
              <a:ea typeface="宋体" panose="02010600030101010101" pitchFamily="2" charset="-122"/>
              <a:cs typeface="Times New Roman" panose="02020603050405020304" pitchFamily="18" charset="0"/>
              <a:sym typeface="+mn-ea"/>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AD46E00-5800-45E2-B451-99A101D0144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AD46E00-5800-45E2-B451-99A101D0144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AD46E00-5800-45E2-B451-99A101D0144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FDFF755A-A3DC-48BB-8451-0DE15A6C398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对相关文献进行关键词共现分析，可以得到如下的共现图。</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这部分是重点分解内容，要把场景、技术问题、路线展开，详实</a:t>
            </a:r>
            <a:endParaRPr lang="zh-CN" altLang="en-US" dirty="0"/>
          </a:p>
        </p:txBody>
      </p:sp>
      <p:sp>
        <p:nvSpPr>
          <p:cNvPr id="4" name="灯片编号占位符 3"/>
          <p:cNvSpPr>
            <a:spLocks noGrp="1"/>
          </p:cNvSpPr>
          <p:nvPr>
            <p:ph type="sldNum" sz="quarter" idx="5"/>
          </p:nvPr>
        </p:nvSpPr>
        <p:spPr/>
        <p:txBody>
          <a:bodyPr/>
          <a:lstStyle/>
          <a:p>
            <a:fld id="{4AD46E00-5800-45E2-B451-99A101D0144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D10FD95-5963-4A71-99B1-E7CE6C9E77B6}" type="slidenum">
              <a:rPr lang="zh-CN" altLang="en-US" smtClean="0"/>
            </a:fld>
            <a:endParaRPr lang="zh-CN" alt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矩形 3"/>
          <p:cNvSpPr/>
          <p:nvPr userDrawn="1"/>
        </p:nvSpPr>
        <p:spPr>
          <a:xfrm>
            <a:off x="-24000" y="0"/>
            <a:ext cx="12240000" cy="900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marR="0" lvl="0" indent="0" algn="ctr" defTabSz="914400" fontAlgn="auto">
              <a:lnSpc>
                <a:spcPct val="125000"/>
              </a:lnSpc>
              <a:spcBef>
                <a:spcPts val="0"/>
              </a:spcBef>
              <a:spcAft>
                <a:spcPts val="0"/>
              </a:spcAft>
              <a:buClrTx/>
              <a:buSzTx/>
              <a:buFontTx/>
              <a:buNone/>
            </a:pPr>
            <a:endParaRPr kumimoji="0" lang="zh-CN" altLang="en-US" sz="3200" b="1" i="0" u="none" strike="noStrike" kern="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697" y="175456"/>
            <a:ext cx="576000" cy="576000"/>
          </a:xfrm>
          <a:prstGeom prst="rect">
            <a:avLst/>
          </a:prstGeom>
        </p:spPr>
      </p:pic>
      <p:sp>
        <p:nvSpPr>
          <p:cNvPr id="9" name="文本框 8"/>
          <p:cNvSpPr txBox="1"/>
          <p:nvPr userDrawn="1"/>
        </p:nvSpPr>
        <p:spPr>
          <a:xfrm>
            <a:off x="11277959" y="246517"/>
            <a:ext cx="483476" cy="369332"/>
          </a:xfrm>
          <a:prstGeom prst="rect">
            <a:avLst/>
          </a:prstGeom>
          <a:noFill/>
        </p:spPr>
        <p:txBody>
          <a:bodyPr wrap="square" rtlCol="0">
            <a:spAutoFit/>
          </a:bodyPr>
          <a:lstStyle/>
          <a:p>
            <a:pPr algn="ctr"/>
            <a:fld id="{8352B02B-3601-4864-A5CA-AFFE79556C2A}" type="slidenum">
              <a:rPr lang="zh-CN" altLang="en-US" sz="1800" b="1" baseline="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fld>
            <a:endParaRPr lang="zh-CN" altLang="en-US" sz="1800" b="1"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矩形 1"/>
          <p:cNvSpPr/>
          <p:nvPr userDrawn="1"/>
        </p:nvSpPr>
        <p:spPr>
          <a:xfrm>
            <a:off x="866596" y="1"/>
            <a:ext cx="162000" cy="1210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1068300" y="605117"/>
            <a:ext cx="161366" cy="605118"/>
          </a:xfrm>
          <a:prstGeom prst="rect">
            <a:avLst/>
          </a:prstGeom>
          <a:solidFill>
            <a:srgbClr val="1D8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0FD95-5963-4A71-99B1-E7CE6C9E77B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10.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image" Target="../media/image16.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image" Target="../media/image18.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openxmlformats.org/officeDocument/2006/relationships/image" Target="../media/image20.png"/><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3.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wmf"/><Relationship Id="rId3" Type="http://schemas.openxmlformats.org/officeDocument/2006/relationships/oleObject" Target="../embeddings/oleObject1.bin"/><Relationship Id="rId2" Type="http://schemas.openxmlformats.org/officeDocument/2006/relationships/image" Target="../media/image23.png"/><Relationship Id="rId10" Type="http://schemas.openxmlformats.org/officeDocument/2006/relationships/notesSlide" Target="../notesSlides/notesSlide20.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3.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3.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38.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3.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3.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3.xml"/><Relationship Id="rId2" Type="http://schemas.openxmlformats.org/officeDocument/2006/relationships/image" Target="../media/image48.png"/><Relationship Id="rId1"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image" Target="../media/image57.png"/><Relationship Id="rId7" Type="http://schemas.openxmlformats.org/officeDocument/2006/relationships/image" Target="../media/image56.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jpeg"/><Relationship Id="rId2" Type="http://schemas.openxmlformats.org/officeDocument/2006/relationships/image" Target="../media/image51.jpeg"/><Relationship Id="rId11" Type="http://schemas.openxmlformats.org/officeDocument/2006/relationships/notesSlide" Target="../notesSlides/notesSlide35.xml"/><Relationship Id="rId10" Type="http://schemas.openxmlformats.org/officeDocument/2006/relationships/slideLayout" Target="../slideLayouts/slideLayout3.xml"/><Relationship Id="rId1"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2"/>
          <p:cNvSpPr txBox="1">
            <a:spLocks noRot="1" noChangeArrowheads="1"/>
          </p:cNvSpPr>
          <p:nvPr/>
        </p:nvSpPr>
        <p:spPr bwMode="auto">
          <a:xfrm>
            <a:off x="3778226" y="5951104"/>
            <a:ext cx="3960000" cy="504000"/>
          </a:xfrm>
          <a:prstGeom prst="rect">
            <a:avLst/>
          </a:prstGeom>
          <a:noFill/>
          <a:ln w="9525">
            <a:noFill/>
            <a:miter lim="800000"/>
          </a:ln>
        </p:spPr>
        <p:txBody>
          <a:bodyPr/>
          <a:lstStyle/>
          <a:p>
            <a:pPr algn="ctr">
              <a:buClr>
                <a:schemeClr val="hlink"/>
              </a:buClr>
            </a:pPr>
            <a:r>
              <a:rPr lang="en-US" altLang="zh-CN" sz="2400" b="1" dirty="0" smtClean="0">
                <a:solidFill>
                  <a:srgbClr val="002060"/>
                </a:solidFill>
                <a:latin typeface="Times New Roman" panose="02020603050405020304" pitchFamily="18" charset="0"/>
                <a:ea typeface="微软雅黑" panose="020B0503020204020204" pitchFamily="34" charset="-122"/>
                <a:cs typeface="Arial" panose="020B0604020202020204" pitchFamily="34" charset="0"/>
              </a:rPr>
              <a:t>2023</a:t>
            </a:r>
            <a:r>
              <a:rPr lang="zh-CN" altLang="en-US" sz="2400" b="1" dirty="0" smtClean="0">
                <a:solidFill>
                  <a:srgbClr val="002060"/>
                </a:solidFill>
                <a:latin typeface="Times New Roman" panose="02020603050405020304" pitchFamily="18" charset="0"/>
                <a:ea typeface="微软雅黑" panose="020B0503020204020204" pitchFamily="34" charset="-122"/>
                <a:cs typeface="Arial" panose="020B0604020202020204" pitchFamily="34" charset="0"/>
              </a:rPr>
              <a:t>年</a:t>
            </a:r>
            <a:r>
              <a:rPr lang="en-US" altLang="zh-CN" sz="2400" b="1" dirty="0" smtClean="0">
                <a:solidFill>
                  <a:srgbClr val="002060"/>
                </a:solidFill>
                <a:latin typeface="Times New Roman" panose="02020603050405020304" pitchFamily="18" charset="0"/>
                <a:ea typeface="微软雅黑" panose="020B0503020204020204" pitchFamily="34" charset="-122"/>
                <a:cs typeface="Arial" panose="020B0604020202020204" pitchFamily="34" charset="0"/>
              </a:rPr>
              <a:t>1</a:t>
            </a:r>
            <a:r>
              <a:rPr lang="zh-CN" altLang="en-US" sz="2400" b="1" dirty="0" smtClean="0">
                <a:solidFill>
                  <a:srgbClr val="002060"/>
                </a:solidFill>
                <a:latin typeface="Times New Roman" panose="02020603050405020304" pitchFamily="18" charset="0"/>
                <a:ea typeface="微软雅黑" panose="020B0503020204020204" pitchFamily="34" charset="-122"/>
                <a:cs typeface="Arial" panose="020B0604020202020204" pitchFamily="34" charset="0"/>
              </a:rPr>
              <a:t>月</a:t>
            </a:r>
            <a:r>
              <a:rPr lang="en-US" altLang="zh-CN" sz="2400" b="1" dirty="0" smtClean="0">
                <a:solidFill>
                  <a:srgbClr val="002060"/>
                </a:solidFill>
                <a:latin typeface="Times New Roman" panose="02020603050405020304" pitchFamily="18" charset="0"/>
                <a:ea typeface="微软雅黑" panose="020B0503020204020204" pitchFamily="34" charset="-122"/>
                <a:cs typeface="Arial" panose="020B0604020202020204" pitchFamily="34" charset="0"/>
              </a:rPr>
              <a:t>19</a:t>
            </a:r>
            <a:r>
              <a:rPr lang="zh-CN" altLang="en-US" sz="2400" b="1" dirty="0" smtClean="0">
                <a:solidFill>
                  <a:srgbClr val="002060"/>
                </a:solidFill>
                <a:latin typeface="Times New Roman" panose="02020603050405020304" pitchFamily="18" charset="0"/>
                <a:ea typeface="微软雅黑" panose="020B0503020204020204" pitchFamily="34" charset="-122"/>
                <a:cs typeface="Arial" panose="020B0604020202020204" pitchFamily="34" charset="0"/>
              </a:rPr>
              <a:t>日</a:t>
            </a:r>
            <a:endParaRPr lang="en-US" altLang="zh-CN"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endParaRPr>
          </a:p>
        </p:txBody>
      </p:sp>
      <p:sp>
        <p:nvSpPr>
          <p:cNvPr id="54" name="文本框 53"/>
          <p:cNvSpPr txBox="1"/>
          <p:nvPr/>
        </p:nvSpPr>
        <p:spPr>
          <a:xfrm>
            <a:off x="953392" y="4501624"/>
            <a:ext cx="10615448" cy="1050290"/>
          </a:xfrm>
          <a:prstGeom prst="rect">
            <a:avLst/>
          </a:prstGeom>
          <a:noFill/>
        </p:spPr>
        <p:txBody>
          <a:bodyPr wrap="square" rtlCol="0">
            <a:spAutoFit/>
          </a:bodyPr>
          <a:lstStyle/>
          <a:p>
            <a:pPr>
              <a:lnSpc>
                <a:spcPct val="130000"/>
              </a:lnSpc>
            </a:pPr>
            <a:r>
              <a:rPr lang="zh-CN" altLang="en-US" sz="2400" b="1" dirty="0">
                <a:solidFill>
                  <a:srgbClr val="002060"/>
                </a:solidFill>
                <a:latin typeface="微软雅黑" panose="020B0503020204020204" pitchFamily="34" charset="-122"/>
                <a:ea typeface="微软雅黑" panose="020B0503020204020204" pitchFamily="34" charset="-122"/>
              </a:rPr>
              <a:t>专题负责人</a:t>
            </a:r>
            <a:r>
              <a:rPr lang="zh-CN" altLang="en-US" sz="2400" b="1" dirty="0" smtClean="0">
                <a:solidFill>
                  <a:srgbClr val="002060"/>
                </a:solidFill>
                <a:latin typeface="微软雅黑" panose="020B0503020204020204" pitchFamily="34" charset="-122"/>
                <a:ea typeface="微软雅黑" panose="020B0503020204020204" pitchFamily="34" charset="-122"/>
              </a:rPr>
              <a:t>：胡振中       </a:t>
            </a:r>
            <a:r>
              <a:rPr lang="zh-CN" altLang="en-US" sz="2400" b="1" dirty="0">
                <a:solidFill>
                  <a:srgbClr val="002060"/>
                </a:solidFill>
                <a:latin typeface="微软雅黑" panose="020B0503020204020204" pitchFamily="34" charset="-122"/>
                <a:ea typeface="微软雅黑" panose="020B0503020204020204" pitchFamily="34" charset="-122"/>
              </a:rPr>
              <a:t>研究单位</a:t>
            </a:r>
            <a:r>
              <a:rPr lang="zh-CN" altLang="en-US" sz="2400" b="1" dirty="0" smtClean="0">
                <a:solidFill>
                  <a:srgbClr val="002060"/>
                </a:solidFill>
                <a:latin typeface="微软雅黑" panose="020B0503020204020204" pitchFamily="34" charset="-122"/>
                <a:ea typeface="微软雅黑" panose="020B0503020204020204" pitchFamily="34" charset="-122"/>
              </a:rPr>
              <a:t>：  清华大学深圳国际研究生院</a:t>
            </a:r>
            <a:endParaRPr lang="en-US" altLang="zh-CN" sz="2400" b="1" dirty="0">
              <a:solidFill>
                <a:srgbClr val="002060"/>
              </a:solidFill>
              <a:latin typeface="微软雅黑" panose="020B0503020204020204" pitchFamily="34" charset="-122"/>
              <a:ea typeface="微软雅黑" panose="020B0503020204020204" pitchFamily="34" charset="-122"/>
            </a:endParaRPr>
          </a:p>
          <a:p>
            <a:pPr>
              <a:lnSpc>
                <a:spcPct val="130000"/>
              </a:lnSpc>
            </a:pPr>
            <a:r>
              <a:rPr lang="en-US" altLang="zh-CN" sz="2400" b="1" dirty="0">
                <a:solidFill>
                  <a:srgbClr val="002060"/>
                </a:solidFill>
                <a:latin typeface="微软雅黑" panose="020B0503020204020204" pitchFamily="34" charset="-122"/>
                <a:ea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rPr>
              <a:t>                                                      </a:t>
            </a:r>
            <a:endParaRPr lang="en-US" altLang="zh-CN" sz="2400" b="1" dirty="0">
              <a:solidFill>
                <a:srgbClr val="002060"/>
              </a:solidFill>
              <a:latin typeface="微软雅黑" panose="020B0503020204020204" pitchFamily="34" charset="-122"/>
              <a:ea typeface="微软雅黑" panose="020B0503020204020204" pitchFamily="34" charset="-122"/>
            </a:endParaRPr>
          </a:p>
        </p:txBody>
      </p:sp>
      <p:sp>
        <p:nvSpPr>
          <p:cNvPr id="58" name="矩形 53"/>
          <p:cNvSpPr/>
          <p:nvPr/>
        </p:nvSpPr>
        <p:spPr>
          <a:xfrm>
            <a:off x="0" y="2221644"/>
            <a:ext cx="12192000" cy="1944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algn="ctr" defTabSz="914400">
              <a:lnSpc>
                <a:spcPct val="125000"/>
              </a:lnSpc>
              <a:defRPr/>
            </a:pPr>
            <a:r>
              <a:rPr lang="zh-CN" altLang="en-US" sz="3600" b="1" kern="0" dirty="0" smtClean="0">
                <a:solidFill>
                  <a:prstClr val="white"/>
                </a:solidFill>
                <a:latin typeface="微软雅黑" panose="020B0503020204020204" pitchFamily="34" charset="-122"/>
                <a:ea typeface="微软雅黑" panose="020B0503020204020204" pitchFamily="34" charset="-122"/>
                <a:cs typeface="+mn-ea"/>
                <a:sym typeface="+mn-lt"/>
              </a:rPr>
              <a:t>专题三  面向多源异构运维数据的融合模型与管理方法</a:t>
            </a:r>
            <a:endParaRPr lang="zh-CN" altLang="en-US" sz="3600" b="1" kern="0" dirty="0" smtClean="0">
              <a:solidFill>
                <a:prstClr val="white"/>
              </a:solidFill>
              <a:latin typeface="微软雅黑" panose="020B0503020204020204" pitchFamily="34" charset="-122"/>
              <a:ea typeface="微软雅黑" panose="020B0503020204020204" pitchFamily="34" charset="-122"/>
              <a:cs typeface="+mn-ea"/>
              <a:sym typeface="+mn-lt"/>
            </a:endParaRPr>
          </a:p>
          <a:p>
            <a:pPr algn="ctr" defTabSz="914400">
              <a:lnSpc>
                <a:spcPct val="125000"/>
              </a:lnSpc>
              <a:defRPr/>
            </a:pPr>
            <a:r>
              <a:rPr lang="zh-CN" altLang="en-US" sz="4400" b="1" kern="0" dirty="0">
                <a:solidFill>
                  <a:prstClr val="white"/>
                </a:solidFill>
                <a:latin typeface="微软雅黑" panose="020B0503020204020204" pitchFamily="34" charset="-122"/>
                <a:ea typeface="微软雅黑" panose="020B0503020204020204" pitchFamily="34" charset="-122"/>
                <a:cs typeface="+mn-ea"/>
                <a:sym typeface="+mn-lt"/>
              </a:rPr>
              <a:t>课题实施方案汇报</a:t>
            </a:r>
            <a:endParaRPr lang="zh-CN" altLang="en-US" sz="4400" b="1" kern="0"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6" name="文本框 9"/>
          <p:cNvSpPr txBox="1"/>
          <p:nvPr/>
        </p:nvSpPr>
        <p:spPr>
          <a:xfrm>
            <a:off x="306996" y="126906"/>
            <a:ext cx="9959221" cy="1532727"/>
          </a:xfrm>
          <a:prstGeom prst="rect">
            <a:avLst/>
          </a:prstGeom>
          <a:noFill/>
        </p:spPr>
        <p:txBody>
          <a:bodyPr wrap="square" rtlCol="0">
            <a:spAutoFit/>
          </a:bodyPr>
          <a:lstStyle/>
          <a:p>
            <a:pPr>
              <a:lnSpc>
                <a:spcPct val="130000"/>
              </a:lnSpc>
            </a:pP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“城镇可持续发展关键技术与装备”重点专项</a:t>
            </a:r>
            <a:endPar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pP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  </a:t>
            </a:r>
            <a:r>
              <a:rPr lang="en-US" altLang="zh-CN"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3. </a:t>
            </a: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智慧运维</a:t>
            </a:r>
            <a:endPar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pP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  </a:t>
            </a:r>
            <a:r>
              <a:rPr lang="en-US" altLang="zh-CN"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3.1 </a:t>
            </a: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建筑与市政公用设施智慧运维理论与方</a:t>
            </a:r>
            <a:r>
              <a:rPr lang="zh-CN" altLang="en-US" sz="2400" b="1" dirty="0" smtClean="0">
                <a:solidFill>
                  <a:srgbClr val="003399"/>
                </a:solidFill>
                <a:latin typeface="Arial" panose="020B0604020202020204" pitchFamily="34" charset="0"/>
                <a:ea typeface="微软雅黑" panose="020B0503020204020204" pitchFamily="34" charset="-122"/>
                <a:cs typeface="Arial" panose="020B0604020202020204" pitchFamily="34" charset="0"/>
              </a:rPr>
              <a:t>法</a:t>
            </a:r>
            <a:r>
              <a:rPr lang="zh-CN" altLang="en-US" sz="2400" b="1" dirty="0" smtClean="0">
                <a:solidFill>
                  <a:srgbClr val="003399"/>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003399"/>
                </a:solidFill>
                <a:latin typeface="Arial" panose="020B0604020202020204" pitchFamily="34" charset="0"/>
                <a:ea typeface="微软雅黑" panose="020B0503020204020204" pitchFamily="34" charset="-122"/>
                <a:cs typeface="Arial" panose="020B0604020202020204" pitchFamily="34" charset="0"/>
              </a:rPr>
              <a:t>2022YFC3801100</a:t>
            </a:r>
            <a:r>
              <a:rPr lang="zh-CN" altLang="en-US" sz="2400" b="1" dirty="0" smtClean="0">
                <a:solidFill>
                  <a:srgbClr val="003399"/>
                </a:solidFill>
                <a:latin typeface="Arial" panose="020B0604020202020204" pitchFamily="34" charset="0"/>
                <a:ea typeface="微软雅黑" panose="020B0503020204020204" pitchFamily="34" charset="-122"/>
                <a:cs typeface="Arial" panose="020B0604020202020204" pitchFamily="34" charset="0"/>
              </a:rPr>
              <a:t>）</a:t>
            </a:r>
            <a:endParaRPr lang="en-US" altLang="zh-CN" sz="2400" b="1" dirty="0" smtClean="0">
              <a:solidFill>
                <a:srgbClr val="003399"/>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7"/>
          <p:cNvSpPr txBox="1"/>
          <p:nvPr/>
        </p:nvSpPr>
        <p:spPr>
          <a:xfrm>
            <a:off x="387246" y="354778"/>
            <a:ext cx="9535688" cy="607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专题三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lt"/>
              </a:rPr>
              <a:t>面向多源异构运维数据的融合模型与管理方法</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dist"/>
            <a:endParaRPr lang="zh-CN" altLang="en-US" sz="2800" b="1"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4"/>
          <p:cNvSpPr txBox="1"/>
          <p:nvPr/>
        </p:nvSpPr>
        <p:spPr>
          <a:xfrm>
            <a:off x="155786" y="833120"/>
            <a:ext cx="1903307" cy="581057"/>
          </a:xfrm>
          <a:prstGeom prst="rect">
            <a:avLst/>
          </a:prstGeom>
          <a:noFill/>
        </p:spPr>
        <p:txBody>
          <a:bodyPr wrap="square">
            <a:spAutoFit/>
          </a:bodyPr>
          <a:lstStyle/>
          <a:p>
            <a:pPr marL="342900" indent="-342900" algn="just">
              <a:lnSpc>
                <a:spcPct val="150000"/>
              </a:lnSpc>
              <a:buFont typeface="Wingdings" panose="05000000000000000000" pitchFamily="2" charset="2"/>
              <a:buChar char="n"/>
            </a:pPr>
            <a:r>
              <a:rPr lang="zh-CN" altLang="en-US" sz="2400" b="1" kern="0" dirty="0">
                <a:solidFill>
                  <a:srgbClr val="7030A0"/>
                </a:solidFill>
                <a:latin typeface="微软雅黑" panose="020B0503020204020204" pitchFamily="34" charset="-122"/>
                <a:ea typeface="微软雅黑" panose="020B0503020204020204" pitchFamily="34" charset="-122"/>
              </a:rPr>
              <a:t>研究内容</a:t>
            </a:r>
            <a:endParaRPr lang="en-US" altLang="zh-CN" sz="2400" b="1" kern="0" dirty="0">
              <a:solidFill>
                <a:srgbClr val="7030A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945" r="-1"/>
          <a:stretch>
            <a:fillRect/>
          </a:stretch>
        </p:blipFill>
        <p:spPr>
          <a:xfrm>
            <a:off x="57573" y="2252477"/>
            <a:ext cx="12076854" cy="4250745"/>
          </a:xfrm>
          <a:prstGeom prst="rect">
            <a:avLst/>
          </a:prstGeom>
        </p:spPr>
      </p:pic>
      <p:grpSp>
        <p:nvGrpSpPr>
          <p:cNvPr id="11" name="组合 10"/>
          <p:cNvGrpSpPr/>
          <p:nvPr/>
        </p:nvGrpSpPr>
        <p:grpSpPr>
          <a:xfrm>
            <a:off x="155786" y="1440154"/>
            <a:ext cx="11978641" cy="796147"/>
            <a:chOff x="281091" y="1457648"/>
            <a:chExt cx="11978641" cy="684929"/>
          </a:xfrm>
        </p:grpSpPr>
        <p:sp>
          <p:nvSpPr>
            <p:cNvPr id="9" name="文本框 8"/>
            <p:cNvSpPr txBox="1"/>
            <p:nvPr/>
          </p:nvSpPr>
          <p:spPr>
            <a:xfrm>
              <a:off x="406397" y="1517876"/>
              <a:ext cx="11853335" cy="556042"/>
            </a:xfrm>
            <a:prstGeom prst="rect">
              <a:avLst/>
            </a:prstGeom>
            <a:noFill/>
          </p:spPr>
          <p:txBody>
            <a:bodyPr wrap="square">
              <a:spAutoFit/>
            </a:bodyPr>
            <a:lstStyle/>
            <a:p>
              <a:r>
                <a:rPr lang="zh-CN" altLang="en-US" sz="1800" kern="100" dirty="0">
                  <a:solidFill>
                    <a:srgbClr val="000000"/>
                  </a:solidFill>
                  <a:effectLst/>
                  <a:latin typeface="楷体" panose="02010609060101010101" pitchFamily="49" charset="-122"/>
                  <a:ea typeface="楷体" panose="02010609060101010101" pitchFamily="49" charset="-122"/>
                  <a:cs typeface="Times New Roman" panose="02020603050405020304" pitchFamily="18" charset="0"/>
                </a:rPr>
                <a:t>本课题通过</a:t>
              </a:r>
              <a:r>
                <a:rPr lang="zh-CN" altLang="zh-CN" sz="1800" kern="100" dirty="0">
                  <a:solidFill>
                    <a:srgbClr val="000000"/>
                  </a:solidFill>
                  <a:effectLst/>
                  <a:latin typeface="楷体" panose="02010609060101010101" pitchFamily="49" charset="-122"/>
                  <a:ea typeface="楷体" panose="02010609060101010101" pitchFamily="49" charset="-122"/>
                  <a:cs typeface="Times New Roman" panose="02020603050405020304" pitchFamily="18" charset="0"/>
                </a:rPr>
                <a:t>建立面向多源异构运维数据的</a:t>
              </a:r>
              <a:r>
                <a:rPr lang="zh-CN" altLang="zh-CN" sz="1800" b="1"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融合模型</a:t>
              </a:r>
              <a:r>
                <a:rPr lang="zh-CN" altLang="zh-CN" sz="1800" kern="100" dirty="0">
                  <a:solidFill>
                    <a:srgbClr val="000000"/>
                  </a:solidFill>
                  <a:effectLst/>
                  <a:latin typeface="楷体" panose="02010609060101010101" pitchFamily="49" charset="-122"/>
                  <a:ea typeface="楷体" panose="02010609060101010101" pitchFamily="49" charset="-122"/>
                  <a:cs typeface="Times New Roman" panose="02020603050405020304" pitchFamily="18" charset="0"/>
                </a:rPr>
                <a:t>，提出基于数据动态匹配的</a:t>
              </a:r>
              <a:r>
                <a:rPr lang="zh-CN" altLang="zh-CN" b="1" kern="1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融合机制与算法</a:t>
              </a:r>
              <a:r>
                <a:rPr lang="zh-CN" altLang="zh-CN" sz="1800" kern="100" dirty="0">
                  <a:solidFill>
                    <a:srgbClr val="000000"/>
                  </a:solidFill>
                  <a:effectLst/>
                  <a:latin typeface="楷体" panose="02010609060101010101" pitchFamily="49" charset="-122"/>
                  <a:ea typeface="楷体" panose="02010609060101010101" pitchFamily="49" charset="-122"/>
                  <a:cs typeface="Times New Roman" panose="02020603050405020304" pitchFamily="18" charset="0"/>
                </a:rPr>
                <a:t>，搭建基于数据融合的</a:t>
              </a:r>
              <a:r>
                <a:rPr lang="zh-CN" altLang="zh-CN" b="1" kern="1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智能运维数据服务</a:t>
              </a:r>
              <a:r>
                <a:rPr lang="zh-CN" altLang="en-US" sz="1800" kern="100" dirty="0">
                  <a:solidFill>
                    <a:srgbClr val="000000"/>
                  </a:solidFill>
                  <a:effectLst/>
                  <a:latin typeface="楷体" panose="02010609060101010101" pitchFamily="49" charset="-122"/>
                  <a:ea typeface="楷体" panose="02010609060101010101" pitchFamily="49" charset="-122"/>
                  <a:cs typeface="Times New Roman" panose="02020603050405020304" pitchFamily="18" charset="0"/>
                </a:rPr>
                <a:t>，从而</a:t>
              </a:r>
              <a:r>
                <a:rPr lang="zh-CN" altLang="zh-CN" sz="1800" kern="100" dirty="0">
                  <a:effectLst/>
                  <a:latin typeface="楷体" panose="02010609060101010101" pitchFamily="49" charset="-122"/>
                  <a:ea typeface="楷体" panose="02010609060101010101" pitchFamily="49" charset="-122"/>
                  <a:cs typeface="Times New Roman" panose="02020603050405020304" pitchFamily="18" charset="0"/>
                </a:rPr>
                <a:t>支撑运维数据挖掘，提高运维数据的应用价值</a:t>
              </a:r>
              <a:r>
                <a:rPr lang="zh-CN" altLang="en-US" sz="1800" kern="100" dirty="0">
                  <a:effectLst/>
                  <a:latin typeface="楷体" panose="02010609060101010101" pitchFamily="49" charset="-122"/>
                  <a:ea typeface="楷体" panose="02010609060101010101" pitchFamily="49" charset="-122"/>
                  <a:cs typeface="Times New Roman" panose="02020603050405020304" pitchFamily="18" charset="0"/>
                </a:rPr>
                <a:t>，</a:t>
              </a:r>
              <a:r>
                <a:rPr lang="zh-CN" altLang="en-US" sz="1800" kern="100" dirty="0">
                  <a:solidFill>
                    <a:srgbClr val="000000"/>
                  </a:solidFill>
                  <a:effectLst/>
                  <a:latin typeface="楷体" panose="02010609060101010101" pitchFamily="49" charset="-122"/>
                  <a:ea typeface="楷体" panose="02010609060101010101" pitchFamily="49" charset="-122"/>
                  <a:cs typeface="Times New Roman" panose="02020603050405020304" pitchFamily="18" charset="0"/>
                </a:rPr>
                <a:t>为运维数据融合系统的研发提供基础。</a:t>
              </a:r>
              <a:endParaRPr lang="zh-CN" altLang="en-US" dirty="0">
                <a:latin typeface="楷体" panose="02010609060101010101" pitchFamily="49" charset="-122"/>
                <a:ea typeface="楷体" panose="02010609060101010101" pitchFamily="49" charset="-122"/>
              </a:endParaRPr>
            </a:p>
          </p:txBody>
        </p:sp>
        <p:sp>
          <p:nvSpPr>
            <p:cNvPr id="10" name="矩形: 圆角 9"/>
            <p:cNvSpPr/>
            <p:nvPr/>
          </p:nvSpPr>
          <p:spPr>
            <a:xfrm>
              <a:off x="281091" y="1457648"/>
              <a:ext cx="11853335" cy="684929"/>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tretch>
            <a:fillRect/>
          </a:stretch>
        </p:blipFill>
        <p:spPr>
          <a:xfrm>
            <a:off x="1198880" y="920115"/>
            <a:ext cx="10603865" cy="5975350"/>
          </a:xfrm>
          <a:prstGeom prst="rect">
            <a:avLst/>
          </a:prstGeom>
        </p:spPr>
      </p:pic>
      <p:sp>
        <p:nvSpPr>
          <p:cNvPr id="40" name="标题 7"/>
          <p:cNvSpPr txBox="1"/>
          <p:nvPr/>
        </p:nvSpPr>
        <p:spPr>
          <a:xfrm>
            <a:off x="441435" y="188913"/>
            <a:ext cx="9167122" cy="576262"/>
          </a:xfrm>
          <a:prstGeom prst="rect">
            <a:avLst/>
          </a:prstGeom>
        </p:spPr>
        <p:txBody>
          <a:bodyPr vert="horz" lIns="91440" tIns="45720" rIns="91440" bIns="45720" rtlCol="0" anchor="ctr">
            <a:normAutofit fontScale="8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a:t>
            </a:r>
            <a:r>
              <a:rPr lang="en-US" altLang="zh-CN" sz="3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smtClean="0">
                <a:solidFill>
                  <a:prstClr val="white"/>
                </a:solidFill>
                <a:latin typeface="微软雅黑" panose="020B0503020204020204" pitchFamily="34" charset="-122"/>
                <a:ea typeface="微软雅黑" panose="020B0503020204020204" pitchFamily="34" charset="-122"/>
                <a:cs typeface="+mn-ea"/>
                <a:sym typeface="+mn-lt"/>
              </a:rPr>
              <a:t>面向多源异构运维数据的融合模型与管理方法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文本框 12"/>
          <p:cNvSpPr txBox="1"/>
          <p:nvPr/>
        </p:nvSpPr>
        <p:spPr>
          <a:xfrm>
            <a:off x="62501" y="949945"/>
            <a:ext cx="1169035" cy="829945"/>
          </a:xfrm>
          <a:prstGeom prst="rect">
            <a:avLst/>
          </a:prstGeom>
          <a:noFill/>
        </p:spPr>
        <p:txBody>
          <a:bodyPr wrap="none" rtlCol="0">
            <a:spAutoFit/>
          </a:bodyPr>
          <a:p>
            <a:pPr marL="285750" indent="-285750">
              <a:buFont typeface="Wingdings" panose="05000000000000000000" pitchFamily="2" charset="2"/>
              <a:buChar char="p"/>
            </a:pPr>
            <a:r>
              <a:rPr lang="zh-CN" altLang="en-US" sz="2400" b="1" dirty="0">
                <a:solidFill>
                  <a:srgbClr val="2F2FFF"/>
                </a:solidFill>
                <a:latin typeface="微软雅黑" panose="020B0503020204020204" pitchFamily="34" charset="-122"/>
                <a:ea typeface="微软雅黑" panose="020B0503020204020204" pitchFamily="34" charset="-122"/>
              </a:rPr>
              <a:t> 技术</a:t>
            </a:r>
            <a:endParaRPr lang="zh-CN" altLang="en-US" sz="2400" b="1" dirty="0">
              <a:solidFill>
                <a:srgbClr val="2F2FFF"/>
              </a:solidFill>
              <a:latin typeface="微软雅黑" panose="020B0503020204020204" pitchFamily="34" charset="-122"/>
              <a:ea typeface="微软雅黑" panose="020B0503020204020204" pitchFamily="34" charset="-122"/>
            </a:endParaRPr>
          </a:p>
          <a:p>
            <a:pPr indent="0">
              <a:buFont typeface="Wingdings" panose="05000000000000000000" pitchFamily="2" charset="2"/>
              <a:buNone/>
            </a:pPr>
            <a:r>
              <a:rPr lang="en-US" altLang="zh-CN" sz="2400" b="1" dirty="0">
                <a:solidFill>
                  <a:srgbClr val="2F2FFF"/>
                </a:solidFill>
                <a:latin typeface="微软雅黑" panose="020B0503020204020204" pitchFamily="34" charset="-122"/>
                <a:ea typeface="微软雅黑" panose="020B0503020204020204" pitchFamily="34" charset="-122"/>
              </a:rPr>
              <a:t>    </a:t>
            </a:r>
            <a:r>
              <a:rPr lang="zh-CN" altLang="en-US" sz="2400" b="1" dirty="0">
                <a:solidFill>
                  <a:srgbClr val="2F2FFF"/>
                </a:solidFill>
                <a:latin typeface="微软雅黑" panose="020B0503020204020204" pitchFamily="34" charset="-122"/>
                <a:ea typeface="微软雅黑" panose="020B0503020204020204" pitchFamily="34" charset="-122"/>
              </a:rPr>
              <a:t>路线</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9" name="箭头: 右 8"/>
          <p:cNvSpPr/>
          <p:nvPr/>
        </p:nvSpPr>
        <p:spPr>
          <a:xfrm rot="16200000" flipH="1">
            <a:off x="3696970" y="2884170"/>
            <a:ext cx="466090"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箭头: 右 8"/>
          <p:cNvSpPr/>
          <p:nvPr/>
        </p:nvSpPr>
        <p:spPr>
          <a:xfrm>
            <a:off x="6521450" y="4761230"/>
            <a:ext cx="514985"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箭头: 右 8"/>
          <p:cNvSpPr/>
          <p:nvPr/>
        </p:nvSpPr>
        <p:spPr>
          <a:xfrm rot="5400000" flipH="1" flipV="1">
            <a:off x="9016365" y="2857500"/>
            <a:ext cx="466090"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p:nvPr/>
        </p:nvSpPr>
        <p:spPr>
          <a:xfrm>
            <a:off x="881883" y="2377041"/>
            <a:ext cx="11187211" cy="2671899"/>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20000"/>
              </a:lnSpc>
              <a:defRPr/>
            </a:pPr>
            <a:r>
              <a:rPr lang="zh-CN" altLang="en-US"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第</a:t>
            </a:r>
            <a:r>
              <a:rPr lang="en-US" altLang="zh-CN" sz="5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部分：</a:t>
            </a:r>
            <a:endParaRPr lang="en-US" altLang="zh-CN"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defRPr/>
            </a:pPr>
            <a:r>
              <a:rPr lang="zh-CN" altLang="en-US" sz="4800" b="1" dirty="0">
                <a:solidFill>
                  <a:srgbClr val="1D8DE5"/>
                </a:solidFill>
                <a:latin typeface="微软雅黑" panose="020B0503020204020204" pitchFamily="34" charset="-122"/>
                <a:ea typeface="微软雅黑" panose="020B0503020204020204" pitchFamily="34" charset="-122"/>
                <a:cs typeface="Arial" panose="020B0604020202020204" pitchFamily="34" charset="0"/>
              </a:rPr>
              <a:t>课题研究方法</a:t>
            </a:r>
            <a:endParaRPr lang="zh-CN" altLang="en-US" sz="4800" b="1" dirty="0">
              <a:solidFill>
                <a:srgbClr val="1D8DE5"/>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矩形 5"/>
          <p:cNvSpPr/>
          <p:nvPr/>
        </p:nvSpPr>
        <p:spPr>
          <a:xfrm>
            <a:off x="1269369" y="695426"/>
            <a:ext cx="8990829" cy="573405"/>
          </a:xfrm>
          <a:prstGeom prst="rect">
            <a:avLst/>
          </a:prstGeom>
        </p:spPr>
        <p:txBody>
          <a:bodyPr wrap="square">
            <a:spAutoFit/>
          </a:bodyPr>
          <a:lstStyle/>
          <a:p>
            <a:pPr lvl="0">
              <a:lnSpc>
                <a:spcPct val="112000"/>
              </a:lnSpc>
              <a:defRPr/>
            </a:pPr>
            <a:r>
              <a:rPr lang="zh-CN" altLang="en-US" sz="2800" b="1" dirty="0">
                <a:solidFill>
                  <a:srgbClr val="002060"/>
                </a:solidFill>
                <a:latin typeface="微软雅黑" panose="020B0503020204020204" pitchFamily="34" charset="-122"/>
                <a:ea typeface="微软雅黑" panose="020B0503020204020204" pitchFamily="34" charset="-122"/>
                <a:sym typeface="+mn-ea"/>
              </a:rPr>
              <a:t>专题三  </a:t>
            </a:r>
            <a:r>
              <a:rPr lang="zh-CN" altLang="en-US" sz="2800" b="1" dirty="0">
                <a:solidFill>
                  <a:srgbClr val="002060"/>
                </a:solidFill>
                <a:latin typeface="微软雅黑" panose="020B0503020204020204" pitchFamily="34" charset="-122"/>
                <a:ea typeface="微软雅黑" panose="020B0503020204020204" pitchFamily="34" charset="-122"/>
                <a:sym typeface="+mn-lt"/>
              </a:rPr>
              <a:t>面向多源异构运维数据的融合模型与管理方法</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94385" y="909320"/>
            <a:ext cx="10603230" cy="5974715"/>
          </a:xfrm>
          <a:prstGeom prst="rect">
            <a:avLst/>
          </a:prstGeom>
        </p:spPr>
      </p:pic>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rPr>
              <a:t>1. 基于数据标准化的运维数据模型构建方法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9" name="箭头: 右 8"/>
          <p:cNvSpPr/>
          <p:nvPr/>
        </p:nvSpPr>
        <p:spPr>
          <a:xfrm rot="16200000" flipH="1">
            <a:off x="3314700" y="2860040"/>
            <a:ext cx="466090"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箭头: 右 8"/>
          <p:cNvSpPr/>
          <p:nvPr/>
        </p:nvSpPr>
        <p:spPr>
          <a:xfrm>
            <a:off x="6116955" y="4723765"/>
            <a:ext cx="514985"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箭头: 右 8"/>
          <p:cNvSpPr/>
          <p:nvPr/>
        </p:nvSpPr>
        <p:spPr>
          <a:xfrm rot="5400000" flipH="1" flipV="1">
            <a:off x="8656955" y="2860040"/>
            <a:ext cx="466090"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rPr>
              <a:t>1. 基于数据标准化的运维数据模型构建方法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2" name="文本框 1"/>
          <p:cNvSpPr txBox="1"/>
          <p:nvPr/>
        </p:nvSpPr>
        <p:spPr>
          <a:xfrm>
            <a:off x="217274" y="905231"/>
            <a:ext cx="11431653" cy="5675633"/>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zh-CN" altLang="en-US" sz="2000" b="1" kern="0" dirty="0">
                <a:solidFill>
                  <a:srgbClr val="7030A0"/>
                </a:solidFill>
                <a:latin typeface="微软雅黑" panose="020B0503020204020204" pitchFamily="34" charset="-122"/>
                <a:ea typeface="微软雅黑" panose="020B0503020204020204" pitchFamily="34" charset="-122"/>
              </a:rPr>
              <a:t>1）基于本体建模的数据模型表达方法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本体建模内容：基于</a:t>
            </a:r>
            <a:r>
              <a:rPr lang="en-US" altLang="zh-CN" kern="100" dirty="0">
                <a:latin typeface="Calibri" panose="020F0502020204030204" charset="0"/>
                <a:ea typeface="宋体" panose="02010600030101010101" pitchFamily="2" charset="-122"/>
                <a:cs typeface="Times New Roman" panose="02020603050405020304" pitchFamily="18" charset="0"/>
              </a:rPr>
              <a:t>&lt;</a:t>
            </a:r>
            <a:r>
              <a:rPr lang="zh-CN" altLang="en-US" kern="100" dirty="0">
                <a:latin typeface="Calibri" panose="020F0502020204030204" charset="0"/>
                <a:ea typeface="宋体" panose="02010600030101010101" pitchFamily="2" charset="-122"/>
                <a:cs typeface="Times New Roman" panose="02020603050405020304" pitchFamily="18" charset="0"/>
              </a:rPr>
              <a:t>类，属性，实例</a:t>
            </a:r>
            <a:r>
              <a:rPr lang="en-US" altLang="zh-CN" kern="100" dirty="0">
                <a:latin typeface="Calibri" panose="020F0502020204030204" charset="0"/>
                <a:ea typeface="宋体" panose="02010600030101010101" pitchFamily="2" charset="-122"/>
                <a:cs typeface="Times New Roman" panose="02020603050405020304" pitchFamily="18" charset="0"/>
              </a:rPr>
              <a:t>&gt;</a:t>
            </a:r>
            <a:r>
              <a:rPr lang="zh-CN" altLang="en-US" kern="100" dirty="0">
                <a:latin typeface="Calibri" panose="020F0502020204030204" charset="0"/>
                <a:ea typeface="宋体" panose="02010600030101010101" pitchFamily="2" charset="-122"/>
                <a:cs typeface="Times New Roman" panose="02020603050405020304" pitchFamily="18" charset="0"/>
              </a:rPr>
              <a:t>的本体逻辑结构，构建数据描述的标准化体系</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本体建模对象：建筑运维阶段数据的组织形式、组成成分、结构特征、语义内涵、应用模式等</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zh-CN" kern="100" dirty="0">
                <a:latin typeface="Calibri" panose="020F0502020204030204" charset="0"/>
                <a:ea typeface="宋体" panose="02010600030101010101" pitchFamily="2" charset="-122"/>
                <a:cs typeface="宋体" panose="02010600030101010101" pitchFamily="2" charset="-122"/>
                <a:sym typeface="+mn-ea"/>
              </a:rPr>
              <a:t>本体建模语言：OWL</a:t>
            </a:r>
            <a:r>
              <a:rPr lang="en-US" altLang="zh-CN" kern="100" dirty="0">
                <a:latin typeface="Calibri" panose="020F0502020204030204" charset="0"/>
                <a:ea typeface="宋体" panose="02010600030101010101" pitchFamily="2" charset="-122"/>
                <a:cs typeface="宋体" panose="02010600030101010101" pitchFamily="2" charset="-122"/>
                <a:sym typeface="+mn-ea"/>
              </a:rPr>
              <a:t> </a:t>
            </a:r>
            <a:r>
              <a:rPr lang="zh-CN" altLang="zh-CN" kern="100" dirty="0">
                <a:latin typeface="Calibri" panose="020F0502020204030204" charset="0"/>
                <a:ea typeface="宋体" panose="02010600030101010101" pitchFamily="2" charset="-122"/>
                <a:cs typeface="宋体" panose="02010600030101010101" pitchFamily="2" charset="-122"/>
                <a:sym typeface="+mn-ea"/>
              </a:rPr>
              <a:t>(Ontology Web Language)</a:t>
            </a:r>
            <a:endParaRPr lang="zh-CN" altLang="zh-CN" kern="100" dirty="0">
              <a:latin typeface="Calibri" panose="020F0502020204030204" charset="0"/>
              <a:ea typeface="宋体" panose="02010600030101010101" pitchFamily="2" charset="-122"/>
              <a:cs typeface="宋体" panose="02010600030101010101" pitchFamily="2" charset="-122"/>
              <a:sym typeface="+mn-ea"/>
            </a:endParaRPr>
          </a:p>
          <a:p>
            <a:pPr marL="285750" indent="-285750" algn="just">
              <a:lnSpc>
                <a:spcPct val="150000"/>
              </a:lnSpc>
              <a:buFont typeface="Arial" panose="020B0604020202020204" pitchFamily="34" charset="0"/>
              <a:buChar char="•"/>
            </a:pPr>
            <a:r>
              <a:rPr lang="zh-CN" altLang="zh-CN" kern="100" dirty="0">
                <a:latin typeface="Calibri" panose="020F0502020204030204" charset="0"/>
                <a:ea typeface="宋体" panose="02010600030101010101" pitchFamily="2" charset="-122"/>
                <a:cs typeface="宋体" panose="02010600030101010101" pitchFamily="2" charset="-122"/>
                <a:sym typeface="+mn-ea"/>
              </a:rPr>
              <a:t>本体模型框架：</a:t>
            </a:r>
            <a:r>
              <a:rPr lang="zh-CN" altLang="zh-CN" kern="100" dirty="0">
                <a:latin typeface="Calibri" panose="020F0502020204030204" charset="0"/>
                <a:ea typeface="宋体" panose="02010600030101010101" pitchFamily="2" charset="-122"/>
                <a:cs typeface="宋体" panose="02010600030101010101" pitchFamily="2" charset="-122"/>
              </a:rPr>
              <a:t>RDF</a:t>
            </a:r>
            <a:r>
              <a:rPr lang="en-US" altLang="zh-CN" kern="100" dirty="0">
                <a:latin typeface="Calibri" panose="020F0502020204030204" charset="0"/>
                <a:ea typeface="宋体" panose="02010600030101010101" pitchFamily="2" charset="-122"/>
                <a:cs typeface="宋体" panose="02010600030101010101" pitchFamily="2" charset="-122"/>
              </a:rPr>
              <a:t> (</a:t>
            </a:r>
            <a:r>
              <a:rPr lang="zh-CN" altLang="zh-CN" kern="100" dirty="0">
                <a:latin typeface="Calibri" panose="020F0502020204030204" charset="0"/>
                <a:ea typeface="宋体" panose="02010600030101010101" pitchFamily="2" charset="-122"/>
                <a:cs typeface="宋体" panose="02010600030101010101" pitchFamily="2" charset="-122"/>
              </a:rPr>
              <a:t>Resource Description Framework)</a:t>
            </a:r>
            <a:endParaRPr lang="zh-CN" altLang="zh-CN" kern="100" dirty="0">
              <a:latin typeface="Calibri" panose="020F0502020204030204" charset="0"/>
              <a:ea typeface="宋体" panose="02010600030101010101" pitchFamily="2" charset="-122"/>
              <a:cs typeface="宋体" panose="02010600030101010101" pitchFamily="2" charset="-122"/>
            </a:endParaRPr>
          </a:p>
          <a:p>
            <a:pPr algn="just">
              <a:lnSpc>
                <a:spcPct val="150000"/>
              </a:lnSpc>
            </a:pPr>
            <a:endParaRPr lang="en-US" altLang="zh-CN" kern="100" dirty="0">
              <a:latin typeface="Calibri" panose="020F0502020204030204" charset="0"/>
              <a:ea typeface="宋体"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441325" y="3561715"/>
            <a:ext cx="5727065" cy="2497455"/>
          </a:xfrm>
          <a:prstGeom prst="rect">
            <a:avLst/>
          </a:prstGeom>
          <a:ln>
            <a:solidFill>
              <a:schemeClr val="bg2">
                <a:lumMod val="90000"/>
              </a:schemeClr>
            </a:solidFill>
          </a:ln>
        </p:spPr>
      </p:pic>
      <p:sp>
        <p:nvSpPr>
          <p:cNvPr id="7" name="文本框 6"/>
          <p:cNvSpPr txBox="1"/>
          <p:nvPr/>
        </p:nvSpPr>
        <p:spPr>
          <a:xfrm>
            <a:off x="1762125" y="6067425"/>
            <a:ext cx="2872740" cy="414020"/>
          </a:xfrm>
          <a:prstGeom prst="rect">
            <a:avLst/>
          </a:prstGeom>
          <a:noFill/>
        </p:spPr>
        <p:txBody>
          <a:bodyPr wrap="square">
            <a:spAutoFit/>
          </a:bodyPr>
          <a:p>
            <a:pPr indent="306070" algn="ctr">
              <a:lnSpc>
                <a:spcPct val="150000"/>
              </a:lnSpc>
            </a:pPr>
            <a:r>
              <a:rPr lang="en-US" altLang="zh-CN" sz="1400" b="1" kern="100" dirty="0">
                <a:latin typeface="Calibri" panose="020F0502020204030204" charset="0"/>
                <a:ea typeface="宋体" panose="02010600030101010101" pitchFamily="2" charset="-122"/>
                <a:cs typeface="Times New Roman" panose="02020603050405020304" pitchFamily="18" charset="0"/>
              </a:rPr>
              <a:t>OWL</a:t>
            </a:r>
            <a:r>
              <a:rPr lang="zh-CN" altLang="en-US" sz="1400" b="1" kern="100" dirty="0">
                <a:latin typeface="Calibri" panose="020F0502020204030204" charset="0"/>
                <a:ea typeface="宋体" panose="02010600030101010101" pitchFamily="2" charset="-122"/>
                <a:cs typeface="Times New Roman" panose="02020603050405020304" pitchFamily="18" charset="0"/>
              </a:rPr>
              <a:t>语言三元组</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sp>
        <p:nvSpPr>
          <p:cNvPr id="8" name="文本框 7"/>
          <p:cNvSpPr txBox="1"/>
          <p:nvPr/>
        </p:nvSpPr>
        <p:spPr>
          <a:xfrm>
            <a:off x="7764780" y="6059170"/>
            <a:ext cx="2872740" cy="414020"/>
          </a:xfrm>
          <a:prstGeom prst="rect">
            <a:avLst/>
          </a:prstGeom>
          <a:noFill/>
        </p:spPr>
        <p:txBody>
          <a:bodyPr wrap="square">
            <a:spAutoFit/>
          </a:bodyPr>
          <a:p>
            <a:pPr indent="306070" algn="ctr">
              <a:lnSpc>
                <a:spcPct val="150000"/>
              </a:lnSpc>
            </a:pPr>
            <a:r>
              <a:rPr lang="zh-CN" altLang="en-US" sz="1400" b="1" kern="100" dirty="0">
                <a:latin typeface="Calibri" panose="020F0502020204030204" charset="0"/>
                <a:ea typeface="宋体" panose="02010600030101010101" pitchFamily="2" charset="-122"/>
                <a:cs typeface="Times New Roman" panose="02020603050405020304" pitchFamily="18" charset="0"/>
              </a:rPr>
              <a:t>数据模型描述范围</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pic>
        <p:nvPicPr>
          <p:cNvPr id="3" name="图片 2" descr="数据模型范围"/>
          <p:cNvPicPr>
            <a:picLocks noChangeAspect="1"/>
          </p:cNvPicPr>
          <p:nvPr/>
        </p:nvPicPr>
        <p:blipFill>
          <a:blip r:embed="rId2"/>
          <a:srcRect r="-355" b="7238"/>
          <a:stretch>
            <a:fillRect/>
          </a:stretch>
        </p:blipFill>
        <p:spPr>
          <a:xfrm>
            <a:off x="6951345" y="2717165"/>
            <a:ext cx="4272915" cy="3382010"/>
          </a:xfrm>
          <a:prstGeom prst="rect">
            <a:avLst/>
          </a:prstGeom>
          <a:ln>
            <a:solidFill>
              <a:schemeClr val="bg2">
                <a:lumMod val="90000"/>
              </a:schemeClr>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rPr>
              <a:t>1. 基于数据标准化的运维数据模型构建方法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2" name="文本框 1"/>
          <p:cNvSpPr txBox="1"/>
          <p:nvPr/>
        </p:nvSpPr>
        <p:spPr>
          <a:xfrm>
            <a:off x="271249" y="770611"/>
            <a:ext cx="11431653" cy="5675633"/>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2</a:t>
            </a:r>
            <a:r>
              <a:rPr lang="zh-CN" altLang="en-US" sz="2000" b="1" kern="0" dirty="0">
                <a:solidFill>
                  <a:srgbClr val="7030A0"/>
                </a:solidFill>
                <a:latin typeface="微软雅黑" panose="020B0503020204020204" pitchFamily="34" charset="-122"/>
                <a:ea typeface="微软雅黑" panose="020B0503020204020204" pitchFamily="34" charset="-122"/>
              </a:rPr>
              <a:t>）基于实体-关系框架的数据模型语义构建方法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algn="just">
              <a:lnSpc>
                <a:spcPct val="200000"/>
              </a:lnSpc>
            </a:pPr>
            <a:r>
              <a:rPr lang="en-US" altLang="zh-CN" b="1" kern="100" dirty="0">
                <a:latin typeface="Calibri" panose="020F0502020204030204" charset="0"/>
                <a:ea typeface="宋体" panose="02010600030101010101" pitchFamily="2" charset="-122"/>
                <a:cs typeface="Times New Roman" panose="02020603050405020304" pitchFamily="18" charset="0"/>
                <a:sym typeface="+mn-ea"/>
              </a:rPr>
              <a:t>      </a:t>
            </a:r>
            <a:r>
              <a:rPr lang="zh-CN" altLang="en-US" b="1" kern="100" dirty="0">
                <a:latin typeface="Calibri" panose="020F0502020204030204" charset="0"/>
                <a:ea typeface="宋体" panose="02010600030101010101" pitchFamily="2" charset="-122"/>
                <a:cs typeface="Times New Roman" panose="02020603050405020304" pitchFamily="18" charset="0"/>
                <a:sym typeface="+mn-ea"/>
              </a:rPr>
              <a:t>数据标准框架①：</a:t>
            </a:r>
            <a:r>
              <a:rPr lang="zh-CN" altLang="en-US" b="1" kern="100" dirty="0">
                <a:latin typeface="Calibri" panose="020F0502020204030204" charset="0"/>
                <a:ea typeface="宋体" panose="02010600030101010101" pitchFamily="2" charset="-122"/>
                <a:cs typeface="Times New Roman" panose="02020603050405020304" pitchFamily="18" charset="0"/>
              </a:rPr>
              <a:t>建筑业</a:t>
            </a:r>
            <a:r>
              <a:rPr lang="zh-CN" altLang="en-US" b="1" kern="100" dirty="0">
                <a:latin typeface="Calibri" panose="020F0502020204030204" charset="0"/>
                <a:ea typeface="宋体" panose="02010600030101010101" pitchFamily="2" charset="-122"/>
                <a:cs typeface="Times New Roman" panose="02020603050405020304" pitchFamily="18" charset="0"/>
                <a:sym typeface="+mn-ea"/>
              </a:rPr>
              <a:t>国际</a:t>
            </a:r>
            <a:r>
              <a:rPr lang="zh-CN" altLang="en-US" b="1" kern="100" dirty="0">
                <a:latin typeface="Calibri" panose="020F0502020204030204" charset="0"/>
                <a:ea typeface="宋体" panose="02010600030101010101" pitchFamily="2" charset="-122"/>
                <a:cs typeface="Times New Roman" panose="02020603050405020304" pitchFamily="18" charset="0"/>
              </a:rPr>
              <a:t>数据标准</a:t>
            </a:r>
            <a:r>
              <a:rPr lang="en-US" altLang="zh-CN" b="1" kern="100" dirty="0">
                <a:latin typeface="Calibri" panose="020F0502020204030204" charset="0"/>
                <a:ea typeface="宋体" panose="02010600030101010101" pitchFamily="2" charset="-122"/>
                <a:cs typeface="Times New Roman" panose="02020603050405020304" pitchFamily="18" charset="0"/>
              </a:rPr>
              <a:t>IFC (Industry Foundation Classes)</a:t>
            </a:r>
            <a:endParaRPr lang="en-US" altLang="zh-CN" b="1"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基本架构：资源层、核心层、交互层、领域层</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表达方式：基于</a:t>
            </a:r>
            <a:r>
              <a:rPr lang="en-US" altLang="zh-CN" kern="100" dirty="0">
                <a:latin typeface="Calibri" panose="020F0502020204030204" charset="0"/>
                <a:ea typeface="宋体" panose="02010600030101010101" pitchFamily="2" charset="-122"/>
                <a:cs typeface="Times New Roman" panose="02020603050405020304" pitchFamily="18" charset="0"/>
              </a:rPr>
              <a:t>EXPRESS</a:t>
            </a:r>
            <a:r>
              <a:rPr lang="zh-CN" altLang="en-US" kern="100" dirty="0">
                <a:latin typeface="Calibri" panose="020F0502020204030204" charset="0"/>
                <a:ea typeface="宋体" panose="02010600030101010101" pitchFamily="2" charset="-122"/>
                <a:cs typeface="Times New Roman" panose="02020603050405020304" pitchFamily="18" charset="0"/>
              </a:rPr>
              <a:t>的实体关系模型</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基本组成：基于继承型层次结构的实体和关系对象</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indent="0" algn="just">
              <a:lnSpc>
                <a:spcPct val="150000"/>
              </a:lnSpc>
              <a:buFont typeface="Arial" panose="020B0604020202020204" pitchFamily="34" charset="0"/>
              <a:buNone/>
            </a:pPr>
            <a:r>
              <a:rPr lang="zh-CN" altLang="en-US" kern="100" dirty="0">
                <a:effectLst/>
                <a:latin typeface="Calibri" panose="020F0502020204030204" charset="0"/>
                <a:ea typeface="宋体" panose="02010600030101010101" pitchFamily="2" charset="-122"/>
                <a:cs typeface="Times New Roman" panose="02020603050405020304" pitchFamily="18" charset="0"/>
              </a:rPr>
              <a:t> </a:t>
            </a:r>
            <a:endParaRPr lang="zh-CN" altLang="en-US" kern="100" dirty="0">
              <a:effectLst/>
              <a:latin typeface="Calibri" panose="020F0502020204030204" charset="0"/>
              <a:ea typeface="宋体" panose="02010600030101010101" pitchFamily="2" charset="-122"/>
              <a:cs typeface="Times New Roman" panose="02020603050405020304" pitchFamily="18" charset="0"/>
            </a:endParaRPr>
          </a:p>
          <a:p>
            <a:pPr indent="457200" algn="just">
              <a:lnSpc>
                <a:spcPct val="150000"/>
              </a:lnSpc>
              <a:buFont typeface="Arial" panose="020B0604020202020204" pitchFamily="34" charset="0"/>
              <a:buNone/>
            </a:pPr>
            <a:endParaRPr lang="zh-CN" altLang="en-US" kern="100" dirty="0">
              <a:latin typeface="Calibri" panose="020F0502020204030204"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4368165" y="3877310"/>
            <a:ext cx="3768090" cy="2491740"/>
          </a:xfrm>
          <a:prstGeom prst="rect">
            <a:avLst/>
          </a:prstGeom>
        </p:spPr>
      </p:pic>
      <p:pic>
        <p:nvPicPr>
          <p:cNvPr id="7" name="图片 6" descr="屏幕截图 3"/>
          <p:cNvPicPr>
            <a:picLocks noChangeAspect="1"/>
          </p:cNvPicPr>
          <p:nvPr/>
        </p:nvPicPr>
        <p:blipFill>
          <a:blip r:embed="rId2"/>
          <a:stretch>
            <a:fillRect/>
          </a:stretch>
        </p:blipFill>
        <p:spPr>
          <a:xfrm>
            <a:off x="537845" y="3943350"/>
            <a:ext cx="3490595" cy="2359660"/>
          </a:xfrm>
          <a:prstGeom prst="rect">
            <a:avLst/>
          </a:prstGeom>
        </p:spPr>
      </p:pic>
      <p:pic>
        <p:nvPicPr>
          <p:cNvPr id="3" name="图片 2" descr="屏幕截图"/>
          <p:cNvPicPr>
            <a:picLocks noChangeAspect="1"/>
          </p:cNvPicPr>
          <p:nvPr/>
        </p:nvPicPr>
        <p:blipFill>
          <a:blip r:embed="rId3"/>
          <a:stretch>
            <a:fillRect/>
          </a:stretch>
        </p:blipFill>
        <p:spPr>
          <a:xfrm>
            <a:off x="8179435" y="945515"/>
            <a:ext cx="3675380" cy="2872105"/>
          </a:xfrm>
          <a:prstGeom prst="rect">
            <a:avLst/>
          </a:prstGeom>
        </p:spPr>
      </p:pic>
      <p:sp>
        <p:nvSpPr>
          <p:cNvPr id="13" name="文本框 12"/>
          <p:cNvSpPr txBox="1"/>
          <p:nvPr/>
        </p:nvSpPr>
        <p:spPr>
          <a:xfrm>
            <a:off x="8639241" y="3663360"/>
            <a:ext cx="2587624" cy="414020"/>
          </a:xfrm>
          <a:prstGeom prst="rect">
            <a:avLst/>
          </a:prstGeom>
          <a:noFill/>
        </p:spPr>
        <p:txBody>
          <a:bodyPr wrap="square">
            <a:spAutoFit/>
          </a:bodyPr>
          <a:p>
            <a:pPr indent="306070" algn="ctr">
              <a:lnSpc>
                <a:spcPct val="150000"/>
              </a:lnSpc>
            </a:pPr>
            <a:r>
              <a:rPr lang="en-US" altLang="zh-CN" sz="1400" b="1" kern="100" dirty="0">
                <a:latin typeface="Calibri" panose="020F0502020204030204" charset="0"/>
                <a:ea typeface="宋体" panose="02010600030101010101" pitchFamily="2" charset="-122"/>
                <a:cs typeface="Times New Roman" panose="02020603050405020304" pitchFamily="18" charset="0"/>
              </a:rPr>
              <a:t>IFC</a:t>
            </a:r>
            <a:r>
              <a:rPr lang="zh-CN" altLang="en-US" sz="1400" b="1" kern="100" dirty="0">
                <a:latin typeface="Calibri" panose="020F0502020204030204" charset="0"/>
                <a:ea typeface="宋体" panose="02010600030101010101" pitchFamily="2" charset="-122"/>
                <a:cs typeface="Times New Roman" panose="02020603050405020304" pitchFamily="18" charset="0"/>
              </a:rPr>
              <a:t>基本架构</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sp>
        <p:nvSpPr>
          <p:cNvPr id="4" name="文本框 3"/>
          <p:cNvSpPr txBox="1"/>
          <p:nvPr/>
        </p:nvSpPr>
        <p:spPr>
          <a:xfrm>
            <a:off x="564515" y="6243955"/>
            <a:ext cx="3063875" cy="441325"/>
          </a:xfrm>
          <a:prstGeom prst="rect">
            <a:avLst/>
          </a:prstGeom>
          <a:noFill/>
        </p:spPr>
        <p:txBody>
          <a:bodyPr wrap="square">
            <a:noAutofit/>
          </a:bodyPr>
          <a:p>
            <a:pPr indent="306070" algn="ctr">
              <a:lnSpc>
                <a:spcPct val="150000"/>
              </a:lnSpc>
            </a:pPr>
            <a:r>
              <a:rPr lang="en-US" altLang="zh-CN" sz="1400" b="1" kern="100" dirty="0">
                <a:latin typeface="Calibri" panose="020F0502020204030204" charset="0"/>
                <a:ea typeface="宋体" panose="02010600030101010101" pitchFamily="2" charset="-122"/>
                <a:cs typeface="Times New Roman" panose="02020603050405020304" pitchFamily="18" charset="0"/>
              </a:rPr>
              <a:t>EXPRESS</a:t>
            </a:r>
            <a:r>
              <a:rPr lang="zh-CN" altLang="en-US" sz="1400" b="1" kern="100" dirty="0">
                <a:latin typeface="Calibri" panose="020F0502020204030204" charset="0"/>
                <a:ea typeface="宋体" panose="02010600030101010101" pitchFamily="2" charset="-122"/>
                <a:cs typeface="Times New Roman" panose="02020603050405020304" pitchFamily="18" charset="0"/>
              </a:rPr>
              <a:t>模型示例</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sp>
        <p:nvSpPr>
          <p:cNvPr id="6" name="文本框 5"/>
          <p:cNvSpPr txBox="1"/>
          <p:nvPr/>
        </p:nvSpPr>
        <p:spPr>
          <a:xfrm>
            <a:off x="4526280" y="6200775"/>
            <a:ext cx="3063875" cy="441325"/>
          </a:xfrm>
          <a:prstGeom prst="rect">
            <a:avLst/>
          </a:prstGeom>
          <a:noFill/>
        </p:spPr>
        <p:txBody>
          <a:bodyPr wrap="square">
            <a:noAutofit/>
          </a:bodyPr>
          <a:p>
            <a:pPr indent="306070" algn="ctr">
              <a:lnSpc>
                <a:spcPct val="150000"/>
              </a:lnSpc>
            </a:pPr>
            <a:r>
              <a:rPr lang="zh-CN" altLang="en-US" sz="1400" b="1" kern="100" dirty="0">
                <a:latin typeface="Calibri" panose="020F0502020204030204" charset="0"/>
                <a:ea typeface="宋体" panose="02010600030101010101" pitchFamily="2" charset="-122"/>
                <a:cs typeface="Times New Roman" panose="02020603050405020304" pitchFamily="18" charset="0"/>
              </a:rPr>
              <a:t>实体</a:t>
            </a:r>
            <a:r>
              <a:rPr lang="en-US" altLang="zh-CN" sz="1400" b="1" kern="100" dirty="0">
                <a:latin typeface="Calibri" panose="020F0502020204030204" charset="0"/>
                <a:ea typeface="宋体" panose="02010600030101010101" pitchFamily="2" charset="-122"/>
                <a:cs typeface="Times New Roman" panose="02020603050405020304" pitchFamily="18" charset="0"/>
              </a:rPr>
              <a:t>-</a:t>
            </a:r>
            <a:r>
              <a:rPr lang="zh-CN" altLang="en-US" sz="1400" b="1" kern="100" dirty="0">
                <a:latin typeface="Calibri" panose="020F0502020204030204" charset="0"/>
                <a:ea typeface="宋体" panose="02010600030101010101" pitchFamily="2" charset="-122"/>
                <a:cs typeface="Times New Roman" panose="02020603050405020304" pitchFamily="18" charset="0"/>
              </a:rPr>
              <a:t>关系连接示意</a:t>
            </a:r>
            <a:r>
              <a:rPr lang="zh-CN" altLang="en-US" sz="1400" b="1" kern="100" dirty="0">
                <a:latin typeface="Calibri" panose="020F0502020204030204" charset="0"/>
                <a:ea typeface="宋体" panose="02010600030101010101" pitchFamily="2" charset="-122"/>
                <a:cs typeface="Times New Roman" panose="02020603050405020304" pitchFamily="18" charset="0"/>
              </a:rPr>
              <a:t>图</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pic>
        <p:nvPicPr>
          <p:cNvPr id="8" name="图片 7"/>
          <p:cNvPicPr>
            <a:picLocks noChangeAspect="1"/>
          </p:cNvPicPr>
          <p:nvPr/>
        </p:nvPicPr>
        <p:blipFill>
          <a:blip r:embed="rId4"/>
          <a:srcRect r="4775" b="513"/>
          <a:stretch>
            <a:fillRect/>
          </a:stretch>
        </p:blipFill>
        <p:spPr>
          <a:xfrm>
            <a:off x="8214360" y="4077335"/>
            <a:ext cx="3850005" cy="2091690"/>
          </a:xfrm>
          <a:prstGeom prst="rect">
            <a:avLst/>
          </a:prstGeom>
        </p:spPr>
      </p:pic>
      <p:sp>
        <p:nvSpPr>
          <p:cNvPr id="12" name="文本框 11"/>
          <p:cNvSpPr txBox="1"/>
          <p:nvPr/>
        </p:nvSpPr>
        <p:spPr>
          <a:xfrm>
            <a:off x="8475980" y="6202045"/>
            <a:ext cx="3067050" cy="414020"/>
          </a:xfrm>
          <a:prstGeom prst="rect">
            <a:avLst/>
          </a:prstGeom>
          <a:noFill/>
        </p:spPr>
        <p:txBody>
          <a:bodyPr wrap="square">
            <a:spAutoFit/>
          </a:bodyPr>
          <a:p>
            <a:pPr indent="306070" algn="ctr">
              <a:lnSpc>
                <a:spcPct val="150000"/>
              </a:lnSpc>
            </a:pPr>
            <a:r>
              <a:rPr lang="zh-CN" altLang="en-US" sz="1400" b="1" kern="100" dirty="0">
                <a:latin typeface="Calibri" panose="020F0502020204030204" charset="0"/>
                <a:ea typeface="宋体" panose="02010600030101010101" pitchFamily="2" charset="-122"/>
                <a:cs typeface="Times New Roman" panose="02020603050405020304" pitchFamily="18" charset="0"/>
              </a:rPr>
              <a:t>基于继承型结构的实体定义</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rPr>
              <a:t>1. 基于数据标准化的运维数据模型构建方法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2" name="文本框 1"/>
          <p:cNvSpPr txBox="1"/>
          <p:nvPr/>
        </p:nvSpPr>
        <p:spPr>
          <a:xfrm>
            <a:off x="248920" y="765810"/>
            <a:ext cx="11431905" cy="5779135"/>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2</a:t>
            </a:r>
            <a:r>
              <a:rPr lang="zh-CN" altLang="en-US" sz="2000" b="1" kern="0" dirty="0">
                <a:solidFill>
                  <a:srgbClr val="7030A0"/>
                </a:solidFill>
                <a:latin typeface="微软雅黑" panose="020B0503020204020204" pitchFamily="34" charset="-122"/>
                <a:ea typeface="微软雅黑" panose="020B0503020204020204" pitchFamily="34" charset="-122"/>
              </a:rPr>
              <a:t>）基于实体-关系框架的数据模型语义构建方法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algn="just">
              <a:lnSpc>
                <a:spcPct val="200000"/>
              </a:lnSpc>
            </a:pPr>
            <a:r>
              <a:rPr lang="en-US" altLang="zh-CN" b="1" kern="100" dirty="0">
                <a:latin typeface="Calibri" panose="020F0502020204030204" charset="0"/>
                <a:ea typeface="宋体" panose="02010600030101010101" pitchFamily="2" charset="-122"/>
                <a:cs typeface="Times New Roman" panose="02020603050405020304" pitchFamily="18" charset="0"/>
                <a:sym typeface="+mn-ea"/>
              </a:rPr>
              <a:t>      </a:t>
            </a:r>
            <a:r>
              <a:rPr lang="zh-CN" altLang="en-US" b="1" kern="100" dirty="0">
                <a:latin typeface="Calibri" panose="020F0502020204030204" charset="0"/>
                <a:ea typeface="宋体" panose="02010600030101010101" pitchFamily="2" charset="-122"/>
                <a:cs typeface="Times New Roman" panose="02020603050405020304" pitchFamily="18" charset="0"/>
                <a:sym typeface="+mn-ea"/>
              </a:rPr>
              <a:t>数据标准框架②：</a:t>
            </a:r>
            <a:r>
              <a:rPr b="1" kern="100" dirty="0">
                <a:latin typeface="Calibri" panose="020F0502020204030204" charset="0"/>
                <a:ea typeface="宋体" panose="02010600030101010101" pitchFamily="2" charset="-122"/>
                <a:cs typeface="Times New Roman" panose="02020603050405020304" pitchFamily="18" charset="0"/>
              </a:rPr>
              <a:t>OGC城市地理标记语言（CityGML）编码标准</a:t>
            </a:r>
            <a:endParaRPr b="1"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一般性特征：模块化、多尺度（</a:t>
            </a:r>
            <a:r>
              <a:rPr lang="en-US" altLang="zh-CN" kern="100" dirty="0">
                <a:latin typeface="Calibri" panose="020F0502020204030204" charset="0"/>
                <a:ea typeface="宋体" panose="02010600030101010101" pitchFamily="2" charset="-122"/>
                <a:cs typeface="Times New Roman" panose="02020603050405020304" pitchFamily="18" charset="0"/>
              </a:rPr>
              <a:t>5</a:t>
            </a:r>
            <a:r>
              <a:rPr lang="zh-CN" altLang="en-US" kern="100" dirty="0">
                <a:latin typeface="Calibri" panose="020F0502020204030204" charset="0"/>
                <a:ea typeface="宋体" panose="02010600030101010101" pitchFamily="2" charset="-122"/>
                <a:cs typeface="Times New Roman" panose="02020603050405020304" pitchFamily="18" charset="0"/>
              </a:rPr>
              <a:t>级</a:t>
            </a:r>
            <a:r>
              <a:rPr lang="en-US" altLang="zh-CN" kern="100" dirty="0">
                <a:latin typeface="Calibri" panose="020F0502020204030204" charset="0"/>
                <a:ea typeface="宋体" panose="02010600030101010101" pitchFamily="2" charset="-122"/>
                <a:cs typeface="Times New Roman" panose="02020603050405020304" pitchFamily="18" charset="0"/>
              </a:rPr>
              <a:t>LOD</a:t>
            </a:r>
            <a:r>
              <a:rPr lang="zh-CN" altLang="en-US" kern="100" dirty="0">
                <a:latin typeface="Calibri" panose="020F0502020204030204" charset="0"/>
                <a:ea typeface="宋体" panose="02010600030101010101" pitchFamily="2" charset="-122"/>
                <a:cs typeface="Times New Roman" panose="02020603050405020304" pitchFamily="18" charset="0"/>
              </a:rPr>
              <a:t>）、连贯语义几何建模</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表达方式：基于</a:t>
            </a:r>
            <a:r>
              <a:rPr lang="en-US" kern="100" dirty="0">
                <a:latin typeface="Calibri" panose="020F0502020204030204" charset="0"/>
                <a:ea typeface="宋体" panose="02010600030101010101" pitchFamily="2" charset="-122"/>
                <a:cs typeface="Times New Roman" panose="02020603050405020304" pitchFamily="18" charset="0"/>
              </a:rPr>
              <a:t>XML</a:t>
            </a:r>
            <a:r>
              <a:rPr lang="zh-CN" altLang="en-US" kern="100" dirty="0">
                <a:latin typeface="Calibri" panose="020F0502020204030204" charset="0"/>
                <a:ea typeface="宋体" panose="02010600030101010101" pitchFamily="2" charset="-122"/>
                <a:cs typeface="Times New Roman" panose="02020603050405020304" pitchFamily="18" charset="0"/>
              </a:rPr>
              <a:t>的类和关系模型</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基本组成：基于继承型层次结构的实体和关系对象</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indent="0" algn="just">
              <a:lnSpc>
                <a:spcPct val="150000"/>
              </a:lnSpc>
              <a:buFont typeface="Arial" panose="020B0604020202020204" pitchFamily="34" charset="0"/>
              <a:buNone/>
            </a:pPr>
            <a:r>
              <a:rPr lang="zh-CN" altLang="en-US" kern="100" dirty="0">
                <a:latin typeface="Calibri" panose="020F0502020204030204" charset="0"/>
                <a:ea typeface="宋体" panose="02010600030101010101" pitchFamily="2" charset="-122"/>
                <a:cs typeface="Times New Roman" panose="02020603050405020304" pitchFamily="18" charset="0"/>
              </a:rPr>
              <a:t> </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indent="457200" algn="just">
              <a:lnSpc>
                <a:spcPct val="150000"/>
              </a:lnSpc>
              <a:buFont typeface="Arial" panose="020B0604020202020204" pitchFamily="34" charset="0"/>
              <a:buNone/>
            </a:pPr>
            <a:endParaRPr lang="zh-CN" altLang="en-US" kern="100" dirty="0">
              <a:latin typeface="Calibri" panose="020F0502020204030204" charset="0"/>
              <a:ea typeface="宋体" panose="02010600030101010101" pitchFamily="2" charset="-122"/>
              <a:cs typeface="Times New Roman" panose="02020603050405020304" pitchFamily="18" charset="0"/>
            </a:endParaRPr>
          </a:p>
        </p:txBody>
      </p:sp>
      <p:sp>
        <p:nvSpPr>
          <p:cNvPr id="13" name="文本框 12"/>
          <p:cNvSpPr txBox="1"/>
          <p:nvPr/>
        </p:nvSpPr>
        <p:spPr>
          <a:xfrm>
            <a:off x="7920355" y="6347460"/>
            <a:ext cx="3405505" cy="414020"/>
          </a:xfrm>
          <a:prstGeom prst="rect">
            <a:avLst/>
          </a:prstGeom>
          <a:noFill/>
        </p:spPr>
        <p:txBody>
          <a:bodyPr wrap="square">
            <a:spAutoFit/>
          </a:bodyPr>
          <a:p>
            <a:pPr indent="306070" algn="ctr">
              <a:lnSpc>
                <a:spcPct val="150000"/>
              </a:lnSpc>
            </a:pPr>
            <a:r>
              <a:rPr lang="en-US" sz="1400" b="1" kern="100" dirty="0">
                <a:latin typeface="Calibri" panose="020F0502020204030204" charset="0"/>
                <a:ea typeface="宋体" panose="02010600030101010101" pitchFamily="2" charset="-122"/>
                <a:cs typeface="Times New Roman" panose="02020603050405020304" pitchFamily="18" charset="0"/>
              </a:rPr>
              <a:t>CityGML</a:t>
            </a:r>
            <a:r>
              <a:rPr lang="zh-CN" altLang="en-US" sz="1400" b="1" kern="100" dirty="0">
                <a:latin typeface="Calibri" panose="020F0502020204030204" charset="0"/>
                <a:ea typeface="宋体" panose="02010600030101010101" pitchFamily="2" charset="-122"/>
                <a:cs typeface="Times New Roman" panose="02020603050405020304" pitchFamily="18" charset="0"/>
              </a:rPr>
              <a:t>桥梁模型部分</a:t>
            </a:r>
            <a:r>
              <a:rPr lang="en-US" altLang="zh-CN" sz="1400" b="1" kern="100" dirty="0">
                <a:latin typeface="Calibri" panose="020F0502020204030204" charset="0"/>
                <a:ea typeface="宋体" panose="02010600030101010101" pitchFamily="2" charset="-122"/>
                <a:cs typeface="Times New Roman" panose="02020603050405020304" pitchFamily="18" charset="0"/>
              </a:rPr>
              <a:t>UML</a:t>
            </a:r>
            <a:r>
              <a:rPr lang="zh-CN" altLang="en-US" sz="1400" b="1" kern="100" dirty="0">
                <a:latin typeface="Calibri" panose="020F0502020204030204" charset="0"/>
                <a:ea typeface="宋体" panose="02010600030101010101" pitchFamily="2" charset="-122"/>
                <a:cs typeface="Times New Roman" panose="02020603050405020304" pitchFamily="18" charset="0"/>
              </a:rPr>
              <a:t>图</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pic>
        <p:nvPicPr>
          <p:cNvPr id="103" name="图片 102"/>
          <p:cNvPicPr/>
          <p:nvPr/>
        </p:nvPicPr>
        <p:blipFill>
          <a:blip r:embed="rId1"/>
          <a:stretch>
            <a:fillRect/>
          </a:stretch>
        </p:blipFill>
        <p:spPr>
          <a:xfrm>
            <a:off x="1351915" y="3580765"/>
            <a:ext cx="4871085" cy="2820035"/>
          </a:xfrm>
          <a:prstGeom prst="rect">
            <a:avLst/>
          </a:prstGeom>
          <a:noFill/>
          <a:ln w="9525">
            <a:noFill/>
          </a:ln>
        </p:spPr>
      </p:pic>
      <p:sp>
        <p:nvSpPr>
          <p:cNvPr id="14" name="文本框 13"/>
          <p:cNvSpPr txBox="1"/>
          <p:nvPr/>
        </p:nvSpPr>
        <p:spPr>
          <a:xfrm>
            <a:off x="2140585" y="6302375"/>
            <a:ext cx="3293745" cy="414020"/>
          </a:xfrm>
          <a:prstGeom prst="rect">
            <a:avLst/>
          </a:prstGeom>
          <a:noFill/>
        </p:spPr>
        <p:txBody>
          <a:bodyPr wrap="square" rtlCol="0" anchor="t">
            <a:spAutoFit/>
          </a:bodyPr>
          <a:p>
            <a:pPr indent="306070" algn="ctr">
              <a:lnSpc>
                <a:spcPct val="150000"/>
              </a:lnSpc>
              <a:buClrTx/>
              <a:buSzTx/>
              <a:buFontTx/>
            </a:pPr>
            <a:r>
              <a:rPr lang="zh-CN" altLang="zh-CN" sz="1400" b="1" kern="100" dirty="0">
                <a:latin typeface="Calibri" panose="020F0502020204030204" charset="0"/>
                <a:ea typeface="宋体" panose="02010600030101010101" pitchFamily="2" charset="-122"/>
                <a:cs typeface="Times New Roman" panose="02020603050405020304" pitchFamily="18" charset="0"/>
              </a:rPr>
              <a:t>LOD1–LOD4中的建筑模型</a:t>
            </a:r>
            <a:endParaRPr lang="zh-CN" altLang="zh-CN" sz="1400" b="1" kern="100" dirty="0">
              <a:latin typeface="Calibri" panose="020F0502020204030204" charset="0"/>
              <a:ea typeface="宋体" panose="02010600030101010101" pitchFamily="2" charset="-122"/>
              <a:cs typeface="Times New Roman" panose="02020603050405020304" pitchFamily="18" charset="0"/>
            </a:endParaRPr>
          </a:p>
        </p:txBody>
      </p:sp>
      <p:pic>
        <p:nvPicPr>
          <p:cNvPr id="104" name="图片 103"/>
          <p:cNvPicPr/>
          <p:nvPr/>
        </p:nvPicPr>
        <p:blipFill>
          <a:blip r:embed="rId2"/>
          <a:stretch>
            <a:fillRect/>
          </a:stretch>
        </p:blipFill>
        <p:spPr>
          <a:xfrm>
            <a:off x="7275195" y="1248410"/>
            <a:ext cx="4696460" cy="515239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rPr>
              <a:t>1. 基于数据标准化的运维数据模型构建方法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2" name="文本框 1"/>
          <p:cNvSpPr txBox="1"/>
          <p:nvPr/>
        </p:nvSpPr>
        <p:spPr>
          <a:xfrm>
            <a:off x="271780" y="765175"/>
            <a:ext cx="11431905" cy="5414010"/>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2</a:t>
            </a:r>
            <a:r>
              <a:rPr lang="zh-CN" altLang="en-US" sz="2000" b="1" kern="0" dirty="0">
                <a:solidFill>
                  <a:srgbClr val="7030A0"/>
                </a:solidFill>
                <a:latin typeface="微软雅黑" panose="020B0503020204020204" pitchFamily="34" charset="-122"/>
                <a:ea typeface="微软雅黑" panose="020B0503020204020204" pitchFamily="34" charset="-122"/>
              </a:rPr>
              <a:t>）基于实体-关系框架的数据模型语义构建方法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algn="just">
              <a:lnSpc>
                <a:spcPct val="200000"/>
              </a:lnSpc>
            </a:pPr>
            <a:r>
              <a:rPr lang="en-US" altLang="zh-CN" b="1" kern="100" dirty="0">
                <a:latin typeface="Calibri" panose="020F0502020204030204" charset="0"/>
                <a:ea typeface="宋体" panose="02010600030101010101" pitchFamily="2" charset="-122"/>
                <a:cs typeface="Times New Roman" panose="02020603050405020304" pitchFamily="18" charset="0"/>
                <a:sym typeface="+mn-ea"/>
              </a:rPr>
              <a:t>      </a:t>
            </a:r>
            <a:r>
              <a:rPr lang="zh-CN" altLang="en-US" b="1" kern="100" dirty="0">
                <a:latin typeface="Calibri" panose="020F0502020204030204" charset="0"/>
                <a:ea typeface="宋体" panose="02010600030101010101" pitchFamily="2" charset="-122"/>
                <a:cs typeface="Times New Roman" panose="02020603050405020304" pitchFamily="18" charset="0"/>
                <a:sym typeface="+mn-ea"/>
              </a:rPr>
              <a:t>数据标准框架③：</a:t>
            </a:r>
            <a:r>
              <a:rPr lang="zh-CN" b="1" kern="100" dirty="0">
                <a:latin typeface="Calibri" panose="020F0502020204030204" charset="0"/>
                <a:ea typeface="宋体" panose="02010600030101010101" pitchFamily="2" charset="-122"/>
                <a:cs typeface="Times New Roman" panose="02020603050405020304" pitchFamily="18" charset="0"/>
              </a:rPr>
              <a:t>物联网技术领域的本体框架</a:t>
            </a:r>
            <a:r>
              <a:rPr lang="en-US" altLang="zh-CN" b="1" kern="100" dirty="0">
                <a:latin typeface="Calibri" panose="020F0502020204030204" charset="0"/>
                <a:ea typeface="宋体" panose="02010600030101010101" pitchFamily="2" charset="-122"/>
                <a:cs typeface="Times New Roman" panose="02020603050405020304" pitchFamily="18" charset="0"/>
              </a:rPr>
              <a:t>SSN (</a:t>
            </a:r>
            <a:r>
              <a:rPr lang="zh-CN" altLang="en-US" b="1" kern="100" dirty="0">
                <a:latin typeface="Calibri" panose="020F0502020204030204" charset="0"/>
                <a:ea typeface="宋体" panose="02010600030101010101" pitchFamily="2" charset="-122"/>
                <a:cs typeface="Times New Roman" panose="02020603050405020304" pitchFamily="18" charset="0"/>
              </a:rPr>
              <a:t>Semantic Sensor Network</a:t>
            </a:r>
            <a:r>
              <a:rPr lang="en-US" altLang="zh-CN" b="1" kern="100" dirty="0">
                <a:latin typeface="Calibri" panose="020F0502020204030204" charset="0"/>
                <a:ea typeface="宋体" panose="02010600030101010101" pitchFamily="2" charset="-122"/>
                <a:cs typeface="Times New Roman" panose="02020603050405020304" pitchFamily="18" charset="0"/>
              </a:rPr>
              <a:t>)</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基本特征：</a:t>
            </a:r>
            <a:r>
              <a:rPr lang="zh-CN" altLang="en-US" kern="100" dirty="0">
                <a:latin typeface="Calibri" panose="020F0502020204030204" charset="0"/>
                <a:ea typeface="宋体" panose="02010600030101010101" pitchFamily="2" charset="-122"/>
                <a:cs typeface="Times New Roman" panose="02020603050405020304" pitchFamily="18" charset="0"/>
                <a:sym typeface="+mn-ea"/>
              </a:rPr>
              <a:t>本体</a:t>
            </a:r>
            <a:r>
              <a:rPr lang="zh-CN" altLang="en-US" kern="100" dirty="0">
                <a:latin typeface="Calibri" panose="020F0502020204030204" charset="0"/>
                <a:ea typeface="宋体" panose="02010600030101010101" pitchFamily="2" charset="-122"/>
                <a:cs typeface="Times New Roman" panose="02020603050405020304" pitchFamily="18" charset="0"/>
              </a:rPr>
              <a:t>和映射方法的模块化及模块的切割</a:t>
            </a:r>
            <a:r>
              <a:rPr lang="en-US" altLang="zh-CN" kern="100" dirty="0">
                <a:latin typeface="Calibri" panose="020F0502020204030204" charset="0"/>
                <a:ea typeface="宋体" panose="02010600030101010101" pitchFamily="2" charset="-122"/>
                <a:cs typeface="Times New Roman" panose="02020603050405020304" pitchFamily="18" charset="0"/>
              </a:rPr>
              <a:t>(Horizontal &amp; Vertical Segmentation)</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表达方式：基于本体建模的类和关系模型</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信息类别：传感器信息</a:t>
            </a:r>
            <a:r>
              <a:rPr lang="en-US" altLang="zh-CN" kern="100" dirty="0">
                <a:latin typeface="Calibri" panose="020F0502020204030204" charset="0"/>
                <a:ea typeface="宋体" panose="02010600030101010101" pitchFamily="2" charset="-122"/>
                <a:cs typeface="Times New Roman" panose="02020603050405020304" pitchFamily="18" charset="0"/>
              </a:rPr>
              <a:t>(Sensor)</a:t>
            </a:r>
            <a:r>
              <a:rPr lang="zh-CN" altLang="en-US" kern="100" dirty="0">
                <a:latin typeface="Calibri" panose="020F0502020204030204" charset="0"/>
                <a:ea typeface="宋体" panose="02010600030101010101" pitchFamily="2" charset="-122"/>
                <a:cs typeface="Times New Roman" panose="02020603050405020304" pitchFamily="18" charset="0"/>
              </a:rPr>
              <a:t>、观测信息</a:t>
            </a:r>
            <a:r>
              <a:rPr lang="en-US" altLang="zh-CN" kern="100" dirty="0">
                <a:latin typeface="Calibri" panose="020F0502020204030204" charset="0"/>
                <a:ea typeface="宋体" panose="02010600030101010101" pitchFamily="2" charset="-122"/>
                <a:cs typeface="Times New Roman" panose="02020603050405020304" pitchFamily="18" charset="0"/>
                <a:sym typeface="+mn-ea"/>
              </a:rPr>
              <a:t>(Observation)</a:t>
            </a:r>
            <a:r>
              <a:rPr lang="zh-CN" altLang="en-US" kern="100" dirty="0">
                <a:latin typeface="Calibri" panose="020F0502020204030204" charset="0"/>
                <a:ea typeface="宋体" panose="02010600030101010101" pitchFamily="2" charset="-122"/>
                <a:cs typeface="Times New Roman" panose="02020603050405020304" pitchFamily="18" charset="0"/>
              </a:rPr>
              <a:t>、被观测属性信息</a:t>
            </a:r>
            <a:r>
              <a:rPr lang="en-US" altLang="zh-CN" kern="100" dirty="0">
                <a:latin typeface="Calibri" panose="020F0502020204030204" charset="0"/>
                <a:ea typeface="宋体" panose="02010600030101010101" pitchFamily="2" charset="-122"/>
                <a:cs typeface="Times New Roman" panose="02020603050405020304" pitchFamily="18" charset="0"/>
                <a:sym typeface="+mn-ea"/>
              </a:rPr>
              <a:t>(observedProperty)</a:t>
            </a:r>
            <a:r>
              <a:rPr lang="zh-CN" altLang="en-US" kern="100" dirty="0">
                <a:latin typeface="Calibri" panose="020F0502020204030204" charset="0"/>
                <a:ea typeface="宋体" panose="02010600030101010101" pitchFamily="2" charset="-122"/>
                <a:cs typeface="Times New Roman" panose="02020603050405020304" pitchFamily="18" charset="0"/>
              </a:rPr>
              <a:t>等</a:t>
            </a:r>
            <a:endParaRPr lang="en-US" altLang="zh-CN" kern="100" dirty="0">
              <a:latin typeface="Calibri" panose="020F0502020204030204" charset="0"/>
              <a:ea typeface="宋体" panose="02010600030101010101" pitchFamily="2" charset="-122"/>
              <a:cs typeface="Times New Roman" panose="02020603050405020304" pitchFamily="18" charset="0"/>
            </a:endParaRPr>
          </a:p>
        </p:txBody>
      </p:sp>
      <p:sp>
        <p:nvSpPr>
          <p:cNvPr id="13" name="文本框 12"/>
          <p:cNvSpPr txBox="1"/>
          <p:nvPr/>
        </p:nvSpPr>
        <p:spPr>
          <a:xfrm>
            <a:off x="7377430" y="6268720"/>
            <a:ext cx="3405505" cy="414020"/>
          </a:xfrm>
          <a:prstGeom prst="rect">
            <a:avLst/>
          </a:prstGeom>
          <a:noFill/>
        </p:spPr>
        <p:txBody>
          <a:bodyPr wrap="square">
            <a:spAutoFit/>
          </a:bodyPr>
          <a:p>
            <a:pPr indent="306070" algn="ctr">
              <a:lnSpc>
                <a:spcPct val="150000"/>
              </a:lnSpc>
            </a:pPr>
            <a:r>
              <a:rPr lang="en-US" sz="1400" b="1" kern="100" dirty="0">
                <a:latin typeface="Calibri" panose="020F0502020204030204" charset="0"/>
                <a:ea typeface="宋体" panose="02010600030101010101" pitchFamily="2" charset="-122"/>
                <a:cs typeface="Times New Roman" panose="02020603050405020304" pitchFamily="18" charset="0"/>
              </a:rPr>
              <a:t>SSN/SOSA</a:t>
            </a:r>
            <a:r>
              <a:rPr lang="zh-CN" altLang="en-US" sz="1400" b="1" kern="100" dirty="0">
                <a:latin typeface="Calibri" panose="020F0502020204030204" charset="0"/>
                <a:ea typeface="宋体" panose="02010600030101010101" pitchFamily="2" charset="-122"/>
                <a:cs typeface="Times New Roman" panose="02020603050405020304" pitchFamily="18" charset="0"/>
              </a:rPr>
              <a:t>的类和关系示意图</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pic>
        <p:nvPicPr>
          <p:cNvPr id="4" name="图片 3" descr="SSN-OntStructure-Overview"/>
          <p:cNvPicPr>
            <a:picLocks noChangeAspect="1"/>
          </p:cNvPicPr>
          <p:nvPr/>
        </p:nvPicPr>
        <p:blipFill>
          <a:blip r:embed="rId1"/>
          <a:stretch>
            <a:fillRect/>
          </a:stretch>
        </p:blipFill>
        <p:spPr>
          <a:xfrm>
            <a:off x="800100" y="3477260"/>
            <a:ext cx="4901565" cy="2813685"/>
          </a:xfrm>
          <a:prstGeom prst="rect">
            <a:avLst/>
          </a:prstGeom>
        </p:spPr>
      </p:pic>
      <p:pic>
        <p:nvPicPr>
          <p:cNvPr id="5" name="图片 4" descr="SSN-OntStructure-Sampling"/>
          <p:cNvPicPr>
            <a:picLocks noChangeAspect="1"/>
          </p:cNvPicPr>
          <p:nvPr/>
        </p:nvPicPr>
        <p:blipFill>
          <a:blip r:embed="rId2"/>
          <a:stretch>
            <a:fillRect/>
          </a:stretch>
        </p:blipFill>
        <p:spPr>
          <a:xfrm>
            <a:off x="6561455" y="3466465"/>
            <a:ext cx="4852035" cy="2824480"/>
          </a:xfrm>
          <a:prstGeom prst="rect">
            <a:avLst/>
          </a:prstGeom>
        </p:spPr>
      </p:pic>
      <p:sp>
        <p:nvSpPr>
          <p:cNvPr id="6" name="文本框 5"/>
          <p:cNvSpPr txBox="1"/>
          <p:nvPr/>
        </p:nvSpPr>
        <p:spPr>
          <a:xfrm>
            <a:off x="1548130" y="6268720"/>
            <a:ext cx="3405505" cy="414020"/>
          </a:xfrm>
          <a:prstGeom prst="rect">
            <a:avLst/>
          </a:prstGeom>
          <a:noFill/>
        </p:spPr>
        <p:txBody>
          <a:bodyPr wrap="square">
            <a:spAutoFit/>
          </a:bodyPr>
          <a:p>
            <a:pPr indent="306070" algn="ctr">
              <a:lnSpc>
                <a:spcPct val="150000"/>
              </a:lnSpc>
            </a:pPr>
            <a:r>
              <a:rPr lang="en-US" sz="1400" b="1" kern="100" dirty="0">
                <a:latin typeface="Calibri" panose="020F0502020204030204" charset="0"/>
                <a:ea typeface="宋体" panose="02010600030101010101" pitchFamily="2" charset="-122"/>
                <a:cs typeface="Times New Roman" panose="02020603050405020304" pitchFamily="18" charset="0"/>
              </a:rPr>
              <a:t>SSN/SOSA</a:t>
            </a:r>
            <a:r>
              <a:rPr lang="zh-CN" altLang="en-US" sz="1400" b="1" kern="100" dirty="0">
                <a:latin typeface="Calibri" panose="020F0502020204030204" charset="0"/>
                <a:ea typeface="宋体" panose="02010600030101010101" pitchFamily="2" charset="-122"/>
                <a:cs typeface="Times New Roman" panose="02020603050405020304" pitchFamily="18" charset="0"/>
              </a:rPr>
              <a:t>的本体模块</a:t>
            </a:r>
            <a:endParaRPr lang="en-US" altLang="zh-CN" sz="1400" b="1" kern="100" dirty="0">
              <a:latin typeface="Calibri" panose="020F0502020204030204" charset="0"/>
              <a:ea typeface="宋体" panose="02010600030101010101" pitchFamily="2" charset="-122"/>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rPr>
              <a:t>1. 基于数据标准化的运维数据模型构建方法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2" name="文本框 1"/>
          <p:cNvSpPr txBox="1"/>
          <p:nvPr/>
        </p:nvSpPr>
        <p:spPr>
          <a:xfrm>
            <a:off x="271780" y="764540"/>
            <a:ext cx="7084060" cy="5414645"/>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3</a:t>
            </a:r>
            <a:r>
              <a:rPr lang="zh-CN" altLang="en-US" sz="2000" b="1" kern="0" dirty="0">
                <a:solidFill>
                  <a:srgbClr val="7030A0"/>
                </a:solidFill>
                <a:latin typeface="微软雅黑" panose="020B0503020204020204" pitchFamily="34" charset="-122"/>
                <a:ea typeface="微软雅黑" panose="020B0503020204020204" pitchFamily="34" charset="-122"/>
              </a:rPr>
              <a:t>）基于通用类扩展的数据模型语义扩展方法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rPr>
              <a:t>实现方法：通过</a:t>
            </a:r>
            <a:r>
              <a:rPr lang="zh-CN" altLang="en-US" kern="100" dirty="0">
                <a:solidFill>
                  <a:srgbClr val="FF0000"/>
                </a:solidFill>
                <a:latin typeface="Calibri" panose="020F0502020204030204" charset="0"/>
                <a:ea typeface="宋体" panose="02010600030101010101" pitchFamily="2" charset="-122"/>
                <a:cs typeface="Times New Roman" panose="02020603050405020304" pitchFamily="18" charset="0"/>
                <a:sym typeface="+mn-ea"/>
              </a:rPr>
              <a:t>继承语义框架中实体和关系的表达范式</a:t>
            </a:r>
            <a:r>
              <a:rPr lang="zh-CN" altLang="en-US" kern="100" dirty="0">
                <a:latin typeface="Calibri" panose="020F0502020204030204" charset="0"/>
                <a:ea typeface="宋体" panose="02010600030101010101" pitchFamily="2" charset="-122"/>
                <a:cs typeface="Times New Roman" panose="02020603050405020304" pitchFamily="18" charset="0"/>
                <a:sym typeface="+mn-ea"/>
              </a:rPr>
              <a:t>，描述新定义的对象，实现实体集、属性集的扩展。</a:t>
            </a:r>
            <a:endParaRPr lang="zh-CN" altLang="en-US" kern="100" dirty="0">
              <a:latin typeface="Calibri" panose="020F0502020204030204" charset="0"/>
              <a:ea typeface="宋体" panose="02010600030101010101" pitchFamily="2" charset="-122"/>
              <a:cs typeface="Times New Roman" panose="02020603050405020304" pitchFamily="18" charset="0"/>
              <a:sym typeface="+mn-ea"/>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sym typeface="+mn-ea"/>
              </a:rPr>
              <a:t>扩展机制：基于Generic</a:t>
            </a:r>
            <a:r>
              <a:rPr lang="en-US" altLang="zh-CN" kern="100" dirty="0">
                <a:latin typeface="Calibri" panose="020F0502020204030204" charset="0"/>
                <a:ea typeface="宋体" panose="02010600030101010101" pitchFamily="2" charset="-122"/>
                <a:cs typeface="Times New Roman" panose="02020603050405020304" pitchFamily="18" charset="0"/>
                <a:sym typeface="+mn-ea"/>
              </a:rPr>
              <a:t>/Proxy</a:t>
            </a:r>
            <a:r>
              <a:rPr lang="zh-CN" altLang="en-US" kern="100" dirty="0">
                <a:latin typeface="Calibri" panose="020F0502020204030204" charset="0"/>
                <a:ea typeface="宋体" panose="02010600030101010101" pitchFamily="2" charset="-122"/>
                <a:cs typeface="Times New Roman" panose="02020603050405020304" pitchFamily="18" charset="0"/>
                <a:sym typeface="+mn-ea"/>
              </a:rPr>
              <a:t>等方式的通用类扩展</a:t>
            </a:r>
            <a:endParaRPr lang="zh-CN" altLang="en-US" kern="100" dirty="0">
              <a:latin typeface="Calibri" panose="020F0502020204030204" charset="0"/>
              <a:ea typeface="宋体" panose="02010600030101010101" pitchFamily="2" charset="-122"/>
              <a:cs typeface="Times New Roman" panose="02020603050405020304" pitchFamily="18" charset="0"/>
              <a:sym typeface="+mn-ea"/>
            </a:endParaRPr>
          </a:p>
          <a:p>
            <a:pPr marL="342900" indent="-342900" algn="just">
              <a:lnSpc>
                <a:spcPct val="200000"/>
              </a:lnSpc>
              <a:buFont typeface="Wingdings" panose="05000000000000000000" pitchFamily="2" charset="2"/>
              <a:buChar char="n"/>
            </a:pPr>
            <a:r>
              <a:rPr lang="en-US" altLang="zh-CN" b="1" kern="0" dirty="0">
                <a:solidFill>
                  <a:srgbClr val="7030A0"/>
                </a:solidFill>
                <a:latin typeface="微软雅黑" panose="020B0503020204020204" pitchFamily="34" charset="-122"/>
                <a:ea typeface="微软雅黑" panose="020B0503020204020204" pitchFamily="34" charset="-122"/>
                <a:sym typeface="+mn-ea"/>
              </a:rPr>
              <a:t>4</a:t>
            </a:r>
            <a:r>
              <a:rPr lang="zh-CN" altLang="en-US" b="1" kern="0" dirty="0">
                <a:solidFill>
                  <a:srgbClr val="7030A0"/>
                </a:solidFill>
                <a:latin typeface="微软雅黑" panose="020B0503020204020204" pitchFamily="34" charset="-122"/>
                <a:ea typeface="微软雅黑" panose="020B0503020204020204" pitchFamily="34" charset="-122"/>
                <a:sym typeface="+mn-ea"/>
              </a:rPr>
              <a:t>）基于转换对齐的数据模型语义扩展方法</a:t>
            </a: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sym typeface="+mn-ea"/>
              </a:rPr>
              <a:t>实现方法：通过</a:t>
            </a:r>
            <a:r>
              <a:rPr lang="zh-CN" altLang="en-US" kern="100" dirty="0">
                <a:solidFill>
                  <a:srgbClr val="FF0000"/>
                </a:solidFill>
                <a:latin typeface="Calibri" panose="020F0502020204030204" charset="0"/>
                <a:ea typeface="宋体" panose="02010600030101010101" pitchFamily="2" charset="-122"/>
                <a:cs typeface="Times New Roman" panose="02020603050405020304" pitchFamily="18" charset="0"/>
                <a:sym typeface="+mn-ea"/>
              </a:rPr>
              <a:t>语义信息映射、本体消歧、标准整合</a:t>
            </a:r>
            <a:r>
              <a:rPr lang="zh-CN" altLang="en-US" kern="100" dirty="0">
                <a:latin typeface="Calibri" panose="020F0502020204030204" charset="0"/>
                <a:ea typeface="宋体" panose="02010600030101010101" pitchFamily="2" charset="-122"/>
                <a:cs typeface="Times New Roman" panose="02020603050405020304" pitchFamily="18" charset="0"/>
                <a:sym typeface="+mn-ea"/>
              </a:rPr>
              <a:t>等方法，实现不同语义框架的融合。</a:t>
            </a:r>
            <a:endParaRPr lang="zh-CN" altLang="en-US" kern="100" dirty="0">
              <a:latin typeface="Calibri" panose="020F0502020204030204" charset="0"/>
              <a:ea typeface="宋体" panose="02010600030101010101" pitchFamily="2" charset="-122"/>
              <a:cs typeface="Times New Roman" panose="02020603050405020304" pitchFamily="18" charset="0"/>
              <a:sym typeface="+mn-ea"/>
            </a:endParaRPr>
          </a:p>
          <a:p>
            <a:pPr indent="0" algn="just">
              <a:lnSpc>
                <a:spcPct val="150000"/>
              </a:lnSpc>
              <a:buFont typeface="Arial" panose="020B0604020202020204" pitchFamily="34" charset="0"/>
              <a:buNone/>
            </a:pPr>
            <a:endParaRPr lang="zh-CN" altLang="en-US" kern="100" dirty="0">
              <a:latin typeface="Calibri" panose="020F0502020204030204" charset="0"/>
              <a:ea typeface="宋体" panose="02010600030101010101" pitchFamily="2" charset="-122"/>
              <a:cs typeface="Times New Roman" panose="02020603050405020304" pitchFamily="18" charset="0"/>
            </a:endParaRPr>
          </a:p>
          <a:p>
            <a:pPr indent="457200" algn="just">
              <a:lnSpc>
                <a:spcPct val="150000"/>
              </a:lnSpc>
              <a:buFont typeface="Arial" panose="020B0604020202020204" pitchFamily="34" charset="0"/>
              <a:buNone/>
            </a:pPr>
            <a:endParaRPr lang="zh-CN" altLang="en-US" kern="100" dirty="0">
              <a:latin typeface="Calibri" panose="020F0502020204030204" charset="0"/>
              <a:ea typeface="宋体" panose="02010600030101010101" pitchFamily="2" charset="-122"/>
              <a:cs typeface="Times New Roman" panose="02020603050405020304" pitchFamily="18" charset="0"/>
            </a:endParaRPr>
          </a:p>
        </p:txBody>
      </p:sp>
      <p:sp>
        <p:nvSpPr>
          <p:cNvPr id="13" name="文本框 12"/>
          <p:cNvSpPr txBox="1"/>
          <p:nvPr/>
        </p:nvSpPr>
        <p:spPr>
          <a:xfrm>
            <a:off x="7984490" y="6169660"/>
            <a:ext cx="3535045" cy="414020"/>
          </a:xfrm>
          <a:prstGeom prst="rect">
            <a:avLst/>
          </a:prstGeom>
          <a:noFill/>
        </p:spPr>
        <p:txBody>
          <a:bodyPr wrap="square">
            <a:spAutoFit/>
          </a:bodyPr>
          <a:p>
            <a:pPr indent="306070" algn="ctr">
              <a:lnSpc>
                <a:spcPct val="150000"/>
              </a:lnSpc>
            </a:pPr>
            <a:r>
              <a:rPr lang="zh-CN" altLang="en-US" sz="1400" b="1" kern="100" dirty="0">
                <a:latin typeface="Calibri" panose="020F0502020204030204" charset="0"/>
                <a:ea typeface="宋体" panose="02010600030101010101" pitchFamily="2" charset="-122"/>
                <a:cs typeface="Times New Roman" panose="02020603050405020304" pitchFamily="18" charset="0"/>
              </a:rPr>
              <a:t>桥梁病害的</a:t>
            </a:r>
            <a:r>
              <a:rPr lang="en-US" altLang="zh-CN" sz="1400" b="1" kern="100" dirty="0">
                <a:latin typeface="Calibri" panose="020F0502020204030204" charset="0"/>
                <a:ea typeface="宋体" panose="02010600030101010101" pitchFamily="2" charset="-122"/>
                <a:cs typeface="Times New Roman" panose="02020603050405020304" pitchFamily="18" charset="0"/>
              </a:rPr>
              <a:t>IFC</a:t>
            </a:r>
            <a:r>
              <a:rPr lang="zh-CN" altLang="en-US" sz="1400" b="1" kern="100" dirty="0">
                <a:latin typeface="Calibri" panose="020F0502020204030204" charset="0"/>
                <a:ea typeface="宋体" panose="02010600030101010101" pitchFamily="2" charset="-122"/>
                <a:cs typeface="Times New Roman" panose="02020603050405020304" pitchFamily="18" charset="0"/>
              </a:rPr>
              <a:t>格式语义描述</a:t>
            </a:r>
            <a:r>
              <a:rPr lang="en-US" altLang="zh-CN" sz="1400" b="1" kern="100" baseline="30000" dirty="0">
                <a:latin typeface="Calibri" panose="020F0502020204030204" charset="0"/>
                <a:ea typeface="宋体" panose="02010600030101010101" pitchFamily="2" charset="-122"/>
                <a:cs typeface="Times New Roman" panose="02020603050405020304" pitchFamily="18" charset="0"/>
              </a:rPr>
              <a:t>[8]</a:t>
            </a:r>
            <a:endParaRPr lang="en-US" altLang="zh-CN" sz="1400" b="1" kern="100" baseline="30000" dirty="0">
              <a:latin typeface="Calibri" panose="020F0502020204030204" charset="0"/>
              <a:ea typeface="宋体" panose="02010600030101010101" pitchFamily="2" charset="-122"/>
              <a:cs typeface="Times New Roman" panose="02020603050405020304" pitchFamily="18" charset="0"/>
            </a:endParaRPr>
          </a:p>
        </p:txBody>
      </p:sp>
      <p:pic>
        <p:nvPicPr>
          <p:cNvPr id="4" name="图片 2"/>
          <p:cNvPicPr>
            <a:picLocks noChangeAspect="1"/>
          </p:cNvPicPr>
          <p:nvPr/>
        </p:nvPicPr>
        <p:blipFill>
          <a:blip r:embed="rId1"/>
          <a:stretch>
            <a:fillRect/>
          </a:stretch>
        </p:blipFill>
        <p:spPr>
          <a:xfrm>
            <a:off x="7796530" y="1136650"/>
            <a:ext cx="4152265" cy="5033010"/>
          </a:xfrm>
          <a:prstGeom prst="rect">
            <a:avLst/>
          </a:prstGeom>
          <a:noFill/>
          <a:ln>
            <a:noFill/>
          </a:ln>
        </p:spPr>
      </p:pic>
      <p:pic>
        <p:nvPicPr>
          <p:cNvPr id="12" name="图片 11" descr="屏幕截图 7"/>
          <p:cNvPicPr>
            <a:picLocks noChangeAspect="1"/>
          </p:cNvPicPr>
          <p:nvPr/>
        </p:nvPicPr>
        <p:blipFill>
          <a:blip r:embed="rId2"/>
          <a:stretch>
            <a:fillRect/>
          </a:stretch>
        </p:blipFill>
        <p:spPr>
          <a:xfrm>
            <a:off x="409575" y="4163060"/>
            <a:ext cx="6980555" cy="2091055"/>
          </a:xfrm>
          <a:prstGeom prst="rect">
            <a:avLst/>
          </a:prstGeom>
        </p:spPr>
      </p:pic>
      <p:sp>
        <p:nvSpPr>
          <p:cNvPr id="14" name="文本框 13"/>
          <p:cNvSpPr txBox="1"/>
          <p:nvPr/>
        </p:nvSpPr>
        <p:spPr>
          <a:xfrm>
            <a:off x="2132330" y="6179185"/>
            <a:ext cx="3535045" cy="414020"/>
          </a:xfrm>
          <a:prstGeom prst="rect">
            <a:avLst/>
          </a:prstGeom>
          <a:noFill/>
        </p:spPr>
        <p:txBody>
          <a:bodyPr wrap="square">
            <a:spAutoFit/>
          </a:bodyPr>
          <a:p>
            <a:pPr indent="306070" algn="ctr">
              <a:lnSpc>
                <a:spcPct val="150000"/>
              </a:lnSpc>
            </a:pPr>
            <a:r>
              <a:rPr lang="zh-CN" altLang="en-US" sz="1400" b="1" kern="100" dirty="0">
                <a:latin typeface="Calibri" panose="020F0502020204030204" charset="0"/>
                <a:ea typeface="宋体" panose="02010600030101010101" pitchFamily="2" charset="-122"/>
                <a:cs typeface="Times New Roman" panose="02020603050405020304" pitchFamily="18" charset="0"/>
              </a:rPr>
              <a:t>监测信息</a:t>
            </a:r>
            <a:r>
              <a:rPr lang="zh-CN" altLang="en-US" sz="1400" b="1" kern="100" dirty="0">
                <a:latin typeface="Calibri" panose="020F0502020204030204" charset="0"/>
                <a:ea typeface="宋体" panose="02010600030101010101" pitchFamily="2" charset="-122"/>
                <a:cs typeface="Times New Roman" panose="02020603050405020304" pitchFamily="18" charset="0"/>
              </a:rPr>
              <a:t>的</a:t>
            </a:r>
            <a:r>
              <a:rPr lang="en-US" altLang="zh-CN" sz="1400" b="1" kern="100" dirty="0">
                <a:latin typeface="Calibri" panose="020F0502020204030204" charset="0"/>
                <a:ea typeface="宋体" panose="02010600030101010101" pitchFamily="2" charset="-122"/>
                <a:cs typeface="Times New Roman" panose="02020603050405020304" pitchFamily="18" charset="0"/>
              </a:rPr>
              <a:t>IFC</a:t>
            </a:r>
            <a:r>
              <a:rPr lang="zh-CN" altLang="en-US" sz="1400" b="1" kern="100" dirty="0">
                <a:latin typeface="Calibri" panose="020F0502020204030204" charset="0"/>
                <a:ea typeface="宋体" panose="02010600030101010101" pitchFamily="2" charset="-122"/>
                <a:cs typeface="Times New Roman" panose="02020603050405020304" pitchFamily="18" charset="0"/>
              </a:rPr>
              <a:t>格式对象扩展</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94385" y="876300"/>
            <a:ext cx="10614660" cy="5981700"/>
          </a:xfrm>
          <a:prstGeom prst="rect">
            <a:avLst/>
          </a:prstGeom>
        </p:spPr>
      </p:pic>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sym typeface="+mn-ea"/>
              </a:rPr>
              <a:t>2. 基于特征提取与数据融合的运维数据处理方法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9" name="箭头: 右 8"/>
          <p:cNvSpPr/>
          <p:nvPr/>
        </p:nvSpPr>
        <p:spPr>
          <a:xfrm rot="16200000" flipH="1">
            <a:off x="3314700" y="2860040"/>
            <a:ext cx="466090"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箭头: 右 8"/>
          <p:cNvSpPr/>
          <p:nvPr/>
        </p:nvSpPr>
        <p:spPr>
          <a:xfrm>
            <a:off x="6116955" y="4723765"/>
            <a:ext cx="514985"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箭头: 右 8"/>
          <p:cNvSpPr/>
          <p:nvPr/>
        </p:nvSpPr>
        <p:spPr>
          <a:xfrm rot="5400000" flipH="1" flipV="1">
            <a:off x="8656955" y="2860040"/>
            <a:ext cx="466090"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4"/>
          <p:cNvSpPr txBox="1"/>
          <p:nvPr/>
        </p:nvSpPr>
        <p:spPr>
          <a:xfrm>
            <a:off x="4881782" y="411882"/>
            <a:ext cx="2194025" cy="584775"/>
          </a:xfrm>
          <a:prstGeom prst="rect">
            <a:avLst/>
          </a:prstGeom>
          <a:noFill/>
        </p:spPr>
        <p:txBody>
          <a:bodyPr wrap="square" rtlCol="0">
            <a:spAutoFit/>
          </a:bodyPr>
          <a:lstStyle/>
          <a:p>
            <a:pPr algn="ctr" eaLnBrk="0" fontAlgn="base" hangingPunct="0">
              <a:spcBef>
                <a:spcPct val="0"/>
              </a:spcBef>
              <a:spcAft>
                <a:spcPct val="0"/>
              </a:spcAft>
              <a:defRPr/>
            </a:pPr>
            <a:r>
              <a:rPr lang="zh-CN" altLang="en-US" sz="3200" b="1" dirty="0">
                <a:solidFill>
                  <a:prstClr val="white"/>
                </a:solidFill>
                <a:latin typeface="微软雅黑" panose="020B0503020204020204" pitchFamily="34" charset="-122"/>
                <a:ea typeface="微软雅黑" panose="020B0503020204020204" pitchFamily="34" charset="-122"/>
              </a:rPr>
              <a:t>提     纲</a:t>
            </a:r>
            <a:endParaRPr lang="zh-CN" altLang="en-US" sz="3200" b="1" dirty="0">
              <a:solidFill>
                <a:prstClr val="white"/>
              </a:solidFill>
              <a:latin typeface="微软雅黑" panose="020B0503020204020204" pitchFamily="34" charset="-122"/>
              <a:ea typeface="微软雅黑" panose="020B0503020204020204" pitchFamily="34" charset="-122"/>
            </a:endParaRPr>
          </a:p>
        </p:txBody>
      </p:sp>
      <p:sp>
        <p:nvSpPr>
          <p:cNvPr id="42" name="矩形 41"/>
          <p:cNvSpPr/>
          <p:nvPr/>
        </p:nvSpPr>
        <p:spPr>
          <a:xfrm>
            <a:off x="-24000" y="0"/>
            <a:ext cx="12240000" cy="900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algn="ctr" defTabSz="914400">
              <a:lnSpc>
                <a:spcPct val="125000"/>
              </a:lnSpc>
            </a:pPr>
            <a:endParaRPr lang="zh-CN" altLang="en-US" sz="3200" b="1" kern="0" dirty="0">
              <a:solidFill>
                <a:prstClr val="white"/>
              </a:solidFill>
              <a:latin typeface="微软雅黑" panose="020B0503020204020204" pitchFamily="34" charset="-122"/>
              <a:ea typeface="微软雅黑" panose="020B0503020204020204" pitchFamily="34" charset="-122"/>
              <a:cs typeface="+mn-ea"/>
            </a:endParaRPr>
          </a:p>
        </p:txBody>
      </p:sp>
      <p:sp>
        <p:nvSpPr>
          <p:cNvPr id="8" name="矩形 7"/>
          <p:cNvSpPr/>
          <p:nvPr/>
        </p:nvSpPr>
        <p:spPr>
          <a:xfrm>
            <a:off x="4650978" y="136491"/>
            <a:ext cx="2780599"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3600" b="1" dirty="0">
                <a:solidFill>
                  <a:prstClr val="white"/>
                </a:solidFill>
                <a:latin typeface="微软雅黑" panose="020B0503020204020204" pitchFamily="34" charset="-122"/>
                <a:ea typeface="微软雅黑" panose="020B0503020204020204" pitchFamily="34" charset="-122"/>
              </a:rPr>
              <a:t>汇 报  提 纲</a:t>
            </a:r>
            <a:endParaRPr lang="zh-CN" altLang="en-US" sz="3600" b="1" dirty="0">
              <a:solidFill>
                <a:prstClr val="white"/>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2959157" y="2452895"/>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课题任务分解及主要研究工作</a:t>
            </a:r>
            <a:endParaRPr lang="zh-CN" altLang="en-US" sz="2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5" name="圆角矩形 14"/>
          <p:cNvSpPr/>
          <p:nvPr/>
        </p:nvSpPr>
        <p:spPr>
          <a:xfrm>
            <a:off x="1436911" y="2452894"/>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圆角矩形 14"/>
          <p:cNvSpPr/>
          <p:nvPr/>
        </p:nvSpPr>
        <p:spPr>
          <a:xfrm>
            <a:off x="2959157" y="3451575"/>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课题研究方法</a:t>
            </a:r>
            <a:endParaRPr lang="zh-CN" altLang="en-US" sz="2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圆角矩形 14"/>
          <p:cNvSpPr/>
          <p:nvPr/>
        </p:nvSpPr>
        <p:spPr>
          <a:xfrm>
            <a:off x="1436911" y="3451574"/>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圆角矩形 14"/>
          <p:cNvSpPr/>
          <p:nvPr/>
        </p:nvSpPr>
        <p:spPr>
          <a:xfrm>
            <a:off x="2959157" y="4450255"/>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课题实施关键节点与具体实施计划</a:t>
            </a:r>
            <a:endParaRPr lang="zh-CN" altLang="en-US" sz="2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圆角矩形 14"/>
          <p:cNvSpPr/>
          <p:nvPr/>
        </p:nvSpPr>
        <p:spPr>
          <a:xfrm>
            <a:off x="1436911" y="4450254"/>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圆角矩形 14"/>
          <p:cNvSpPr/>
          <p:nvPr/>
        </p:nvSpPr>
        <p:spPr>
          <a:xfrm>
            <a:off x="2959157" y="5448934"/>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课题成果呈现形式及测试方法</a:t>
            </a:r>
            <a:endParaRPr lang="zh-CN" altLang="en-US" sz="2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圆角矩形 14"/>
          <p:cNvSpPr/>
          <p:nvPr/>
        </p:nvSpPr>
        <p:spPr>
          <a:xfrm>
            <a:off x="1436911" y="5448933"/>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圆角矩形 14"/>
          <p:cNvSpPr/>
          <p:nvPr/>
        </p:nvSpPr>
        <p:spPr>
          <a:xfrm>
            <a:off x="2959157" y="1454215"/>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课题概要</a:t>
            </a:r>
            <a:endParaRPr lang="zh-CN" altLang="en-US" sz="2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圆角矩形 14"/>
          <p:cNvSpPr/>
          <p:nvPr/>
        </p:nvSpPr>
        <p:spPr>
          <a:xfrm>
            <a:off x="1436911" y="1454214"/>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rPr>
              <a:t>2. 基于特征提取与数据融合的运维数据处理方法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pic>
        <p:nvPicPr>
          <p:cNvPr id="7" name="图片 6"/>
          <p:cNvPicPr>
            <a:picLocks noChangeAspect="1"/>
          </p:cNvPicPr>
          <p:nvPr/>
        </p:nvPicPr>
        <p:blipFill>
          <a:blip r:embed="rId1"/>
          <a:stretch>
            <a:fillRect/>
          </a:stretch>
        </p:blipFill>
        <p:spPr>
          <a:xfrm>
            <a:off x="3255888" y="3873031"/>
            <a:ext cx="2605647" cy="2542810"/>
          </a:xfrm>
          <a:prstGeom prst="rect">
            <a:avLst/>
          </a:prstGeom>
        </p:spPr>
      </p:pic>
      <p:pic>
        <p:nvPicPr>
          <p:cNvPr id="12" name="图片 11"/>
          <p:cNvPicPr>
            <a:picLocks noChangeAspect="1"/>
          </p:cNvPicPr>
          <p:nvPr/>
        </p:nvPicPr>
        <p:blipFill rotWithShape="1">
          <a:blip r:embed="rId2"/>
          <a:srcRect t="1563"/>
          <a:stretch>
            <a:fillRect/>
          </a:stretch>
        </p:blipFill>
        <p:spPr>
          <a:xfrm>
            <a:off x="8829523" y="1643109"/>
            <a:ext cx="3252846" cy="1976819"/>
          </a:xfrm>
          <a:prstGeom prst="rect">
            <a:avLst/>
          </a:prstGeom>
        </p:spPr>
      </p:pic>
      <p:sp>
        <p:nvSpPr>
          <p:cNvPr id="2" name="文本框 1"/>
          <p:cNvSpPr txBox="1"/>
          <p:nvPr/>
        </p:nvSpPr>
        <p:spPr>
          <a:xfrm>
            <a:off x="318240" y="915391"/>
            <a:ext cx="5038688" cy="2657183"/>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1</a:t>
            </a:r>
            <a:r>
              <a:rPr lang="zh-CN" altLang="en-US" sz="2000" b="1" kern="0" dirty="0">
                <a:solidFill>
                  <a:srgbClr val="7030A0"/>
                </a:solidFill>
                <a:latin typeface="微软雅黑" panose="020B0503020204020204" pitchFamily="34" charset="-122"/>
                <a:ea typeface="微软雅黑" panose="020B0503020204020204" pitchFamily="34" charset="-122"/>
              </a:rPr>
              <a:t>）基于特征提取算法的数据集处理方法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indent="0" algn="just">
              <a:lnSpc>
                <a:spcPct val="200000"/>
              </a:lnSpc>
              <a:buNone/>
            </a:pPr>
            <a:r>
              <a:rPr lang="en-US" altLang="zh-CN" b="1" kern="100" dirty="0">
                <a:latin typeface="Calibri" panose="020F0502020204030204" charset="0"/>
                <a:ea typeface="宋体" panose="02010600030101010101" pitchFamily="2" charset="-122"/>
                <a:cs typeface="Times New Roman" panose="02020603050405020304" pitchFamily="18" charset="0"/>
                <a:sym typeface="+mn-ea"/>
              </a:rPr>
              <a:t>      </a:t>
            </a:r>
            <a:r>
              <a:rPr lang="zh-CN" altLang="en-US" b="1" kern="100" dirty="0">
                <a:latin typeface="Calibri" panose="020F0502020204030204" charset="0"/>
                <a:ea typeface="宋体" panose="02010600030101010101" pitchFamily="2" charset="-122"/>
                <a:cs typeface="Times New Roman" panose="02020603050405020304" pitchFamily="18" charset="0"/>
                <a:sym typeface="+mn-ea"/>
              </a:rPr>
              <a:t>①</a:t>
            </a:r>
            <a:r>
              <a:rPr lang="en-US" altLang="zh-CN" b="1" kern="100" dirty="0">
                <a:latin typeface="Calibri" panose="020F0502020204030204" charset="0"/>
                <a:ea typeface="宋体" panose="02010600030101010101" pitchFamily="2" charset="-122"/>
                <a:cs typeface="Times New Roman" panose="02020603050405020304" pitchFamily="18" charset="0"/>
                <a:sym typeface="+mn-ea"/>
              </a:rPr>
              <a:t> </a:t>
            </a:r>
            <a:r>
              <a:rPr lang="zh-CN" altLang="en-US" b="1" kern="100" dirty="0">
                <a:latin typeface="Calibri" panose="020F0502020204030204" charset="0"/>
                <a:ea typeface="宋体" panose="02010600030101010101" pitchFamily="2" charset="-122"/>
                <a:cs typeface="Times New Roman" panose="02020603050405020304" pitchFamily="18" charset="0"/>
                <a:sym typeface="+mn-ea"/>
              </a:rPr>
              <a:t>时变异构传感数据：信号处理方法</a:t>
            </a:r>
            <a:endParaRPr lang="zh-CN" altLang="en-US" kern="100" dirty="0">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sym typeface="+mn-ea"/>
              </a:rPr>
              <a:t>傅里叶变换：时域分析</a:t>
            </a:r>
            <a:r>
              <a:rPr lang="en-US" altLang="zh-CN" kern="100" dirty="0">
                <a:latin typeface="Calibri" panose="020F0502020204030204" charset="0"/>
                <a:ea typeface="宋体" panose="02010600030101010101" pitchFamily="2" charset="-122"/>
                <a:cs typeface="Times New Roman" panose="02020603050405020304" pitchFamily="18" charset="0"/>
                <a:sym typeface="+mn-ea"/>
              </a:rPr>
              <a:t>        </a:t>
            </a:r>
            <a:r>
              <a:rPr lang="zh-CN" altLang="en-US" kern="100" dirty="0">
                <a:latin typeface="Calibri" panose="020F0502020204030204" charset="0"/>
                <a:ea typeface="宋体" panose="02010600030101010101" pitchFamily="2" charset="-122"/>
                <a:cs typeface="Times New Roman" panose="02020603050405020304" pitchFamily="18" charset="0"/>
                <a:sym typeface="+mn-ea"/>
              </a:rPr>
              <a:t>频谱分析</a:t>
            </a:r>
            <a:endParaRPr lang="en-US" altLang="zh-CN" kern="100" dirty="0">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sz="1800" kern="100" dirty="0">
                <a:effectLst/>
                <a:latin typeface="Calibri" panose="020F0502020204030204" charset="0"/>
                <a:ea typeface="宋体" panose="02010600030101010101" pitchFamily="2" charset="-122"/>
                <a:cs typeface="Times New Roman" panose="02020603050405020304" pitchFamily="18" charset="0"/>
              </a:rPr>
              <a:t>小波变换：</a:t>
            </a:r>
            <a:r>
              <a:rPr lang="zh-CN" altLang="en-US" kern="100" dirty="0">
                <a:latin typeface="Calibri" panose="020F0502020204030204" charset="0"/>
                <a:ea typeface="宋体" panose="02010600030101010101" pitchFamily="2" charset="-122"/>
                <a:cs typeface="Times New Roman" panose="02020603050405020304" pitchFamily="18" charset="0"/>
              </a:rPr>
              <a:t>同时进行时域与频谱分析</a:t>
            </a:r>
            <a:endParaRPr lang="zh-CN" altLang="en-US" sz="1800" kern="100" dirty="0">
              <a:effectLst/>
              <a:latin typeface="Calibri" panose="020F0502020204030204" charset="0"/>
              <a:ea typeface="宋体" panose="02010600030101010101" pitchFamily="2" charset="-122"/>
              <a:cs typeface="Times New Roman" panose="02020603050405020304" pitchFamily="18" charset="0"/>
            </a:endParaRPr>
          </a:p>
          <a:p>
            <a:pPr marL="742950" lvl="1" indent="-285750" algn="just">
              <a:lnSpc>
                <a:spcPct val="150000"/>
              </a:lnSpc>
              <a:buFont typeface="Arial" panose="020B0604020202020204" pitchFamily="34" charset="0"/>
              <a:buChar char="•"/>
            </a:pPr>
            <a:r>
              <a:rPr lang="zh-CN" altLang="en-US" sz="1800" kern="100" dirty="0">
                <a:effectLst/>
                <a:latin typeface="Calibri" panose="020F0502020204030204" charset="0"/>
                <a:ea typeface="宋体" panose="02010600030101010101" pitchFamily="2" charset="-122"/>
                <a:cs typeface="Times New Roman" panose="02020603050405020304" pitchFamily="18" charset="0"/>
              </a:rPr>
              <a:t>Hilbert-Huang变换：</a:t>
            </a:r>
            <a:r>
              <a:rPr lang="zh-CN" altLang="en-US" kern="100" dirty="0">
                <a:latin typeface="Calibri" panose="020F0502020204030204" charset="0"/>
                <a:ea typeface="宋体" panose="02010600030101010101" pitchFamily="2" charset="-122"/>
                <a:cs typeface="Times New Roman" panose="02020603050405020304" pitchFamily="18" charset="0"/>
              </a:rPr>
              <a:t>捕捉局部特征</a:t>
            </a:r>
            <a:endParaRPr lang="zh-CN" altLang="en-US" sz="1800" kern="100" dirty="0">
              <a:effectLst/>
              <a:latin typeface="Calibri" panose="020F0502020204030204" charset="0"/>
              <a:ea typeface="宋体" panose="02010600030101010101" pitchFamily="2" charset="-122"/>
              <a:cs typeface="Times New Roman" panose="02020603050405020304" pitchFamily="18" charset="0"/>
            </a:endParaRPr>
          </a:p>
          <a:p>
            <a:pPr lvl="1" indent="0" algn="just">
              <a:lnSpc>
                <a:spcPct val="150000"/>
              </a:lnSpc>
              <a:buFont typeface="Arial" panose="020B0604020202020204" pitchFamily="34" charset="0"/>
              <a:buNone/>
            </a:pPr>
            <a:endParaRPr lang="zh-CN" altLang="en-US" kern="100" dirty="0">
              <a:effectLst/>
              <a:latin typeface="Calibri" panose="020F0502020204030204" charset="0"/>
              <a:ea typeface="宋体" panose="02010600030101010101" pitchFamily="2" charset="-122"/>
              <a:cs typeface="Times New Roman" panose="02020603050405020304" pitchFamily="18" charset="0"/>
            </a:endParaRPr>
          </a:p>
          <a:p>
            <a:pPr marL="742950" lvl="1" indent="-285750" algn="just">
              <a:lnSpc>
                <a:spcPct val="150000"/>
              </a:lnSpc>
              <a:buFont typeface="Arial" panose="020B0604020202020204" pitchFamily="34" charset="0"/>
              <a:buChar char="•"/>
            </a:pPr>
            <a:endParaRPr lang="zh-CN" altLang="en-US" sz="1800" kern="100" dirty="0">
              <a:effectLst/>
              <a:latin typeface="Calibri" panose="020F0502020204030204" charset="0"/>
              <a:ea typeface="宋体" panose="02010600030101010101" pitchFamily="2" charset="-122"/>
              <a:cs typeface="Times New Roman" panose="02020603050405020304" pitchFamily="18" charset="0"/>
            </a:endParaRPr>
          </a:p>
        </p:txBody>
      </p:sp>
      <p:graphicFrame>
        <p:nvGraphicFramePr>
          <p:cNvPr id="3" name="对象 2"/>
          <p:cNvGraphicFramePr>
            <a:graphicFrameLocks noChangeAspect="1"/>
          </p:cNvGraphicFramePr>
          <p:nvPr/>
        </p:nvGraphicFramePr>
        <p:xfrm>
          <a:off x="5663455" y="1313257"/>
          <a:ext cx="3221839" cy="2260096"/>
        </p:xfrm>
        <a:graphic>
          <a:graphicData uri="http://schemas.openxmlformats.org/presentationml/2006/ole">
            <mc:AlternateContent xmlns:mc="http://schemas.openxmlformats.org/markup-compatibility/2006">
              <mc:Choice xmlns:v="urn:schemas-microsoft-com:vml" Requires="v">
                <p:oleObj spid="_x0000_s1029" name="Equation" r:id="rId3" imgW="61264800" imgH="42976800" progId="Equation.DSMT4">
                  <p:embed/>
                </p:oleObj>
              </mc:Choice>
              <mc:Fallback>
                <p:oleObj name="Equation" r:id="rId3" imgW="61264800" imgH="42976800" progId="Equation.DSMT4">
                  <p:embed/>
                  <p:pic>
                    <p:nvPicPr>
                      <p:cNvPr id="0" name="图片 1028"/>
                      <p:cNvPicPr/>
                      <p:nvPr/>
                    </p:nvPicPr>
                    <p:blipFill>
                      <a:blip r:embed="rId4"/>
                      <a:stretch>
                        <a:fillRect/>
                      </a:stretch>
                    </p:blipFill>
                    <p:spPr>
                      <a:xfrm>
                        <a:off x="5663455" y="1313257"/>
                        <a:ext cx="3221839" cy="2260096"/>
                      </a:xfrm>
                      <a:prstGeom prst="rect">
                        <a:avLst/>
                      </a:prstGeom>
                    </p:spPr>
                  </p:pic>
                </p:oleObj>
              </mc:Fallback>
            </mc:AlternateContent>
          </a:graphicData>
        </a:graphic>
      </p:graphicFrame>
      <p:sp>
        <p:nvSpPr>
          <p:cNvPr id="5" name="文本框 4"/>
          <p:cNvSpPr txBox="1"/>
          <p:nvPr/>
        </p:nvSpPr>
        <p:spPr>
          <a:xfrm>
            <a:off x="9838933" y="3573353"/>
            <a:ext cx="1202448" cy="338554"/>
          </a:xfrm>
          <a:prstGeom prst="rect">
            <a:avLst/>
          </a:prstGeom>
          <a:noFill/>
        </p:spPr>
        <p:txBody>
          <a:bodyPr wrap="square">
            <a:spAutoFit/>
          </a:bodyPr>
          <a:p>
            <a:r>
              <a:rPr lang="zh-CN" altLang="en-US" sz="1600" i="0" dirty="0">
                <a:solidFill>
                  <a:srgbClr val="000000"/>
                </a:solidFill>
                <a:effectLst/>
                <a:latin typeface="黑体" panose="02010609060101010101" pitchFamily="2" charset="-122"/>
                <a:ea typeface="黑体" panose="02010609060101010101" pitchFamily="2" charset="-122"/>
              </a:rPr>
              <a:t>傅里叶变换</a:t>
            </a:r>
            <a:endParaRPr lang="zh-CN" altLang="en-US" sz="1600" dirty="0">
              <a:latin typeface="黑体" panose="02010609060101010101" pitchFamily="2" charset="-122"/>
              <a:ea typeface="黑体" panose="02010609060101010101" pitchFamily="2" charset="-122"/>
            </a:endParaRPr>
          </a:p>
        </p:txBody>
      </p:sp>
      <p:sp>
        <p:nvSpPr>
          <p:cNvPr id="8" name="箭头: 右 7"/>
          <p:cNvSpPr/>
          <p:nvPr/>
        </p:nvSpPr>
        <p:spPr>
          <a:xfrm>
            <a:off x="3494216" y="2263140"/>
            <a:ext cx="327214" cy="20193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645265" y="3573353"/>
            <a:ext cx="1202448" cy="338554"/>
          </a:xfrm>
          <a:prstGeom prst="rect">
            <a:avLst/>
          </a:prstGeom>
          <a:noFill/>
        </p:spPr>
        <p:txBody>
          <a:bodyPr wrap="square">
            <a:spAutoFit/>
          </a:bodyPr>
          <a:p>
            <a:r>
              <a:rPr lang="zh-CN" altLang="en-US" sz="1600" i="0" dirty="0">
                <a:solidFill>
                  <a:srgbClr val="000000"/>
                </a:solidFill>
                <a:effectLst/>
                <a:latin typeface="黑体" panose="02010609060101010101" pitchFamily="2" charset="-122"/>
                <a:ea typeface="黑体" panose="02010609060101010101" pitchFamily="2" charset="-122"/>
              </a:rPr>
              <a:t>傅里叶级数</a:t>
            </a:r>
            <a:endParaRPr lang="zh-CN" altLang="en-US" sz="1600" dirty="0">
              <a:latin typeface="黑体" panose="02010609060101010101" pitchFamily="2" charset="-122"/>
              <a:ea typeface="黑体" panose="02010609060101010101" pitchFamily="2" charset="-122"/>
            </a:endParaRPr>
          </a:p>
        </p:txBody>
      </p:sp>
      <p:sp>
        <p:nvSpPr>
          <p:cNvPr id="14" name="文本框 13"/>
          <p:cNvSpPr txBox="1"/>
          <p:nvPr/>
        </p:nvSpPr>
        <p:spPr>
          <a:xfrm>
            <a:off x="3736038" y="6348007"/>
            <a:ext cx="1620764" cy="338554"/>
          </a:xfrm>
          <a:prstGeom prst="rect">
            <a:avLst/>
          </a:prstGeom>
          <a:noFill/>
        </p:spPr>
        <p:txBody>
          <a:bodyPr wrap="square">
            <a:spAutoFit/>
          </a:bodyPr>
          <a:p>
            <a:r>
              <a:rPr lang="zh-CN" altLang="en-US" sz="1600" dirty="0">
                <a:solidFill>
                  <a:srgbClr val="000000"/>
                </a:solidFill>
                <a:latin typeface="黑体" panose="02010609060101010101" pitchFamily="2" charset="-122"/>
                <a:ea typeface="黑体" panose="02010609060101010101" pitchFamily="2" charset="-122"/>
              </a:rPr>
              <a:t>不同变换示意图</a:t>
            </a:r>
            <a:endParaRPr lang="zh-CN" altLang="en-US" sz="1600" dirty="0">
              <a:latin typeface="黑体" panose="02010609060101010101" pitchFamily="2" charset="-122"/>
              <a:ea typeface="黑体" panose="02010609060101010101" pitchFamily="2" charset="-122"/>
            </a:endParaRPr>
          </a:p>
        </p:txBody>
      </p:sp>
      <p:pic>
        <p:nvPicPr>
          <p:cNvPr id="16" name="图片 15"/>
          <p:cNvPicPr>
            <a:picLocks noChangeAspect="1"/>
          </p:cNvPicPr>
          <p:nvPr/>
        </p:nvPicPr>
        <p:blipFill>
          <a:blip r:embed="rId5"/>
          <a:stretch>
            <a:fillRect/>
          </a:stretch>
        </p:blipFill>
        <p:spPr>
          <a:xfrm>
            <a:off x="346688" y="4548538"/>
            <a:ext cx="2711150" cy="1233608"/>
          </a:xfrm>
          <a:prstGeom prst="rect">
            <a:avLst/>
          </a:prstGeom>
        </p:spPr>
      </p:pic>
      <p:sp>
        <p:nvSpPr>
          <p:cNvPr id="17" name="文本框 16"/>
          <p:cNvSpPr txBox="1"/>
          <p:nvPr/>
        </p:nvSpPr>
        <p:spPr>
          <a:xfrm>
            <a:off x="1298412" y="6329511"/>
            <a:ext cx="996315" cy="338554"/>
          </a:xfrm>
          <a:prstGeom prst="rect">
            <a:avLst/>
          </a:prstGeom>
          <a:noFill/>
        </p:spPr>
        <p:txBody>
          <a:bodyPr wrap="square">
            <a:spAutoFit/>
          </a:bodyPr>
          <a:p>
            <a:r>
              <a:rPr lang="zh-CN" altLang="en-US" sz="1600" dirty="0">
                <a:solidFill>
                  <a:srgbClr val="000000"/>
                </a:solidFill>
                <a:latin typeface="黑体" panose="02010609060101010101" pitchFamily="2" charset="-122"/>
                <a:ea typeface="黑体" panose="02010609060101010101" pitchFamily="2" charset="-122"/>
              </a:rPr>
              <a:t>小波基</a:t>
            </a:r>
            <a:endParaRPr lang="zh-CN" altLang="en-US" sz="1600" dirty="0">
              <a:latin typeface="黑体" panose="02010609060101010101" pitchFamily="2" charset="-122"/>
              <a:ea typeface="黑体" panose="02010609060101010101" pitchFamily="2" charset="-122"/>
            </a:endParaRPr>
          </a:p>
        </p:txBody>
      </p:sp>
      <p:pic>
        <p:nvPicPr>
          <p:cNvPr id="18" name="图片 17"/>
          <p:cNvPicPr>
            <a:picLocks noChangeAspect="1"/>
          </p:cNvPicPr>
          <p:nvPr/>
        </p:nvPicPr>
        <p:blipFill>
          <a:blip r:embed="rId6"/>
          <a:stretch>
            <a:fillRect/>
          </a:stretch>
        </p:blipFill>
        <p:spPr>
          <a:xfrm>
            <a:off x="5830017" y="4035294"/>
            <a:ext cx="3064538" cy="2260097"/>
          </a:xfrm>
          <a:prstGeom prst="rect">
            <a:avLst/>
          </a:prstGeom>
        </p:spPr>
      </p:pic>
      <p:sp>
        <p:nvSpPr>
          <p:cNvPr id="19" name="文本框 18"/>
          <p:cNvSpPr txBox="1"/>
          <p:nvPr/>
        </p:nvSpPr>
        <p:spPr>
          <a:xfrm>
            <a:off x="6651343" y="6329511"/>
            <a:ext cx="1421886" cy="338554"/>
          </a:xfrm>
          <a:prstGeom prst="rect">
            <a:avLst/>
          </a:prstGeom>
          <a:noFill/>
        </p:spPr>
        <p:txBody>
          <a:bodyPr wrap="square">
            <a:spAutoFit/>
          </a:bodyPr>
          <a:p>
            <a:r>
              <a:rPr lang="zh-CN" altLang="en-US" sz="1600" dirty="0">
                <a:solidFill>
                  <a:srgbClr val="000000"/>
                </a:solidFill>
                <a:latin typeface="黑体" panose="02010609060101010101" pitchFamily="2" charset="-122"/>
                <a:ea typeface="黑体" panose="02010609060101010101" pitchFamily="2" charset="-122"/>
              </a:rPr>
              <a:t>经验模态分解</a:t>
            </a:r>
            <a:endParaRPr lang="zh-CN" altLang="en-US" sz="1600" dirty="0">
              <a:latin typeface="黑体" panose="02010609060101010101" pitchFamily="2" charset="-122"/>
              <a:ea typeface="黑体" panose="02010609060101010101" pitchFamily="2" charset="-122"/>
            </a:endParaRPr>
          </a:p>
        </p:txBody>
      </p:sp>
      <p:pic>
        <p:nvPicPr>
          <p:cNvPr id="20" name="图片 19"/>
          <p:cNvPicPr>
            <a:picLocks noChangeAspect="1"/>
          </p:cNvPicPr>
          <p:nvPr/>
        </p:nvPicPr>
        <p:blipFill>
          <a:blip r:embed="rId7"/>
          <a:stretch>
            <a:fillRect/>
          </a:stretch>
        </p:blipFill>
        <p:spPr>
          <a:xfrm>
            <a:off x="9020892" y="3989218"/>
            <a:ext cx="2838530" cy="2352248"/>
          </a:xfrm>
          <a:prstGeom prst="rect">
            <a:avLst/>
          </a:prstGeom>
        </p:spPr>
      </p:pic>
      <p:sp>
        <p:nvSpPr>
          <p:cNvPr id="21" name="文本框 20"/>
          <p:cNvSpPr txBox="1"/>
          <p:nvPr/>
        </p:nvSpPr>
        <p:spPr>
          <a:xfrm>
            <a:off x="9532547" y="6334400"/>
            <a:ext cx="1958340" cy="338554"/>
          </a:xfrm>
          <a:prstGeom prst="rect">
            <a:avLst/>
          </a:prstGeom>
          <a:noFill/>
        </p:spPr>
        <p:txBody>
          <a:bodyPr wrap="square">
            <a:spAutoFit/>
          </a:bodyPr>
          <a:p>
            <a:r>
              <a:rPr lang="en-US" altLang="zh-CN" sz="1600" dirty="0">
                <a:solidFill>
                  <a:srgbClr val="000000"/>
                </a:solidFill>
                <a:latin typeface="黑体" panose="02010609060101010101" pitchFamily="2" charset="-122"/>
                <a:ea typeface="黑体" panose="02010609060101010101" pitchFamily="2" charset="-122"/>
              </a:rPr>
              <a:t>Hilbert-Huang</a:t>
            </a:r>
            <a:r>
              <a:rPr lang="zh-CN" altLang="en-US" sz="1600" dirty="0">
                <a:solidFill>
                  <a:srgbClr val="000000"/>
                </a:solidFill>
                <a:latin typeface="黑体" panose="02010609060101010101" pitchFamily="2" charset="-122"/>
                <a:ea typeface="黑体" panose="02010609060101010101" pitchFamily="2" charset="-122"/>
              </a:rPr>
              <a:t>变换</a:t>
            </a:r>
            <a:endParaRPr lang="zh-CN" altLang="en-US" sz="1600" dirty="0">
              <a:latin typeface="黑体" panose="02010609060101010101" pitchFamily="2" charset="-122"/>
              <a:ea typeface="黑体" panose="02010609060101010101"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rPr>
              <a:t>2. 基于特征提取与数据融合的运维数据处理方法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pic>
        <p:nvPicPr>
          <p:cNvPr id="45" name="图片 44" descr="点云建模"/>
          <p:cNvPicPr>
            <a:picLocks noChangeAspect="1"/>
          </p:cNvPicPr>
          <p:nvPr>
            <p:custDataLst>
              <p:tags r:id="rId1"/>
            </p:custDataLst>
          </p:nvPr>
        </p:nvPicPr>
        <p:blipFill>
          <a:blip r:embed="rId2"/>
          <a:srcRect t="1334" r="-58" b="8687"/>
          <a:stretch>
            <a:fillRect/>
          </a:stretch>
        </p:blipFill>
        <p:spPr>
          <a:xfrm>
            <a:off x="688975" y="3518535"/>
            <a:ext cx="5605145" cy="2988310"/>
          </a:xfrm>
          <a:prstGeom prst="rect">
            <a:avLst/>
          </a:prstGeom>
          <a:ln>
            <a:solidFill>
              <a:schemeClr val="bg2">
                <a:lumMod val="90000"/>
              </a:schemeClr>
            </a:solidFill>
          </a:ln>
        </p:spPr>
      </p:pic>
      <p:sp>
        <p:nvSpPr>
          <p:cNvPr id="46" name="文本框 45"/>
          <p:cNvSpPr txBox="1"/>
          <p:nvPr/>
        </p:nvSpPr>
        <p:spPr>
          <a:xfrm>
            <a:off x="240769" y="830936"/>
            <a:ext cx="11431653" cy="5675633"/>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1</a:t>
            </a:r>
            <a:r>
              <a:rPr lang="zh-CN" altLang="en-US" sz="2000" b="1" kern="0" dirty="0">
                <a:solidFill>
                  <a:srgbClr val="7030A0"/>
                </a:solidFill>
                <a:latin typeface="微软雅黑" panose="020B0503020204020204" pitchFamily="34" charset="-122"/>
                <a:ea typeface="微软雅黑" panose="020B0503020204020204" pitchFamily="34" charset="-122"/>
              </a:rPr>
              <a:t>）基于特征提取算法的数据集处理方法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indent="0" algn="just">
              <a:lnSpc>
                <a:spcPct val="200000"/>
              </a:lnSpc>
              <a:buNone/>
            </a:pPr>
            <a:r>
              <a:rPr lang="en-US" altLang="zh-CN" b="1" kern="100" dirty="0">
                <a:latin typeface="Calibri" panose="020F0502020204030204" charset="0"/>
                <a:ea typeface="宋体" panose="02010600030101010101" pitchFamily="2" charset="-122"/>
                <a:cs typeface="Times New Roman" panose="02020603050405020304" pitchFamily="18" charset="0"/>
                <a:sym typeface="+mn-ea"/>
              </a:rPr>
              <a:t>      </a:t>
            </a:r>
            <a:r>
              <a:rPr lang="zh-CN" b="1" kern="100" dirty="0">
                <a:latin typeface="Calibri" panose="020F0502020204030204" charset="0"/>
                <a:ea typeface="宋体" panose="02010600030101010101" pitchFamily="2" charset="-122"/>
                <a:cs typeface="Times New Roman" panose="02020603050405020304" pitchFamily="18" charset="0"/>
                <a:sym typeface="+mn-ea"/>
              </a:rPr>
              <a:t>②</a:t>
            </a:r>
            <a:r>
              <a:rPr lang="en-US" altLang="zh-CN" b="1" kern="100" dirty="0">
                <a:latin typeface="Calibri" panose="020F0502020204030204" charset="0"/>
                <a:ea typeface="宋体" panose="02010600030101010101" pitchFamily="2" charset="-122"/>
                <a:cs typeface="Times New Roman" panose="02020603050405020304" pitchFamily="18" charset="0"/>
                <a:sym typeface="+mn-ea"/>
              </a:rPr>
              <a:t> </a:t>
            </a:r>
            <a:r>
              <a:rPr lang="zh-CN" altLang="en-US" b="1" kern="100" dirty="0">
                <a:latin typeface="Calibri" panose="020F0502020204030204" charset="0"/>
                <a:ea typeface="宋体" panose="02010600030101010101" pitchFamily="2" charset="-122"/>
                <a:cs typeface="Times New Roman" panose="02020603050405020304" pitchFamily="18" charset="0"/>
                <a:sym typeface="+mn-ea"/>
              </a:rPr>
              <a:t>点云数据：点云建模方法</a:t>
            </a:r>
            <a:endParaRPr lang="zh-CN" altLang="en-US" kern="100" dirty="0">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sym typeface="+mn-ea"/>
              </a:rPr>
              <a:t>测量方法：激光测量</a:t>
            </a:r>
            <a:endParaRPr lang="zh-CN" altLang="en-US" kern="100" dirty="0">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sym typeface="+mn-ea"/>
              </a:rPr>
              <a:t>数据内容：三维坐标</a:t>
            </a:r>
            <a:r>
              <a:rPr lang="en-US" altLang="zh-CN" kern="100" dirty="0">
                <a:latin typeface="Calibri" panose="020F0502020204030204" charset="0"/>
                <a:ea typeface="宋体" panose="02010600030101010101" pitchFamily="2" charset="-122"/>
                <a:cs typeface="Times New Roman" panose="02020603050405020304" pitchFamily="18" charset="0"/>
                <a:sym typeface="+mn-ea"/>
              </a:rPr>
              <a:t> (XYZ) + </a:t>
            </a:r>
            <a:r>
              <a:rPr lang="zh-CN" altLang="en-US" kern="100" dirty="0">
                <a:latin typeface="Calibri" panose="020F0502020204030204" charset="0"/>
                <a:ea typeface="宋体" panose="02010600030101010101" pitchFamily="2" charset="-122"/>
                <a:cs typeface="Times New Roman" panose="02020603050405020304" pitchFamily="18" charset="0"/>
                <a:sym typeface="+mn-ea"/>
              </a:rPr>
              <a:t>激光反射强度</a:t>
            </a:r>
            <a:r>
              <a:rPr lang="en-US" altLang="zh-CN" kern="100" dirty="0">
                <a:latin typeface="Calibri" panose="020F0502020204030204" charset="0"/>
                <a:ea typeface="宋体" panose="02010600030101010101" pitchFamily="2" charset="-122"/>
                <a:cs typeface="Times New Roman" panose="02020603050405020304" pitchFamily="18" charset="0"/>
                <a:sym typeface="+mn-ea"/>
              </a:rPr>
              <a:t> (Intensity)</a:t>
            </a:r>
            <a:endParaRPr lang="zh-CN" altLang="en-US" kern="100" dirty="0">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kern="100" dirty="0">
                <a:effectLst/>
                <a:latin typeface="Calibri" panose="020F0502020204030204" charset="0"/>
                <a:ea typeface="宋体" panose="02010600030101010101" pitchFamily="2" charset="-122"/>
                <a:cs typeface="Times New Roman" panose="02020603050405020304" pitchFamily="18" charset="0"/>
                <a:sym typeface="+mn-ea"/>
              </a:rPr>
              <a:t>通用建模方法：</a:t>
            </a:r>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47" name="文本框 46"/>
          <p:cNvSpPr txBox="1"/>
          <p:nvPr/>
        </p:nvSpPr>
        <p:spPr>
          <a:xfrm>
            <a:off x="6894195" y="1149350"/>
            <a:ext cx="3182620" cy="337185"/>
          </a:xfrm>
          <a:prstGeom prst="rect">
            <a:avLst/>
          </a:prstGeom>
          <a:noFill/>
          <a:ln w="19050">
            <a:solidFill>
              <a:schemeClr val="tx1"/>
            </a:solidFill>
          </a:ln>
        </p:spPr>
        <p:txBody>
          <a:bodyPr wrap="square" rtlCol="0">
            <a:spAutoFit/>
          </a:bodyPr>
          <a:p>
            <a:pPr algn="ctr">
              <a:lnSpc>
                <a:spcPct val="100000"/>
              </a:lnSpc>
              <a:spcBef>
                <a:spcPts val="0"/>
              </a:spcBef>
              <a:spcAft>
                <a:spcPts val="600"/>
              </a:spcAft>
            </a:pP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点云模型的建筑语义提取方法</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文本框 47"/>
          <p:cNvSpPr txBox="1"/>
          <p:nvPr/>
        </p:nvSpPr>
        <p:spPr>
          <a:xfrm>
            <a:off x="7650480" y="1903730"/>
            <a:ext cx="3071495" cy="306705"/>
          </a:xfrm>
          <a:prstGeom prst="rect">
            <a:avLst/>
          </a:prstGeom>
          <a:noFill/>
          <a:ln w="19050">
            <a:solidFill>
              <a:schemeClr val="tx1"/>
            </a:solidFill>
          </a:ln>
        </p:spPr>
        <p:txBody>
          <a:bodyPr wrap="square" rtlCol="0">
            <a:spAutoFit/>
          </a:bodyPr>
          <a:p>
            <a:pPr algn="ctr">
              <a:lnSpc>
                <a:spcPct val="100000"/>
              </a:lnSpc>
              <a:spcBef>
                <a:spcPts val="0"/>
              </a:spcBef>
              <a:spcAft>
                <a:spcPts val="600"/>
              </a:spcAft>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基于点云平面的特征提取方法</a:t>
            </a:r>
            <a:endPar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9" name="直接连接符 48"/>
          <p:cNvCxnSpPr>
            <a:endCxn id="48" idx="1"/>
          </p:cNvCxnSpPr>
          <p:nvPr/>
        </p:nvCxnSpPr>
        <p:spPr>
          <a:xfrm>
            <a:off x="7216140" y="2057400"/>
            <a:ext cx="4343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7226935" y="2980055"/>
            <a:ext cx="4343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7661275" y="2826385"/>
            <a:ext cx="3066415" cy="306705"/>
          </a:xfrm>
          <a:prstGeom prst="rect">
            <a:avLst/>
          </a:prstGeom>
          <a:noFill/>
          <a:ln w="19050">
            <a:solidFill>
              <a:schemeClr val="tx1"/>
            </a:solidFill>
          </a:ln>
        </p:spPr>
        <p:txBody>
          <a:bodyPr wrap="square" rtlCol="0">
            <a:spAutoFit/>
          </a:bodyPr>
          <a:p>
            <a:pPr algn="ctr">
              <a:lnSpc>
                <a:spcPct val="100000"/>
              </a:lnSpc>
              <a:spcBef>
                <a:spcPts val="0"/>
              </a:spcBef>
              <a:spcAft>
                <a:spcPts val="600"/>
              </a:spcAft>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基于机器学习的边界点提取方法</a:t>
            </a:r>
            <a:endPar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52" name="直接连接符 51"/>
          <p:cNvCxnSpPr/>
          <p:nvPr/>
        </p:nvCxnSpPr>
        <p:spPr>
          <a:xfrm flipH="1">
            <a:off x="7216140" y="1489075"/>
            <a:ext cx="0" cy="241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7327265" y="6092825"/>
            <a:ext cx="3891280" cy="414020"/>
          </a:xfrm>
          <a:prstGeom prst="rect">
            <a:avLst/>
          </a:prstGeom>
          <a:noFill/>
        </p:spPr>
        <p:txBody>
          <a:bodyPr wrap="square">
            <a:spAutoFit/>
          </a:bodyPr>
          <a:p>
            <a:pPr indent="306070" algn="ctr">
              <a:lnSpc>
                <a:spcPct val="150000"/>
              </a:lnSpc>
            </a:pPr>
            <a:r>
              <a:rPr lang="en-US" sz="1400" b="1" kern="100" dirty="0">
                <a:latin typeface="Calibri" panose="020F0502020204030204" charset="0"/>
                <a:ea typeface="宋体" panose="02010600030101010101" pitchFamily="2" charset="-122"/>
                <a:cs typeface="Times New Roman" panose="02020603050405020304" pitchFamily="18" charset="0"/>
              </a:rPr>
              <a:t>Stanford</a:t>
            </a:r>
            <a:r>
              <a:rPr lang="zh-CN" altLang="en-US" sz="1400" b="1" kern="100" dirty="0">
                <a:latin typeface="Calibri" panose="020F0502020204030204" charset="0"/>
                <a:ea typeface="宋体" panose="02010600030101010101" pitchFamily="2" charset="-122"/>
                <a:cs typeface="Times New Roman" panose="02020603050405020304" pitchFamily="18" charset="0"/>
              </a:rPr>
              <a:t>语义分割网络示意图</a:t>
            </a:r>
            <a:r>
              <a:rPr lang="en-US" altLang="zh-CN" sz="1400" b="1" kern="100" baseline="30000" dirty="0">
                <a:latin typeface="Calibri" panose="020F0502020204030204" charset="0"/>
                <a:ea typeface="宋体" panose="02010600030101010101" pitchFamily="2" charset="-122"/>
                <a:cs typeface="Times New Roman" panose="02020603050405020304" pitchFamily="18" charset="0"/>
              </a:rPr>
              <a:t>[9]</a:t>
            </a:r>
            <a:endParaRPr lang="en-US" altLang="zh-CN" sz="1400" b="1" kern="100" baseline="30000" dirty="0">
              <a:latin typeface="Calibri" panose="020F0502020204030204" charset="0"/>
              <a:ea typeface="宋体" panose="02010600030101010101" pitchFamily="2" charset="-122"/>
              <a:cs typeface="Times New Roman" panose="02020603050405020304" pitchFamily="18" charset="0"/>
            </a:endParaRPr>
          </a:p>
        </p:txBody>
      </p:sp>
      <p:cxnSp>
        <p:nvCxnSpPr>
          <p:cNvPr id="54" name="直接连接符 53"/>
          <p:cNvCxnSpPr/>
          <p:nvPr/>
        </p:nvCxnSpPr>
        <p:spPr>
          <a:xfrm>
            <a:off x="7223125" y="3910965"/>
            <a:ext cx="4343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7657465" y="3749675"/>
            <a:ext cx="3074670" cy="306705"/>
          </a:xfrm>
          <a:prstGeom prst="rect">
            <a:avLst/>
          </a:prstGeom>
          <a:noFill/>
          <a:ln w="19050">
            <a:solidFill>
              <a:schemeClr val="tx1"/>
            </a:solidFill>
          </a:ln>
        </p:spPr>
        <p:txBody>
          <a:bodyPr wrap="square" rtlCol="0">
            <a:spAutoFit/>
          </a:bodyPr>
          <a:p>
            <a:pPr algn="ctr">
              <a:lnSpc>
                <a:spcPct val="100000"/>
              </a:lnSpc>
              <a:spcBef>
                <a:spcPts val="0"/>
              </a:spcBef>
              <a:spcAft>
                <a:spcPts val="600"/>
              </a:spcAft>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基于深度学习的语义分割网络</a:t>
            </a:r>
            <a:endPar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6" name="文本框 55"/>
          <p:cNvSpPr txBox="1"/>
          <p:nvPr/>
        </p:nvSpPr>
        <p:spPr>
          <a:xfrm>
            <a:off x="7700010" y="2160905"/>
            <a:ext cx="6111875" cy="368300"/>
          </a:xfrm>
          <a:prstGeom prst="rect">
            <a:avLst/>
          </a:prstGeom>
          <a:noFill/>
        </p:spPr>
        <p:txBody>
          <a:bodyPr wrap="square" rtlCol="0" anchor="t">
            <a:spAutoFit/>
          </a:bodyPr>
          <a:p>
            <a:pPr marL="0" lvl="1" indent="-285750">
              <a:lnSpc>
                <a:spcPct val="150000"/>
              </a:lnSpc>
              <a:buFont typeface="Wingdings" panose="05000000000000000000" pitchFamily="2" charset="2"/>
              <a:buChar char="p"/>
            </a:pPr>
            <a:r>
              <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人工构造判别规则（曲率、高程等）提取建筑</a:t>
            </a:r>
            <a:r>
              <a:rPr lang="zh-CN" altLang="en-US" sz="1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构件</a:t>
            </a:r>
            <a:endParaRPr lang="zh-CN" altLang="en-US" sz="1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7" name="文本框 56"/>
          <p:cNvSpPr txBox="1"/>
          <p:nvPr/>
        </p:nvSpPr>
        <p:spPr>
          <a:xfrm>
            <a:off x="7730490" y="3093720"/>
            <a:ext cx="6111875" cy="368300"/>
          </a:xfrm>
          <a:prstGeom prst="rect">
            <a:avLst/>
          </a:prstGeom>
          <a:noFill/>
        </p:spPr>
        <p:txBody>
          <a:bodyPr wrap="square" rtlCol="0" anchor="t">
            <a:spAutoFit/>
          </a:bodyPr>
          <a:p>
            <a:pPr marL="0" lvl="1" indent="-285750">
              <a:lnSpc>
                <a:spcPct val="150000"/>
              </a:lnSpc>
              <a:buFont typeface="Wingdings" panose="05000000000000000000" pitchFamily="2" charset="2"/>
              <a:buChar char="p"/>
            </a:pPr>
            <a:r>
              <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基于邻域搜索、聚类等方法提取构件的特征</a:t>
            </a:r>
            <a:r>
              <a:rPr lang="zh-CN" altLang="en-US" sz="1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边界点</a:t>
            </a:r>
            <a:endParaRPr lang="zh-CN" altLang="en-US" sz="1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8" name="图片 57"/>
          <p:cNvPicPr>
            <a:picLocks noChangeAspect="1"/>
          </p:cNvPicPr>
          <p:nvPr/>
        </p:nvPicPr>
        <p:blipFill>
          <a:blip r:embed="rId3"/>
          <a:stretch>
            <a:fillRect/>
          </a:stretch>
        </p:blipFill>
        <p:spPr>
          <a:xfrm>
            <a:off x="7032625" y="4344035"/>
            <a:ext cx="4800600" cy="1739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57" grpId="0"/>
      <p:bldP spid="5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rPr>
              <a:t>2. 基于特征提取与数据融合的运维数据处理方法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pic>
        <p:nvPicPr>
          <p:cNvPr id="3" name="图片 2"/>
          <p:cNvPicPr>
            <a:picLocks noChangeAspect="1"/>
          </p:cNvPicPr>
          <p:nvPr/>
        </p:nvPicPr>
        <p:blipFill>
          <a:blip r:embed="rId1"/>
          <a:stretch>
            <a:fillRect/>
          </a:stretch>
        </p:blipFill>
        <p:spPr>
          <a:xfrm>
            <a:off x="989330" y="4018915"/>
            <a:ext cx="3294380" cy="2470785"/>
          </a:xfrm>
          <a:prstGeom prst="rect">
            <a:avLst/>
          </a:prstGeom>
        </p:spPr>
      </p:pic>
      <p:sp>
        <p:nvSpPr>
          <p:cNvPr id="2" name="文本框 1"/>
          <p:cNvSpPr txBox="1"/>
          <p:nvPr/>
        </p:nvSpPr>
        <p:spPr>
          <a:xfrm>
            <a:off x="324485" y="870585"/>
            <a:ext cx="6070600" cy="3298190"/>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1</a:t>
            </a:r>
            <a:r>
              <a:rPr lang="zh-CN" altLang="en-US" sz="2000" b="1" kern="0" dirty="0">
                <a:solidFill>
                  <a:srgbClr val="7030A0"/>
                </a:solidFill>
                <a:latin typeface="微软雅黑" panose="020B0503020204020204" pitchFamily="34" charset="-122"/>
                <a:ea typeface="微软雅黑" panose="020B0503020204020204" pitchFamily="34" charset="-122"/>
              </a:rPr>
              <a:t>）基于特征提取算法的数据集处理方法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lvl="0" algn="just">
              <a:lnSpc>
                <a:spcPct val="200000"/>
              </a:lnSpc>
              <a:buClrTx/>
              <a:buSzTx/>
              <a:buFontTx/>
              <a:buNone/>
            </a:pPr>
            <a:r>
              <a:rPr lang="en-US" altLang="zh-CN" b="1" kern="100" dirty="0">
                <a:latin typeface="Calibri" panose="020F0502020204030204" charset="0"/>
                <a:ea typeface="宋体" panose="02010600030101010101" pitchFamily="2" charset="-122"/>
                <a:cs typeface="Times New Roman" panose="02020603050405020304" pitchFamily="18" charset="0"/>
                <a:sym typeface="+mn-ea"/>
              </a:rPr>
              <a:t>      ③ 遥感、影像数据：</a:t>
            </a:r>
            <a:r>
              <a:rPr lang="zh-CN" altLang="en-US" b="1" kern="100" dirty="0">
                <a:latin typeface="Calibri" panose="020F0502020204030204" charset="0"/>
                <a:ea typeface="宋体" panose="02010600030101010101" pitchFamily="2" charset="-122"/>
                <a:cs typeface="Times New Roman" panose="02020603050405020304" pitchFamily="18" charset="0"/>
                <a:sym typeface="+mn-ea"/>
              </a:rPr>
              <a:t>图像处理</a:t>
            </a:r>
            <a:r>
              <a:rPr lang="en-US" altLang="zh-CN" b="1" kern="100" dirty="0" err="1">
                <a:latin typeface="Calibri" panose="020F0502020204030204" charset="0"/>
                <a:ea typeface="宋体" panose="02010600030101010101" pitchFamily="2" charset="-122"/>
                <a:cs typeface="Times New Roman" panose="02020603050405020304" pitchFamily="18" charset="0"/>
                <a:sym typeface="+mn-ea"/>
              </a:rPr>
              <a:t>方法</a:t>
            </a:r>
            <a:endParaRPr lang="en-US" altLang="zh-CN" b="1" kern="100" dirty="0">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sym typeface="+mn-ea"/>
              </a:rPr>
              <a:t>图像变换：几何变换、尺度变换、频域变换；</a:t>
            </a:r>
            <a:endParaRPr lang="en-US" altLang="zh-CN" kern="100" dirty="0">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sz="1800" kern="100" dirty="0">
                <a:effectLst/>
                <a:latin typeface="Calibri" panose="020F0502020204030204" charset="0"/>
                <a:ea typeface="宋体" panose="02010600030101010101" pitchFamily="2" charset="-122"/>
                <a:cs typeface="Times New Roman" panose="02020603050405020304" pitchFamily="18" charset="0"/>
                <a:sym typeface="+mn-ea"/>
              </a:rPr>
              <a:t>图像增强：图像降噪、边缘锐化、直方图增强；</a:t>
            </a:r>
            <a:endParaRPr lang="en-US" altLang="zh-CN" sz="18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kern="100" dirty="0">
                <a:latin typeface="Calibri" panose="020F0502020204030204" charset="0"/>
                <a:ea typeface="宋体" panose="02010600030101010101" pitchFamily="2" charset="-122"/>
                <a:cs typeface="Times New Roman" panose="02020603050405020304" pitchFamily="18" charset="0"/>
                <a:sym typeface="+mn-ea"/>
              </a:rPr>
              <a:t>图像分割：阈值分割、边界分割、区域分割；</a:t>
            </a:r>
            <a:endParaRPr lang="en-US" altLang="zh-CN" kern="100" dirty="0">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sz="1800" kern="100" dirty="0">
                <a:effectLst/>
                <a:latin typeface="Calibri" panose="020F0502020204030204" charset="0"/>
                <a:ea typeface="宋体" panose="02010600030101010101" pitchFamily="2" charset="-122"/>
                <a:cs typeface="Times New Roman" panose="02020603050405020304" pitchFamily="18" charset="0"/>
                <a:sym typeface="+mn-ea"/>
              </a:rPr>
              <a:t>特征提取：几何特征、形状特征、颜色特征；</a:t>
            </a:r>
            <a:endParaRPr lang="en-US" altLang="zh-CN" sz="18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sz="1800" kern="100" dirty="0">
                <a:effectLst/>
                <a:latin typeface="Calibri" panose="020F0502020204030204" charset="0"/>
                <a:ea typeface="宋体" panose="02010600030101010101" pitchFamily="2" charset="-122"/>
                <a:cs typeface="Times New Roman" panose="02020603050405020304" pitchFamily="18" charset="0"/>
              </a:rPr>
              <a:t>其他方法：图像匹配、图像分类、缺陷识别</a:t>
            </a:r>
            <a:r>
              <a:rPr lang="en-US" altLang="zh-CN" sz="1800" kern="100" dirty="0">
                <a:effectLst/>
                <a:latin typeface="Calibri" panose="020F0502020204030204" charset="0"/>
                <a:ea typeface="宋体" panose="02010600030101010101" pitchFamily="2" charset="-122"/>
                <a:cs typeface="Times New Roman" panose="02020603050405020304" pitchFamily="18" charset="0"/>
              </a:rPr>
              <a:t>……</a:t>
            </a:r>
            <a:endParaRPr lang="zh-CN" altLang="en-US" sz="18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4" name="文本框 3"/>
          <p:cNvSpPr txBox="1"/>
          <p:nvPr/>
        </p:nvSpPr>
        <p:spPr>
          <a:xfrm>
            <a:off x="2124075" y="6378575"/>
            <a:ext cx="1024255" cy="311785"/>
          </a:xfrm>
          <a:prstGeom prst="rect">
            <a:avLst/>
          </a:prstGeom>
          <a:noFill/>
        </p:spPr>
        <p:txBody>
          <a:bodyPr wrap="square">
            <a:noAutofit/>
          </a:bodyPr>
          <a:p>
            <a:pPr algn="l">
              <a:buClrTx/>
              <a:buSzTx/>
              <a:buFontTx/>
            </a:pPr>
            <a:r>
              <a:rPr lang="zh-CN" altLang="en-US" sz="1400" b="1" kern="100" dirty="0">
                <a:latin typeface="Calibri" panose="020F0502020204030204" charset="0"/>
                <a:ea typeface="宋体" panose="02010600030101010101" pitchFamily="2" charset="-122"/>
                <a:cs typeface="Times New Roman" panose="02020603050405020304" pitchFamily="18" charset="0"/>
              </a:rPr>
              <a:t>图像变换</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sp>
        <p:nvSpPr>
          <p:cNvPr id="6" name="文本框 5"/>
          <p:cNvSpPr txBox="1"/>
          <p:nvPr/>
        </p:nvSpPr>
        <p:spPr>
          <a:xfrm>
            <a:off x="8686165" y="3556000"/>
            <a:ext cx="1450340" cy="311785"/>
          </a:xfrm>
          <a:prstGeom prst="rect">
            <a:avLst/>
          </a:prstGeom>
          <a:noFill/>
        </p:spPr>
        <p:txBody>
          <a:bodyPr wrap="square">
            <a:noAutofit/>
          </a:bodyPr>
          <a:p>
            <a:r>
              <a:rPr lang="zh-CN" altLang="en-US" sz="1400" b="1" kern="100" dirty="0">
                <a:latin typeface="Calibri" panose="020F0502020204030204" charset="0"/>
                <a:ea typeface="宋体" panose="02010600030101010101" pitchFamily="2" charset="-122"/>
                <a:cs typeface="Times New Roman" panose="02020603050405020304" pitchFamily="18" charset="0"/>
              </a:rPr>
              <a:t>图像增强</a:t>
            </a:r>
            <a:r>
              <a:rPr lang="zh-CN" altLang="en-US" sz="1400" b="1" kern="100" baseline="30000" dirty="0">
                <a:latin typeface="Calibri" panose="020F0502020204030204" charset="0"/>
                <a:ea typeface="宋体" panose="02010600030101010101" pitchFamily="2" charset="-122"/>
                <a:cs typeface="Times New Roman" panose="02020603050405020304" pitchFamily="18" charset="0"/>
              </a:rPr>
              <a:t>[</a:t>
            </a:r>
            <a:r>
              <a:rPr lang="en-US" altLang="zh-CN" sz="1400" b="1" kern="100" baseline="30000" dirty="0">
                <a:latin typeface="Calibri" panose="020F0502020204030204" charset="0"/>
                <a:ea typeface="宋体" panose="02010600030101010101" pitchFamily="2" charset="-122"/>
                <a:cs typeface="Times New Roman" panose="02020603050405020304" pitchFamily="18" charset="0"/>
              </a:rPr>
              <a:t>10</a:t>
            </a:r>
            <a:r>
              <a:rPr lang="zh-CN" altLang="en-US" sz="1400" b="1" kern="100" baseline="30000" dirty="0">
                <a:latin typeface="Calibri" panose="020F0502020204030204" charset="0"/>
                <a:ea typeface="宋体" panose="02010600030101010101" pitchFamily="2" charset="-122"/>
                <a:cs typeface="Times New Roman" panose="02020603050405020304" pitchFamily="18" charset="0"/>
              </a:rPr>
              <a:t>]</a:t>
            </a:r>
            <a:endParaRPr lang="zh-CN" altLang="en-US" sz="1400" b="1" kern="100" baseline="30000" dirty="0">
              <a:latin typeface="Calibri" panose="020F0502020204030204" charset="0"/>
              <a:ea typeface="宋体" panose="02010600030101010101" pitchFamily="2" charset="-122"/>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4505325" y="4288790"/>
            <a:ext cx="2270125" cy="1985010"/>
          </a:xfrm>
          <a:prstGeom prst="rect">
            <a:avLst/>
          </a:prstGeom>
        </p:spPr>
      </p:pic>
      <p:sp>
        <p:nvSpPr>
          <p:cNvPr id="8" name="文本框 7"/>
          <p:cNvSpPr txBox="1"/>
          <p:nvPr/>
        </p:nvSpPr>
        <p:spPr>
          <a:xfrm>
            <a:off x="5059680" y="6393815"/>
            <a:ext cx="1161415" cy="311785"/>
          </a:xfrm>
          <a:prstGeom prst="rect">
            <a:avLst/>
          </a:prstGeom>
          <a:noFill/>
        </p:spPr>
        <p:txBody>
          <a:bodyPr wrap="square">
            <a:noAutofit/>
          </a:bodyPr>
          <a:p>
            <a:r>
              <a:rPr lang="zh-CN" altLang="en-US" sz="1400" b="1" kern="100" dirty="0">
                <a:latin typeface="Calibri" panose="020F0502020204030204" charset="0"/>
                <a:ea typeface="宋体" panose="02010600030101010101" pitchFamily="2" charset="-122"/>
                <a:cs typeface="Times New Roman" panose="02020603050405020304" pitchFamily="18" charset="0"/>
              </a:rPr>
              <a:t>图像分割</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pic>
        <p:nvPicPr>
          <p:cNvPr id="14" name="图片 13"/>
          <p:cNvPicPr>
            <a:picLocks noChangeAspect="1"/>
          </p:cNvPicPr>
          <p:nvPr/>
        </p:nvPicPr>
        <p:blipFill rotWithShape="1">
          <a:blip r:embed="rId3"/>
          <a:srcRect l="34331"/>
          <a:stretch>
            <a:fillRect/>
          </a:stretch>
        </p:blipFill>
        <p:spPr>
          <a:xfrm>
            <a:off x="7485380" y="3999865"/>
            <a:ext cx="3757295" cy="2393950"/>
          </a:xfrm>
          <a:prstGeom prst="rect">
            <a:avLst/>
          </a:prstGeom>
        </p:spPr>
      </p:pic>
      <p:sp>
        <p:nvSpPr>
          <p:cNvPr id="15" name="文本框 14"/>
          <p:cNvSpPr txBox="1"/>
          <p:nvPr/>
        </p:nvSpPr>
        <p:spPr>
          <a:xfrm>
            <a:off x="8802370" y="6393815"/>
            <a:ext cx="1122680" cy="311785"/>
          </a:xfrm>
          <a:prstGeom prst="rect">
            <a:avLst/>
          </a:prstGeom>
          <a:noFill/>
        </p:spPr>
        <p:txBody>
          <a:bodyPr wrap="square">
            <a:noAutofit/>
          </a:bodyPr>
          <a:p>
            <a:r>
              <a:rPr lang="zh-CN" altLang="en-US" sz="1400" b="1" kern="100" dirty="0">
                <a:latin typeface="Calibri" panose="020F0502020204030204" charset="0"/>
                <a:ea typeface="宋体" panose="02010600030101010101" pitchFamily="2" charset="-122"/>
                <a:cs typeface="Times New Roman" panose="02020603050405020304" pitchFamily="18" charset="0"/>
              </a:rPr>
              <a:t>特征提取</a:t>
            </a:r>
            <a:endParaRPr lang="zh-CN" altLang="en-US" sz="1600" dirty="0">
              <a:latin typeface="黑体" panose="02010609060101010101" pitchFamily="2" charset="-122"/>
              <a:ea typeface="黑体" panose="02010609060101010101" pitchFamily="2" charset="-122"/>
            </a:endParaRPr>
          </a:p>
        </p:txBody>
      </p:sp>
      <p:pic>
        <p:nvPicPr>
          <p:cNvPr id="12" name="图片 11"/>
          <p:cNvPicPr>
            <a:picLocks noChangeAspect="1"/>
          </p:cNvPicPr>
          <p:nvPr/>
        </p:nvPicPr>
        <p:blipFill>
          <a:blip r:embed="rId4"/>
          <a:stretch>
            <a:fillRect/>
          </a:stretch>
        </p:blipFill>
        <p:spPr>
          <a:xfrm>
            <a:off x="6693535" y="1155700"/>
            <a:ext cx="4794250" cy="24003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rPr>
              <a:t>2. 基于特征提取与数据融合的运维数据处理方法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2" name="文本框 1"/>
          <p:cNvSpPr txBox="1"/>
          <p:nvPr/>
        </p:nvSpPr>
        <p:spPr>
          <a:xfrm>
            <a:off x="233150" y="904596"/>
            <a:ext cx="6719860" cy="5675633"/>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2</a:t>
            </a:r>
            <a:r>
              <a:rPr lang="zh-CN" altLang="en-US" sz="2000" b="1" kern="0" dirty="0">
                <a:solidFill>
                  <a:srgbClr val="7030A0"/>
                </a:solidFill>
                <a:latin typeface="微软雅黑" panose="020B0503020204020204" pitchFamily="34" charset="-122"/>
                <a:ea typeface="微软雅黑" panose="020B0503020204020204" pitchFamily="34" charset="-122"/>
              </a:rPr>
              <a:t>）基于数据融合算法的同构数据集合成策略</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marL="342900" lvl="1" indent="-342900">
              <a:lnSpc>
                <a:spcPct val="150000"/>
              </a:lnSpc>
              <a:buClr>
                <a:schemeClr val="tx2"/>
              </a:buClr>
              <a:buFont typeface="Wingdings" panose="05000000000000000000" pitchFamily="2" charset="2"/>
              <a:buChar char="Ø"/>
            </a:pPr>
            <a:endParaRPr lang="zh-CN" altLang="en-US" b="1" kern="0" dirty="0">
              <a:latin typeface="宋体" panose="02010600030101010101" pitchFamily="2" charset="-122"/>
              <a:ea typeface="宋体" panose="02010600030101010101" pitchFamily="2" charset="-122"/>
            </a:endParaRPr>
          </a:p>
          <a:p>
            <a:pPr marL="342900" lvl="1" indent="-342900">
              <a:lnSpc>
                <a:spcPct val="150000"/>
              </a:lnSpc>
              <a:buClr>
                <a:schemeClr val="tx2"/>
              </a:buClr>
              <a:buFont typeface="Wingdings" panose="05000000000000000000" pitchFamily="2" charset="2"/>
              <a:buChar char="Ø"/>
            </a:pPr>
            <a:r>
              <a:rPr lang="zh-CN" altLang="en-US" b="1" kern="0" dirty="0">
                <a:latin typeface="宋体" panose="02010600030101010101" pitchFamily="2" charset="-122"/>
                <a:ea typeface="宋体" panose="02010600030101010101" pitchFamily="2" charset="-122"/>
              </a:rPr>
              <a:t>数据级融合</a:t>
            </a:r>
            <a:r>
              <a:rPr lang="zh-CN" altLang="en-US" kern="0" dirty="0">
                <a:latin typeface="宋体" panose="02010600030101010101" pitchFamily="2" charset="-122"/>
                <a:ea typeface="宋体" panose="02010600030101010101" pitchFamily="2" charset="-122"/>
              </a:rPr>
              <a:t>：</a:t>
            </a:r>
            <a:r>
              <a:rPr lang="zh-CN" altLang="en-US" b="1" kern="0" dirty="0">
                <a:solidFill>
                  <a:srgbClr val="FF0000"/>
                </a:solidFill>
                <a:latin typeface="宋体" panose="02010600030101010101" pitchFamily="2" charset="-122"/>
                <a:ea typeface="宋体" panose="02010600030101010101" pitchFamily="2" charset="-122"/>
              </a:rPr>
              <a:t>低层次</a:t>
            </a:r>
            <a:r>
              <a:rPr lang="zh-CN" altLang="en-US" kern="0" dirty="0">
                <a:latin typeface="宋体" panose="02010600030101010101" pitchFamily="2" charset="-122"/>
                <a:ea typeface="宋体" panose="02010600030101010101" pitchFamily="2" charset="-122"/>
              </a:rPr>
              <a:t>的数据融合。</a:t>
            </a:r>
            <a:r>
              <a:rPr lang="zh-CN" altLang="zh-CN" kern="0" dirty="0">
                <a:latin typeface="宋体" panose="02010600030101010101" pitchFamily="2" charset="-122"/>
                <a:ea typeface="宋体" panose="02010600030101010101" pitchFamily="2" charset="-122"/>
              </a:rPr>
              <a:t>常用于多源图像融合分析、图像识别和理解、同质雷达波形的信号处理。</a:t>
            </a:r>
            <a:endParaRPr lang="en-US" altLang="zh-CN" kern="0" dirty="0">
              <a:latin typeface="宋体" panose="02010600030101010101" pitchFamily="2" charset="-122"/>
              <a:ea typeface="宋体" panose="02010600030101010101" pitchFamily="2" charset="-122"/>
            </a:endParaRPr>
          </a:p>
          <a:p>
            <a:pPr marL="342900" lvl="1" indent="-342900">
              <a:lnSpc>
                <a:spcPct val="150000"/>
              </a:lnSpc>
              <a:buClr>
                <a:schemeClr val="tx2"/>
              </a:buClr>
              <a:buFont typeface="Wingdings" panose="05000000000000000000" pitchFamily="2" charset="2"/>
              <a:buChar char="Ø"/>
            </a:pPr>
            <a:endParaRPr lang="en-US" altLang="zh-CN" kern="0" dirty="0">
              <a:latin typeface="宋体" panose="02010600030101010101" pitchFamily="2" charset="-122"/>
              <a:ea typeface="宋体" panose="02010600030101010101" pitchFamily="2" charset="-122"/>
            </a:endParaRPr>
          </a:p>
          <a:p>
            <a:pPr marL="342900" lvl="1" indent="-342900">
              <a:lnSpc>
                <a:spcPct val="150000"/>
              </a:lnSpc>
              <a:buClr>
                <a:schemeClr val="tx2"/>
              </a:buClr>
              <a:buFont typeface="Wingdings" panose="05000000000000000000" pitchFamily="2" charset="2"/>
              <a:buChar char="Ø"/>
            </a:pPr>
            <a:r>
              <a:rPr lang="zh-CN" altLang="en-US" b="1" kern="0" dirty="0">
                <a:latin typeface="宋体" panose="02010600030101010101" pitchFamily="2" charset="-122"/>
                <a:ea typeface="宋体" panose="02010600030101010101" pitchFamily="2" charset="-122"/>
              </a:rPr>
              <a:t>特征级融合：</a:t>
            </a:r>
            <a:r>
              <a:rPr lang="zh-CN" altLang="en-US" b="1" kern="0" dirty="0">
                <a:solidFill>
                  <a:srgbClr val="FF0000"/>
                </a:solidFill>
                <a:latin typeface="宋体" panose="02010600030101010101" pitchFamily="2" charset="-122"/>
                <a:ea typeface="宋体" panose="02010600030101010101" pitchFamily="2" charset="-122"/>
              </a:rPr>
              <a:t>中间层次</a:t>
            </a:r>
            <a:r>
              <a:rPr lang="zh-CN" altLang="en-US" kern="0" dirty="0">
                <a:latin typeface="宋体" panose="02010600030101010101" pitchFamily="2" charset="-122"/>
                <a:ea typeface="宋体" panose="02010600030101010101" pitchFamily="2" charset="-122"/>
              </a:rPr>
              <a:t>的数据融合。首先对原始数据进行特征提取，再进行</a:t>
            </a:r>
            <a:r>
              <a:rPr lang="zh-CN" altLang="en-US" b="1" kern="0" dirty="0">
                <a:solidFill>
                  <a:srgbClr val="FF0000"/>
                </a:solidFill>
                <a:latin typeface="宋体" panose="02010600030101010101" pitchFamily="2" charset="-122"/>
                <a:ea typeface="宋体" panose="02010600030101010101" pitchFamily="2" charset="-122"/>
              </a:rPr>
              <a:t>特征关联融合</a:t>
            </a:r>
            <a:r>
              <a:rPr lang="zh-CN" altLang="en-US" kern="0" dirty="0">
                <a:latin typeface="宋体" panose="02010600030101010101" pitchFamily="2" charset="-122"/>
                <a:ea typeface="宋体" panose="02010600030101010101" pitchFamily="2" charset="-122"/>
              </a:rPr>
              <a:t>；</a:t>
            </a:r>
            <a:r>
              <a:rPr lang="zh-CN" altLang="zh-CN" kern="0" dirty="0">
                <a:latin typeface="宋体" panose="02010600030101010101" pitchFamily="2" charset="-122"/>
                <a:ea typeface="宋体" panose="02010600030101010101" pitchFamily="2" charset="-122"/>
              </a:rPr>
              <a:t>常用的方法有：加权平均法、卡尔曼滤波法、人工神经网络等</a:t>
            </a:r>
            <a:r>
              <a:rPr lang="zh-CN" altLang="en-US" kern="0" dirty="0">
                <a:latin typeface="宋体" panose="02010600030101010101" pitchFamily="2" charset="-122"/>
                <a:ea typeface="宋体" panose="02010600030101010101" pitchFamily="2" charset="-122"/>
              </a:rPr>
              <a:t>。</a:t>
            </a:r>
            <a:endParaRPr lang="en-US" altLang="zh-CN" kern="0" dirty="0">
              <a:latin typeface="宋体" panose="02010600030101010101" pitchFamily="2" charset="-122"/>
              <a:ea typeface="宋体" panose="02010600030101010101" pitchFamily="2" charset="-122"/>
            </a:endParaRPr>
          </a:p>
          <a:p>
            <a:pPr marL="342900" lvl="1" indent="-342900">
              <a:lnSpc>
                <a:spcPct val="150000"/>
              </a:lnSpc>
              <a:buClr>
                <a:schemeClr val="tx2"/>
              </a:buClr>
              <a:buFont typeface="Wingdings" panose="05000000000000000000" pitchFamily="2" charset="2"/>
              <a:buChar char="Ø"/>
            </a:pPr>
            <a:endParaRPr lang="en-US" altLang="zh-CN" kern="0" dirty="0">
              <a:latin typeface="宋体" panose="02010600030101010101" pitchFamily="2" charset="-122"/>
              <a:ea typeface="宋体" panose="02010600030101010101" pitchFamily="2" charset="-122"/>
            </a:endParaRPr>
          </a:p>
          <a:p>
            <a:pPr marL="342900" lvl="1" indent="-342900">
              <a:lnSpc>
                <a:spcPct val="150000"/>
              </a:lnSpc>
              <a:buClr>
                <a:schemeClr val="tx2"/>
              </a:buClr>
              <a:buFont typeface="Wingdings" panose="05000000000000000000" pitchFamily="2" charset="2"/>
              <a:buChar char="Ø"/>
            </a:pPr>
            <a:r>
              <a:rPr lang="zh-CN" altLang="en-US" b="1" kern="0" dirty="0">
                <a:latin typeface="宋体" panose="02010600030101010101" pitchFamily="2" charset="-122"/>
                <a:ea typeface="宋体" panose="02010600030101010101" pitchFamily="2" charset="-122"/>
              </a:rPr>
              <a:t>决策级融合：</a:t>
            </a:r>
            <a:r>
              <a:rPr lang="zh-CN" altLang="en-US" b="1" kern="0" dirty="0">
                <a:solidFill>
                  <a:srgbClr val="FF0000"/>
                </a:solidFill>
                <a:latin typeface="宋体" panose="02010600030101010101" pitchFamily="2" charset="-122"/>
                <a:ea typeface="宋体" panose="02010600030101010101" pitchFamily="2" charset="-122"/>
              </a:rPr>
              <a:t>高层次</a:t>
            </a:r>
            <a:r>
              <a:rPr lang="zh-CN" altLang="en-US" kern="0" dirty="0">
                <a:latin typeface="宋体" panose="02010600030101010101" pitchFamily="2" charset="-122"/>
                <a:ea typeface="宋体" panose="02010600030101010101" pitchFamily="2" charset="-122"/>
              </a:rPr>
              <a:t>的数据融合。对每个数据源特征提取后进行单独决策，之后进行</a:t>
            </a:r>
            <a:r>
              <a:rPr lang="zh-CN" altLang="en-US" b="1" kern="0" dirty="0">
                <a:solidFill>
                  <a:srgbClr val="FF0000"/>
                </a:solidFill>
                <a:latin typeface="宋体" panose="02010600030101010101" pitchFamily="2" charset="-122"/>
                <a:ea typeface="宋体" panose="02010600030101010101" pitchFamily="2" charset="-122"/>
              </a:rPr>
              <a:t>决策关联融合</a:t>
            </a:r>
            <a:r>
              <a:rPr lang="zh-CN" altLang="en-US" kern="0" dirty="0">
                <a:latin typeface="宋体" panose="02010600030101010101" pitchFamily="2" charset="-122"/>
                <a:ea typeface="宋体" panose="02010600030101010101" pitchFamily="2" charset="-122"/>
              </a:rPr>
              <a:t>；常用的方法有：</a:t>
            </a:r>
            <a:r>
              <a:rPr lang="zh-CN" altLang="zh-CN" kern="0" dirty="0">
                <a:latin typeface="宋体" panose="02010600030101010101" pitchFamily="2" charset="-122"/>
                <a:ea typeface="宋体" panose="02010600030101010101" pitchFamily="2" charset="-122"/>
              </a:rPr>
              <a:t>贝叶斯推理，模糊推理、</a:t>
            </a:r>
            <a:r>
              <a:rPr lang="en-US" altLang="zh-CN" kern="0" dirty="0">
                <a:latin typeface="宋体" panose="02010600030101010101" pitchFamily="2" charset="-122"/>
                <a:ea typeface="宋体" panose="02010600030101010101" pitchFamily="2" charset="-122"/>
              </a:rPr>
              <a:t>D-S</a:t>
            </a:r>
            <a:r>
              <a:rPr lang="zh-CN" altLang="zh-CN" kern="0" dirty="0">
                <a:latin typeface="宋体" panose="02010600030101010101" pitchFamily="2" charset="-122"/>
                <a:ea typeface="宋体" panose="02010600030101010101" pitchFamily="2" charset="-122"/>
              </a:rPr>
              <a:t>证据理论</a:t>
            </a:r>
            <a:r>
              <a:rPr lang="zh-CN" altLang="en-US" kern="0" dirty="0">
                <a:latin typeface="宋体" panose="02010600030101010101" pitchFamily="2" charset="-122"/>
                <a:ea typeface="宋体" panose="02010600030101010101" pitchFamily="2" charset="-122"/>
              </a:rPr>
              <a:t>等。</a:t>
            </a:r>
            <a:endParaRPr lang="zh-CN" altLang="zh-CN" kern="0" dirty="0">
              <a:latin typeface="宋体" panose="02010600030101010101" pitchFamily="2" charset="-122"/>
              <a:ea typeface="宋体" panose="02010600030101010101" pitchFamily="2" charset="-122"/>
            </a:endParaRPr>
          </a:p>
          <a:p>
            <a:pPr marL="342900" lvl="1" indent="-342900">
              <a:lnSpc>
                <a:spcPct val="150000"/>
              </a:lnSpc>
              <a:buClr>
                <a:schemeClr val="tx2"/>
              </a:buClr>
              <a:buFont typeface="Wingdings" panose="05000000000000000000" pitchFamily="2" charset="2"/>
              <a:buChar char="Ø"/>
            </a:pPr>
            <a:endParaRPr lang="en-US" altLang="zh-CN" kern="100" dirty="0">
              <a:latin typeface="Calibri" panose="020F0502020204030204" charset="0"/>
              <a:ea typeface="宋体" panose="02010600030101010101" pitchFamily="2" charset="-122"/>
              <a:cs typeface="Times New Roman" panose="02020603050405020304" pitchFamily="18" charset="0"/>
            </a:endParaRPr>
          </a:p>
        </p:txBody>
      </p:sp>
      <p:pic>
        <p:nvPicPr>
          <p:cNvPr id="3" name="图片 2"/>
          <p:cNvPicPr>
            <a:picLocks noChangeAspect="1"/>
          </p:cNvPicPr>
          <p:nvPr/>
        </p:nvPicPr>
        <p:blipFill rotWithShape="1">
          <a:blip r:embed="rId1"/>
          <a:srcRect b="9339"/>
          <a:stretch>
            <a:fillRect/>
          </a:stretch>
        </p:blipFill>
        <p:spPr bwMode="auto">
          <a:xfrm>
            <a:off x="8573135" y="1042035"/>
            <a:ext cx="2704465" cy="1744980"/>
          </a:xfrm>
          <a:prstGeom prst="rect">
            <a:avLst/>
          </a:prstGeom>
          <a:ln>
            <a:solidFill>
              <a:schemeClr val="tx1"/>
            </a:solidFill>
          </a:ln>
        </p:spPr>
      </p:pic>
      <p:pic>
        <p:nvPicPr>
          <p:cNvPr id="4" name="图片 3"/>
          <p:cNvPicPr>
            <a:picLocks noChangeAspect="1"/>
          </p:cNvPicPr>
          <p:nvPr/>
        </p:nvPicPr>
        <p:blipFill rotWithShape="1">
          <a:blip r:embed="rId2"/>
          <a:srcRect b="13486"/>
          <a:stretch>
            <a:fillRect/>
          </a:stretch>
        </p:blipFill>
        <p:spPr bwMode="auto">
          <a:xfrm>
            <a:off x="8573135" y="3063875"/>
            <a:ext cx="2718435" cy="1506220"/>
          </a:xfrm>
          <a:prstGeom prst="rect">
            <a:avLst/>
          </a:prstGeom>
          <a:ln>
            <a:solidFill>
              <a:schemeClr val="tx1"/>
            </a:solidFill>
          </a:ln>
        </p:spPr>
      </p:pic>
      <p:pic>
        <p:nvPicPr>
          <p:cNvPr id="5" name="图片 4"/>
          <p:cNvPicPr>
            <a:picLocks noChangeAspect="1"/>
          </p:cNvPicPr>
          <p:nvPr/>
        </p:nvPicPr>
        <p:blipFill rotWithShape="1">
          <a:blip r:embed="rId3"/>
          <a:srcRect b="13989"/>
          <a:stretch>
            <a:fillRect/>
          </a:stretch>
        </p:blipFill>
        <p:spPr bwMode="auto">
          <a:xfrm>
            <a:off x="8566150" y="4940935"/>
            <a:ext cx="2718435" cy="1425575"/>
          </a:xfrm>
          <a:prstGeom prst="rect">
            <a:avLst/>
          </a:prstGeom>
          <a:ln>
            <a:solidFill>
              <a:schemeClr val="tx1"/>
            </a:solidFill>
          </a:ln>
        </p:spPr>
      </p:pic>
      <p:sp>
        <p:nvSpPr>
          <p:cNvPr id="13" name="箭头: 右 12"/>
          <p:cNvSpPr/>
          <p:nvPr/>
        </p:nvSpPr>
        <p:spPr>
          <a:xfrm>
            <a:off x="7139305" y="2028190"/>
            <a:ext cx="1040130" cy="45720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箭头: 右 12"/>
          <p:cNvSpPr/>
          <p:nvPr/>
        </p:nvSpPr>
        <p:spPr>
          <a:xfrm>
            <a:off x="7139305" y="3514090"/>
            <a:ext cx="1040130" cy="45720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箭头: 右 12"/>
          <p:cNvSpPr/>
          <p:nvPr/>
        </p:nvSpPr>
        <p:spPr>
          <a:xfrm>
            <a:off x="7139305" y="5172710"/>
            <a:ext cx="1040130" cy="45720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94385" y="876300"/>
            <a:ext cx="10621645" cy="5981065"/>
          </a:xfrm>
          <a:prstGeom prst="rect">
            <a:avLst/>
          </a:prstGeom>
        </p:spPr>
      </p:pic>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sym typeface="+mn-ea"/>
              </a:rPr>
              <a:t>3. 基于特征匹配与语义融合的异构数据关联融合方法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9" name="箭头: 右 8"/>
          <p:cNvSpPr/>
          <p:nvPr/>
        </p:nvSpPr>
        <p:spPr>
          <a:xfrm rot="16200000" flipH="1">
            <a:off x="3314700" y="2860040"/>
            <a:ext cx="466090"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箭头: 右 8"/>
          <p:cNvSpPr/>
          <p:nvPr/>
        </p:nvSpPr>
        <p:spPr>
          <a:xfrm>
            <a:off x="6116955" y="4723765"/>
            <a:ext cx="514985"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箭头: 右 8"/>
          <p:cNvSpPr/>
          <p:nvPr/>
        </p:nvSpPr>
        <p:spPr>
          <a:xfrm rot="5400000" flipH="1" flipV="1">
            <a:off x="8656955" y="2860040"/>
            <a:ext cx="466090"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sym typeface="+mn-ea"/>
              </a:rPr>
              <a:t>3. 基于特征匹配与语义融合的异构数据关联融合方法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2" name="文本框 1"/>
          <p:cNvSpPr txBox="1"/>
          <p:nvPr/>
        </p:nvSpPr>
        <p:spPr>
          <a:xfrm>
            <a:off x="271145" y="911860"/>
            <a:ext cx="11958320" cy="5965190"/>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1</a:t>
            </a:r>
            <a:r>
              <a:rPr lang="zh-CN" altLang="en-US" sz="2000" b="1" kern="0" dirty="0">
                <a:solidFill>
                  <a:srgbClr val="7030A0"/>
                </a:solidFill>
                <a:latin typeface="微软雅黑" panose="020B0503020204020204" pitchFamily="34" charset="-122"/>
                <a:ea typeface="微软雅黑" panose="020B0503020204020204" pitchFamily="34" charset="-122"/>
              </a:rPr>
              <a:t>）基于特征匹配的多源异构数据集融合方法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lvl="1" indent="0" algn="just">
              <a:lnSpc>
                <a:spcPct val="200000"/>
              </a:lnSpc>
              <a:buFont typeface="Wingdings" panose="05000000000000000000" pitchFamily="2" charset="2"/>
              <a:buNone/>
            </a:pPr>
            <a:r>
              <a:rPr lang="zh-CN" altLang="en-US" sz="2000" b="1" kern="100" dirty="0">
                <a:latin typeface="Calibri" panose="020F0502020204030204" charset="0"/>
                <a:ea typeface="宋体" panose="02010600030101010101" pitchFamily="2" charset="-122"/>
                <a:cs typeface="Times New Roman" panose="02020603050405020304" pitchFamily="18" charset="0"/>
              </a:rPr>
              <a:t>①</a:t>
            </a:r>
            <a:r>
              <a:rPr lang="en-US" altLang="zh-CN" sz="2000" b="1" kern="100" dirty="0">
                <a:latin typeface="Calibri" panose="020F0502020204030204" charset="0"/>
                <a:ea typeface="宋体" panose="02010600030101010101" pitchFamily="2" charset="-122"/>
                <a:cs typeface="Times New Roman" panose="02020603050405020304" pitchFamily="18" charset="0"/>
              </a:rPr>
              <a:t> </a:t>
            </a:r>
            <a:r>
              <a:rPr lang="zh-CN" altLang="en-US" sz="2000" b="1" kern="100" dirty="0">
                <a:latin typeface="Calibri" panose="020F0502020204030204" charset="0"/>
                <a:ea typeface="宋体" panose="02010600030101010101" pitchFamily="2" charset="-122"/>
                <a:cs typeface="Times New Roman" panose="02020603050405020304" pitchFamily="18" charset="0"/>
              </a:rPr>
              <a:t>特征</a:t>
            </a:r>
            <a:r>
              <a:rPr lang="en-US" altLang="zh-CN" sz="2000" b="1" kern="100" dirty="0">
                <a:latin typeface="Calibri" panose="020F0502020204030204" charset="0"/>
                <a:ea typeface="宋体" panose="02010600030101010101" pitchFamily="2" charset="-122"/>
                <a:cs typeface="Times New Roman" panose="02020603050405020304" pitchFamily="18" charset="0"/>
              </a:rPr>
              <a:t>向量</a:t>
            </a:r>
            <a:r>
              <a:rPr lang="zh-CN" altLang="en-US" sz="2000" b="1" kern="100" dirty="0">
                <a:latin typeface="Calibri" panose="020F0502020204030204" charset="0"/>
                <a:ea typeface="宋体" panose="02010600030101010101" pitchFamily="2" charset="-122"/>
                <a:cs typeface="Times New Roman" panose="02020603050405020304" pitchFamily="18" charset="0"/>
              </a:rPr>
              <a:t>映射与集成方法</a:t>
            </a:r>
            <a:endParaRPr lang="en-US" altLang="zh-CN" sz="2000" b="1" kern="100" dirty="0">
              <a:latin typeface="Calibri" panose="020F0502020204030204" charset="0"/>
              <a:ea typeface="宋体" panose="02010600030101010101" pitchFamily="2" charset="-122"/>
              <a:cs typeface="Times New Roman" panose="02020603050405020304" pitchFamily="18" charset="0"/>
            </a:endParaRPr>
          </a:p>
          <a:p>
            <a:pPr marL="742950" lvl="1" indent="-285750" algn="just">
              <a:lnSpc>
                <a:spcPct val="150000"/>
              </a:lnSpc>
              <a:buFont typeface="Arial" panose="020B0604020202020204" pitchFamily="34" charset="0"/>
              <a:buChar char="•"/>
            </a:pPr>
            <a:r>
              <a:rPr lang="zh-CN" altLang="zh-CN" kern="100" dirty="0">
                <a:effectLst/>
                <a:latin typeface="Calibri" panose="020F0502020204030204" charset="0"/>
                <a:ea typeface="宋体" panose="02010600030101010101" pitchFamily="2" charset="-122"/>
                <a:cs typeface="Times New Roman" panose="02020603050405020304" pitchFamily="18" charset="0"/>
                <a:sym typeface="+mn-ea"/>
              </a:rPr>
              <a:t>将异构数据映射至统一的向量空间，各类特征融入集成的特征向量</a:t>
            </a:r>
            <a:endParaRPr lang="zh-CN" altLang="zh-CN"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sz="1800" kern="100" dirty="0">
                <a:effectLst/>
                <a:latin typeface="Calibri" panose="020F0502020204030204" charset="0"/>
                <a:ea typeface="宋体" panose="02010600030101010101" pitchFamily="2" charset="-122"/>
                <a:cs typeface="Times New Roman" panose="02020603050405020304" pitchFamily="18" charset="0"/>
              </a:rPr>
              <a:t>适用于</a:t>
            </a:r>
            <a:r>
              <a:rPr lang="zh-CN" altLang="en-US" sz="1800" kern="100" dirty="0">
                <a:solidFill>
                  <a:srgbClr val="FF0000"/>
                </a:solidFill>
                <a:effectLst/>
                <a:latin typeface="Calibri" panose="020F0502020204030204" charset="0"/>
                <a:ea typeface="宋体" panose="02010600030101010101" pitchFamily="2" charset="-122"/>
                <a:cs typeface="Times New Roman" panose="02020603050405020304" pitchFamily="18" charset="0"/>
              </a:rPr>
              <a:t>信息维度不大、信息量较少</a:t>
            </a:r>
            <a:r>
              <a:rPr lang="zh-CN" altLang="en-US" sz="1800" kern="100" dirty="0">
                <a:effectLst/>
                <a:latin typeface="Calibri" panose="020F0502020204030204" charset="0"/>
                <a:ea typeface="宋体" panose="02010600030101010101" pitchFamily="2" charset="-122"/>
                <a:cs typeface="Times New Roman" panose="02020603050405020304" pitchFamily="18" charset="0"/>
              </a:rPr>
              <a:t>的数据（如低维空间数据集）</a:t>
            </a:r>
            <a:endParaRPr lang="zh-CN" altLang="en-US" sz="1800" kern="100" dirty="0">
              <a:effectLst/>
              <a:latin typeface="Calibri" panose="020F0502020204030204" charset="0"/>
              <a:ea typeface="宋体" panose="02010600030101010101" pitchFamily="2" charset="-122"/>
              <a:cs typeface="Times New Roman" panose="02020603050405020304" pitchFamily="18" charset="0"/>
            </a:endParaRPr>
          </a:p>
          <a:p>
            <a:pPr marL="0" lvl="1" indent="457200" algn="just">
              <a:lnSpc>
                <a:spcPct val="200000"/>
              </a:lnSpc>
              <a:buFont typeface="Arial" panose="020B0604020202020204" pitchFamily="34" charset="0"/>
              <a:buNone/>
            </a:pPr>
            <a:r>
              <a:rPr lang="zh-CN" altLang="en-US" sz="2000" b="1" kern="100" dirty="0">
                <a:latin typeface="Calibri" panose="020F0502020204030204" charset="0"/>
                <a:ea typeface="宋体" panose="02010600030101010101" pitchFamily="2" charset="-122"/>
                <a:cs typeface="Times New Roman" panose="02020603050405020304" pitchFamily="18" charset="0"/>
                <a:sym typeface="+mn-ea"/>
              </a:rPr>
              <a:t>② 特征对齐方法</a:t>
            </a:r>
            <a:endParaRPr lang="zh-CN" altLang="en-US" sz="2000" b="1" kern="100" dirty="0">
              <a:latin typeface="Calibri" panose="020F0502020204030204" charset="0"/>
              <a:ea typeface="宋体" panose="02010600030101010101" pitchFamily="2" charset="-122"/>
              <a:cs typeface="Times New Roman" panose="02020603050405020304" pitchFamily="18" charset="0"/>
            </a:endParaRPr>
          </a:p>
          <a:p>
            <a:pPr marL="742950" lvl="1" indent="-285750" algn="just">
              <a:lnSpc>
                <a:spcPct val="150000"/>
              </a:lnSpc>
              <a:buFont typeface="Arial" panose="020B0604020202020204" pitchFamily="34" charset="0"/>
              <a:buChar char="•"/>
            </a:pPr>
            <a:r>
              <a:rPr lang="zh-CN" altLang="en-US" sz="1800" kern="100" dirty="0">
                <a:effectLst/>
                <a:latin typeface="Calibri" panose="020F0502020204030204" charset="0"/>
                <a:ea typeface="宋体" panose="02010600030101010101" pitchFamily="2" charset="-122"/>
                <a:cs typeface="Times New Roman" panose="02020603050405020304" pitchFamily="18" charset="0"/>
              </a:rPr>
              <a:t>对异构数据集中描述同一对象的元素或分支寻找对应关系，通过格式对齐实现异构数据集之间的特征匹配</a:t>
            </a:r>
            <a:endParaRPr lang="zh-CN" altLang="en-US" sz="1800" kern="100" dirty="0">
              <a:effectLst/>
              <a:latin typeface="Calibri" panose="020F0502020204030204" charset="0"/>
              <a:ea typeface="宋体" panose="02010600030101010101" pitchFamily="2" charset="-122"/>
              <a:cs typeface="Times New Roman" panose="02020603050405020304" pitchFamily="18" charset="0"/>
            </a:endParaRPr>
          </a:p>
          <a:p>
            <a:pPr marL="742950" lvl="1" indent="-285750" algn="just">
              <a:lnSpc>
                <a:spcPct val="150000"/>
              </a:lnSpc>
              <a:buFont typeface="Arial" panose="020B0604020202020204" pitchFamily="34" charset="0"/>
              <a:buChar char="•"/>
            </a:pPr>
            <a:r>
              <a:rPr lang="zh-CN" altLang="en-US" sz="1800" kern="100" dirty="0">
                <a:effectLst/>
                <a:latin typeface="Calibri" panose="020F0502020204030204" charset="0"/>
                <a:ea typeface="宋体" panose="02010600030101010101" pitchFamily="2" charset="-122"/>
                <a:cs typeface="Times New Roman" panose="02020603050405020304" pitchFamily="18" charset="0"/>
              </a:rPr>
              <a:t>常用于</a:t>
            </a:r>
            <a:r>
              <a:rPr lang="zh-CN" altLang="en-US" sz="1800" kern="100" dirty="0">
                <a:solidFill>
                  <a:srgbClr val="FF0000"/>
                </a:solidFill>
                <a:effectLst/>
                <a:latin typeface="Calibri" panose="020F0502020204030204" charset="0"/>
                <a:ea typeface="宋体" panose="02010600030101010101" pitchFamily="2" charset="-122"/>
                <a:cs typeface="Times New Roman" panose="02020603050405020304" pitchFamily="18" charset="0"/>
              </a:rPr>
              <a:t>空间维度和时间维度</a:t>
            </a:r>
            <a:r>
              <a:rPr lang="zh-CN" altLang="en-US" sz="1800" kern="100" dirty="0">
                <a:effectLst/>
                <a:latin typeface="Calibri" panose="020F0502020204030204" charset="0"/>
                <a:ea typeface="宋体" panose="02010600030101010101" pitchFamily="2" charset="-122"/>
                <a:cs typeface="Times New Roman" panose="02020603050405020304" pitchFamily="18" charset="0"/>
              </a:rPr>
              <a:t>的对齐；适用于统一编码的特征信息</a:t>
            </a:r>
            <a:endParaRPr lang="zh-CN" altLang="en-US" sz="1800" kern="100" dirty="0">
              <a:effectLst/>
              <a:latin typeface="Calibri" panose="020F0502020204030204" charset="0"/>
              <a:ea typeface="宋体" panose="02010600030101010101" pitchFamily="2" charset="-122"/>
              <a:cs typeface="Times New Roman" panose="02020603050405020304" pitchFamily="18" charset="0"/>
            </a:endParaRPr>
          </a:p>
          <a:p>
            <a:pPr marL="0" lvl="1" indent="457200" algn="just">
              <a:lnSpc>
                <a:spcPct val="200000"/>
              </a:lnSpc>
              <a:buClrTx/>
              <a:buSzTx/>
              <a:buFont typeface="Arial" panose="020B0604020202020204" pitchFamily="34" charset="0"/>
              <a:buNone/>
            </a:pPr>
            <a:r>
              <a:rPr lang="zh-CN" altLang="en-US" sz="2000" b="1" kern="100" dirty="0">
                <a:latin typeface="Calibri" panose="020F0502020204030204" charset="0"/>
                <a:ea typeface="宋体" panose="02010600030101010101" pitchFamily="2" charset="-122"/>
                <a:cs typeface="Times New Roman" panose="02020603050405020304" pitchFamily="18" charset="0"/>
                <a:sym typeface="+mn-ea"/>
              </a:rPr>
              <a:t>③</a:t>
            </a:r>
            <a:r>
              <a:rPr lang="en-US" altLang="zh-CN" sz="2000" b="1" kern="100" dirty="0">
                <a:latin typeface="Calibri" panose="020F0502020204030204" charset="0"/>
                <a:ea typeface="宋体" panose="02010600030101010101" pitchFamily="2" charset="-122"/>
                <a:cs typeface="Times New Roman" panose="02020603050405020304" pitchFamily="18" charset="0"/>
                <a:sym typeface="+mn-ea"/>
              </a:rPr>
              <a:t> </a:t>
            </a:r>
            <a:r>
              <a:rPr lang="zh-CN" altLang="en-US" sz="2000" b="1" kern="100" dirty="0">
                <a:latin typeface="Calibri" panose="020F0502020204030204" charset="0"/>
                <a:ea typeface="宋体" panose="02010600030101010101" pitchFamily="2" charset="-122"/>
                <a:cs typeface="Times New Roman" panose="02020603050405020304" pitchFamily="18" charset="0"/>
                <a:sym typeface="+mn-ea"/>
              </a:rPr>
              <a:t>机器学习与深度学习</a:t>
            </a:r>
            <a:r>
              <a:rPr lang="zh-CN" altLang="en-US" sz="2000" b="1" kern="100" dirty="0">
                <a:latin typeface="Calibri" panose="020F0502020204030204" charset="0"/>
                <a:ea typeface="宋体" panose="02010600030101010101" pitchFamily="2" charset="-122"/>
                <a:cs typeface="Times New Roman" panose="02020603050405020304" pitchFamily="18" charset="0"/>
                <a:sym typeface="+mn-ea"/>
              </a:rPr>
              <a:t>的方法</a:t>
            </a:r>
            <a:endParaRPr lang="zh-CN" altLang="en-US" sz="2000" b="1" kern="100" dirty="0">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sz="1800" kern="100" dirty="0">
                <a:effectLst/>
                <a:latin typeface="Calibri" panose="020F0502020204030204" charset="0"/>
                <a:ea typeface="宋体" panose="02010600030101010101" pitchFamily="2" charset="-122"/>
                <a:cs typeface="Times New Roman" panose="02020603050405020304" pitchFamily="18" charset="0"/>
                <a:sym typeface="+mn-ea"/>
              </a:rPr>
              <a:t>逻辑回归模型：可通过代价函数正则化提升模型的泛化能力</a:t>
            </a:r>
            <a:endParaRPr lang="zh-CN" altLang="en-US" sz="18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sz="1800" kern="100" dirty="0">
                <a:effectLst/>
                <a:latin typeface="Calibri" panose="020F0502020204030204" charset="0"/>
                <a:ea typeface="宋体" panose="02010600030101010101" pitchFamily="2" charset="-122"/>
                <a:cs typeface="Times New Roman" panose="02020603050405020304" pitchFamily="18" charset="0"/>
                <a:sym typeface="+mn-ea"/>
              </a:rPr>
              <a:t>分类器模型：SVM、神经网络等，能用来训练同维度的向量</a:t>
            </a:r>
            <a:endParaRPr lang="zh-CN" altLang="en-US" sz="18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altLang="en-US" sz="1800" kern="100" dirty="0">
                <a:effectLst/>
                <a:latin typeface="Calibri" panose="020F0502020204030204" charset="0"/>
                <a:ea typeface="宋体" panose="02010600030101010101" pitchFamily="2" charset="-122"/>
                <a:cs typeface="Times New Roman" panose="02020603050405020304" pitchFamily="18" charset="0"/>
                <a:sym typeface="+mn-ea"/>
              </a:rPr>
              <a:t>生成模型：贝叶斯网络等，能处理多维度的向量</a:t>
            </a:r>
            <a:endParaRPr lang="zh-CN" altLang="en-US" sz="18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0" lvl="1" indent="457200" algn="just">
              <a:lnSpc>
                <a:spcPct val="200000"/>
              </a:lnSpc>
              <a:buClrTx/>
              <a:buSzTx/>
              <a:buFont typeface="Arial" panose="020B0604020202020204" pitchFamily="34" charset="0"/>
              <a:buNone/>
            </a:pPr>
            <a:endParaRPr lang="zh-CN" altLang="en-US" sz="2000" b="1" kern="100" dirty="0">
              <a:latin typeface="Calibri" panose="020F0502020204030204" charset="0"/>
              <a:ea typeface="宋体" panose="02010600030101010101" pitchFamily="2" charset="-122"/>
              <a:cs typeface="Times New Roman" panose="02020603050405020304" pitchFamily="18" charset="0"/>
            </a:endParaRPr>
          </a:p>
          <a:p>
            <a:pPr lvl="1" indent="0" algn="just">
              <a:lnSpc>
                <a:spcPct val="150000"/>
              </a:lnSpc>
              <a:buFont typeface="Arial" panose="020B0604020202020204" pitchFamily="34" charset="0"/>
              <a:buNone/>
            </a:pPr>
            <a:endParaRPr lang="zh-CN" altLang="en-US" sz="1800" kern="100" dirty="0">
              <a:effectLst/>
              <a:latin typeface="Calibri" panose="020F0502020204030204" charset="0"/>
              <a:ea typeface="宋体" panose="02010600030101010101" pitchFamily="2" charset="-122"/>
              <a:cs typeface="Times New Roman" panose="02020603050405020304" pitchFamily="18" charset="0"/>
            </a:endParaRPr>
          </a:p>
          <a:p>
            <a:pPr marL="742950" lvl="1" indent="-285750" algn="just">
              <a:lnSpc>
                <a:spcPct val="150000"/>
              </a:lnSpc>
              <a:buFont typeface="Arial" panose="020B0604020202020204" pitchFamily="34" charset="0"/>
              <a:buChar char="•"/>
            </a:pPr>
            <a:endParaRPr lang="zh-CN" altLang="en-US" sz="1800" kern="100" dirty="0">
              <a:effectLst/>
              <a:latin typeface="Calibri" panose="020F0502020204030204" charset="0"/>
              <a:ea typeface="宋体"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7161530" y="4584065"/>
            <a:ext cx="4843780" cy="65151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sym typeface="+mn-ea"/>
              </a:rPr>
              <a:t>3. 基于特征匹配与语义融合的异构数据关联融合方法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4" name="文本框 3"/>
          <p:cNvSpPr txBox="1"/>
          <p:nvPr/>
        </p:nvSpPr>
        <p:spPr>
          <a:xfrm>
            <a:off x="271145" y="818515"/>
            <a:ext cx="6387465" cy="5403850"/>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sym typeface="+mn-ea"/>
              </a:rPr>
              <a:t>2</a:t>
            </a:r>
            <a:r>
              <a:rPr lang="zh-CN" altLang="en-US" sz="2000" b="1" kern="0" dirty="0">
                <a:solidFill>
                  <a:srgbClr val="7030A0"/>
                </a:solidFill>
                <a:latin typeface="微软雅黑" panose="020B0503020204020204" pitchFamily="34" charset="-122"/>
                <a:ea typeface="微软雅黑" panose="020B0503020204020204" pitchFamily="34" charset="-122"/>
                <a:sym typeface="+mn-ea"/>
              </a:rPr>
              <a:t>）基于语义融合的多源异构数据集融合方法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indent="0" algn="just">
              <a:lnSpc>
                <a:spcPct val="200000"/>
              </a:lnSpc>
              <a:buNone/>
            </a:pPr>
            <a:r>
              <a:rPr lang="en-US" altLang="zh-CN" sz="2000" b="1" kern="100" dirty="0">
                <a:latin typeface="Calibri" panose="020F0502020204030204" charset="0"/>
                <a:ea typeface="宋体" panose="02010600030101010101" pitchFamily="2" charset="-122"/>
                <a:cs typeface="Times New Roman" panose="02020603050405020304" pitchFamily="18" charset="0"/>
                <a:sym typeface="+mn-ea"/>
              </a:rPr>
              <a:t>      </a:t>
            </a:r>
            <a:r>
              <a:rPr lang="zh-CN" altLang="en-US" sz="2000" b="1" kern="100" dirty="0">
                <a:latin typeface="Calibri" panose="020F0502020204030204" charset="0"/>
                <a:ea typeface="宋体" panose="02010600030101010101" pitchFamily="2" charset="-122"/>
                <a:cs typeface="Times New Roman" panose="02020603050405020304" pitchFamily="18" charset="0"/>
                <a:sym typeface="+mn-ea"/>
              </a:rPr>
              <a:t>①</a:t>
            </a:r>
            <a:r>
              <a:rPr lang="en-US" altLang="zh-CN" sz="2000" b="1" kern="100" dirty="0">
                <a:latin typeface="Calibri" panose="020F0502020204030204" charset="0"/>
                <a:ea typeface="宋体" panose="02010600030101010101" pitchFamily="2" charset="-122"/>
                <a:cs typeface="Times New Roman" panose="02020603050405020304" pitchFamily="18" charset="0"/>
                <a:sym typeface="+mn-ea"/>
              </a:rPr>
              <a:t> </a:t>
            </a:r>
            <a:r>
              <a:rPr sz="2000" b="1" kern="100" dirty="0">
                <a:latin typeface="Calibri" panose="020F0502020204030204" charset="0"/>
                <a:ea typeface="宋体" panose="02010600030101010101" pitchFamily="2" charset="-122"/>
                <a:cs typeface="Times New Roman" panose="02020603050405020304" pitchFamily="18" charset="0"/>
                <a:sym typeface="+mn-ea"/>
              </a:rPr>
              <a:t>基于自动编码</a:t>
            </a:r>
            <a:r>
              <a:rPr lang="zh-CN" sz="2000" b="1" kern="100" dirty="0">
                <a:latin typeface="Calibri" panose="020F0502020204030204" charset="0"/>
                <a:ea typeface="宋体" panose="02010600030101010101" pitchFamily="2" charset="-122"/>
                <a:cs typeface="Times New Roman" panose="02020603050405020304" pitchFamily="18" charset="0"/>
                <a:sym typeface="+mn-ea"/>
              </a:rPr>
              <a:t>和自推理</a:t>
            </a:r>
            <a:r>
              <a:rPr sz="2000" b="1" kern="100" dirty="0">
                <a:latin typeface="Calibri" panose="020F0502020204030204" charset="0"/>
                <a:ea typeface="宋体" panose="02010600030101010101" pitchFamily="2" charset="-122"/>
                <a:cs typeface="Times New Roman" panose="02020603050405020304" pitchFamily="18" charset="0"/>
                <a:sym typeface="+mn-ea"/>
              </a:rPr>
              <a:t>的</a:t>
            </a:r>
            <a:r>
              <a:rPr lang="zh-CN" sz="2000" b="1" kern="100" dirty="0">
                <a:latin typeface="Calibri" panose="020F0502020204030204" charset="0"/>
                <a:ea typeface="宋体" panose="02010600030101010101" pitchFamily="2" charset="-122"/>
                <a:cs typeface="Times New Roman" panose="02020603050405020304" pitchFamily="18" charset="0"/>
                <a:sym typeface="+mn-ea"/>
              </a:rPr>
              <a:t>语义生成</a:t>
            </a:r>
            <a:r>
              <a:rPr sz="2000" b="1" kern="100" dirty="0">
                <a:latin typeface="Calibri" panose="020F0502020204030204" charset="0"/>
                <a:ea typeface="宋体" panose="02010600030101010101" pitchFamily="2" charset="-122"/>
                <a:cs typeface="Times New Roman" panose="02020603050405020304" pitchFamily="18" charset="0"/>
                <a:sym typeface="+mn-ea"/>
              </a:rPr>
              <a:t>方法</a:t>
            </a:r>
            <a:endParaRPr sz="2000" b="1" kern="100" dirty="0">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自动编码：基于</a:t>
            </a:r>
            <a:r>
              <a:rPr lang="zh-CN"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sym typeface="+mn-ea"/>
              </a:rPr>
              <a:t>共享语义框架</a:t>
            </a: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中的表达范式进行统一编码，实现实例对象的自动生成方法</a:t>
            </a:r>
            <a:endParaRPr lang="zh-CN" sz="20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自推理：将</a:t>
            </a:r>
            <a:r>
              <a:rPr lang="en-US" altLang="zh-CN" sz="2000" kern="100" dirty="0">
                <a:effectLst/>
                <a:latin typeface="Calibri" panose="020F0502020204030204" charset="0"/>
                <a:ea typeface="宋体" panose="02010600030101010101" pitchFamily="2" charset="-122"/>
                <a:cs typeface="Times New Roman" panose="02020603050405020304" pitchFamily="18" charset="0"/>
                <a:sym typeface="+mn-ea"/>
              </a:rPr>
              <a:t>RDF</a:t>
            </a:r>
            <a:r>
              <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rPr>
              <a:t>框架中的</a:t>
            </a: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语义元素视作</a:t>
            </a:r>
            <a:r>
              <a:rPr lang="zh-CN"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sym typeface="+mn-ea"/>
              </a:rPr>
              <a:t>形式逻辑</a:t>
            </a: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的组成</a:t>
            </a:r>
            <a:endParaRPr lang="zh-CN" sz="2000" kern="100" dirty="0">
              <a:effectLst/>
              <a:latin typeface="Calibri" panose="020F0502020204030204" charset="0"/>
              <a:ea typeface="宋体" panose="02010600030101010101" pitchFamily="2" charset="-122"/>
              <a:cs typeface="Times New Roman" panose="02020603050405020304" pitchFamily="18" charset="0"/>
              <a:sym typeface="+mn-ea"/>
            </a:endParaRPr>
          </a:p>
          <a:p>
            <a:pPr lvl="1" indent="0" algn="just">
              <a:lnSpc>
                <a:spcPct val="200000"/>
              </a:lnSpc>
              <a:buNone/>
            </a:pPr>
            <a:endParaRPr lang="zh-CN" altLang="en-US" sz="2000" b="1" kern="0" dirty="0">
              <a:solidFill>
                <a:srgbClr val="7030A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6986838" y="1218182"/>
            <a:ext cx="4753677" cy="4522218"/>
            <a:chOff x="10593" y="1835"/>
            <a:chExt cx="8388" cy="7979"/>
          </a:xfrm>
        </p:grpSpPr>
        <p:pic>
          <p:nvPicPr>
            <p:cNvPr id="83" name="图片 28"/>
            <p:cNvPicPr>
              <a:picLocks noChangeAspect="1"/>
            </p:cNvPicPr>
            <p:nvPr/>
          </p:nvPicPr>
          <p:blipFill>
            <a:blip r:embed="rId1"/>
            <a:srcRect l="9393" r="9845" b="2234"/>
            <a:stretch>
              <a:fillRect/>
            </a:stretch>
          </p:blipFill>
          <p:spPr>
            <a:xfrm>
              <a:off x="10593" y="1835"/>
              <a:ext cx="8388" cy="7979"/>
            </a:xfrm>
            <a:prstGeom prst="rect">
              <a:avLst/>
            </a:prstGeom>
            <a:noFill/>
            <a:ln>
              <a:solidFill>
                <a:schemeClr val="tx1"/>
              </a:solidFill>
            </a:ln>
          </p:spPr>
        </p:pic>
        <p:sp>
          <p:nvSpPr>
            <p:cNvPr id="73" name="矩形: 圆角 45"/>
            <p:cNvSpPr/>
            <p:nvPr/>
          </p:nvSpPr>
          <p:spPr>
            <a:xfrm>
              <a:off x="10680" y="1927"/>
              <a:ext cx="5312" cy="3192"/>
            </a:xfrm>
            <a:prstGeom prst="roundRect">
              <a:avLst>
                <a:gd name="adj" fmla="val 0"/>
              </a:avLst>
            </a:prstGeom>
            <a:noFill/>
            <a:ln w="12700" cap="rnd" cmpd="sng" algn="ctr">
              <a:solidFill>
                <a:schemeClr val="tx1"/>
              </a:solidFill>
              <a:prstDash val="dash"/>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Gill Sans MT" panose="020B0502020104020203"/>
                <a:ea typeface="华文中宋" panose="02010600040101010101" pitchFamily="2" charset="-122"/>
                <a:cs typeface="+mn-cs"/>
              </a:endParaRPr>
            </a:p>
          </p:txBody>
        </p:sp>
        <p:cxnSp>
          <p:nvCxnSpPr>
            <p:cNvPr id="24" name="直接箭头连接符 23"/>
            <p:cNvCxnSpPr/>
            <p:nvPr/>
          </p:nvCxnSpPr>
          <p:spPr>
            <a:xfrm>
              <a:off x="13998" y="4535"/>
              <a:ext cx="23" cy="1377"/>
            </a:xfrm>
            <a:prstGeom prst="straightConnector1">
              <a:avLst/>
            </a:prstGeom>
            <a:ln w="28575">
              <a:solidFill>
                <a:srgbClr val="C00000"/>
              </a:solidFill>
              <a:tailEnd type="arrow" w="sm" len="lg"/>
            </a:ln>
          </p:spPr>
          <p:style>
            <a:lnRef idx="1">
              <a:schemeClr val="accent1"/>
            </a:lnRef>
            <a:fillRef idx="0">
              <a:schemeClr val="accent1"/>
            </a:fillRef>
            <a:effectRef idx="0">
              <a:schemeClr val="accent1"/>
            </a:effectRef>
            <a:fontRef idx="minor">
              <a:schemeClr val="tx1"/>
            </a:fontRef>
          </p:style>
        </p:cxnSp>
        <p:pic>
          <p:nvPicPr>
            <p:cNvPr id="5" name="图片 5"/>
            <p:cNvPicPr>
              <a:picLocks noChangeAspect="1"/>
            </p:cNvPicPr>
            <p:nvPr/>
          </p:nvPicPr>
          <p:blipFill>
            <a:blip r:embed="rId2"/>
            <a:stretch>
              <a:fillRect/>
            </a:stretch>
          </p:blipFill>
          <p:spPr>
            <a:xfrm>
              <a:off x="10897" y="8766"/>
              <a:ext cx="1300" cy="830"/>
            </a:xfrm>
            <a:prstGeom prst="rect">
              <a:avLst/>
            </a:prstGeom>
            <a:noFill/>
            <a:ln>
              <a:noFill/>
            </a:ln>
          </p:spPr>
        </p:pic>
        <p:cxnSp>
          <p:nvCxnSpPr>
            <p:cNvPr id="64" name="曲线连接符 63"/>
            <p:cNvCxnSpPr/>
            <p:nvPr/>
          </p:nvCxnSpPr>
          <p:spPr>
            <a:xfrm>
              <a:off x="14383" y="4993"/>
              <a:ext cx="1053" cy="389"/>
            </a:xfrm>
            <a:prstGeom prst="curvedConnector3">
              <a:avLst>
                <a:gd name="adj1" fmla="val -8660"/>
              </a:avLst>
            </a:prstGeom>
            <a:ln w="19050">
              <a:solidFill>
                <a:srgbClr val="C00000"/>
              </a:solidFill>
              <a:prstDash val="lgDash"/>
              <a:tailEnd type="arrow"/>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nvSpPr>
        <p:spPr>
          <a:xfrm>
            <a:off x="7599680" y="5790565"/>
            <a:ext cx="3526155" cy="737235"/>
          </a:xfrm>
          <a:prstGeom prst="rect">
            <a:avLst/>
          </a:prstGeom>
          <a:noFill/>
        </p:spPr>
        <p:txBody>
          <a:bodyPr wrap="square">
            <a:spAutoFit/>
          </a:bodyPr>
          <a:p>
            <a:pPr indent="306070" algn="ctr">
              <a:lnSpc>
                <a:spcPct val="150000"/>
              </a:lnSpc>
            </a:pPr>
            <a:r>
              <a:rPr lang="zh-CN" altLang="en-US" sz="1400" b="1" kern="100" dirty="0">
                <a:latin typeface="Calibri" panose="020F0502020204030204" charset="0"/>
                <a:ea typeface="宋体" panose="02010600030101010101" pitchFamily="2" charset="-122"/>
                <a:cs typeface="Times New Roman" panose="02020603050405020304" pitchFamily="18" charset="0"/>
              </a:rPr>
              <a:t>数据中的语义信息经过层状推理生成标准语义的示意图</a:t>
            </a:r>
            <a:endParaRPr lang="zh-CN" altLang="en-US" sz="1400" b="1" kern="100" baseline="30000" dirty="0">
              <a:latin typeface="Calibri" panose="020F0502020204030204" charset="0"/>
              <a:ea typeface="宋体" panose="02010600030101010101" pitchFamily="2" charset="-122"/>
              <a:cs typeface="Times New Roman" panose="02020603050405020304" pitchFamily="18" charset="0"/>
            </a:endParaRPr>
          </a:p>
        </p:txBody>
      </p:sp>
      <p:sp>
        <p:nvSpPr>
          <p:cNvPr id="8" name="文本框 7"/>
          <p:cNvSpPr txBox="1"/>
          <p:nvPr/>
        </p:nvSpPr>
        <p:spPr>
          <a:xfrm>
            <a:off x="1155700" y="5904230"/>
            <a:ext cx="4618355" cy="414020"/>
          </a:xfrm>
          <a:prstGeom prst="rect">
            <a:avLst/>
          </a:prstGeom>
          <a:noFill/>
        </p:spPr>
        <p:txBody>
          <a:bodyPr wrap="square">
            <a:spAutoFit/>
          </a:bodyPr>
          <a:p>
            <a:pPr indent="306070" algn="ctr">
              <a:lnSpc>
                <a:spcPct val="150000"/>
              </a:lnSpc>
            </a:pPr>
            <a:r>
              <a:rPr lang="zh-CN" altLang="en-US" sz="1400" b="1" kern="100" dirty="0">
                <a:latin typeface="Calibri" panose="020F0502020204030204" charset="0"/>
                <a:ea typeface="宋体" panose="02010600030101010101" pitchFamily="2" charset="-122"/>
                <a:cs typeface="Times New Roman" panose="02020603050405020304" pitchFamily="18" charset="0"/>
              </a:rPr>
              <a:t>基于监督学习的语义自动编码方式示意图</a:t>
            </a:r>
            <a:endParaRPr lang="en-US" altLang="zh-CN" sz="1400" b="1" kern="100" baseline="30000" dirty="0">
              <a:latin typeface="Calibri" panose="020F0502020204030204" charset="0"/>
              <a:ea typeface="宋体" panose="02010600030101010101" pitchFamily="2" charset="-122"/>
              <a:cs typeface="Times New Roman" panose="02020603050405020304" pitchFamily="18" charset="0"/>
            </a:endParaRPr>
          </a:p>
        </p:txBody>
      </p:sp>
      <p:pic>
        <p:nvPicPr>
          <p:cNvPr id="12" name="图片 11"/>
          <p:cNvPicPr>
            <a:picLocks noChangeAspect="1"/>
          </p:cNvPicPr>
          <p:nvPr/>
        </p:nvPicPr>
        <p:blipFill>
          <a:blip r:embed="rId3"/>
          <a:stretch>
            <a:fillRect/>
          </a:stretch>
        </p:blipFill>
        <p:spPr>
          <a:xfrm>
            <a:off x="668655" y="3951605"/>
            <a:ext cx="5989955" cy="200215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rPr>
              <a:t>3. 基于特征匹配与语义融合的异构数据关联融合方法</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2" name="文本框 1"/>
          <p:cNvSpPr txBox="1"/>
          <p:nvPr/>
        </p:nvSpPr>
        <p:spPr>
          <a:xfrm>
            <a:off x="248285" y="859155"/>
            <a:ext cx="6318250" cy="5675630"/>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3</a:t>
            </a:r>
            <a:r>
              <a:rPr lang="zh-CN" altLang="en-US" sz="2000" b="1" kern="0" dirty="0">
                <a:solidFill>
                  <a:srgbClr val="7030A0"/>
                </a:solidFill>
                <a:latin typeface="微软雅黑" panose="020B0503020204020204" pitchFamily="34" charset="-122"/>
                <a:ea typeface="微软雅黑" panose="020B0503020204020204" pitchFamily="34" charset="-122"/>
              </a:rPr>
              <a:t>）基于语义融合的</a:t>
            </a:r>
            <a:r>
              <a:rPr lang="zh-CN" altLang="en-US" sz="2000" b="1" kern="0" dirty="0">
                <a:solidFill>
                  <a:srgbClr val="7030A0"/>
                </a:solidFill>
                <a:latin typeface="微软雅黑" panose="020B0503020204020204" pitchFamily="34" charset="-122"/>
                <a:ea typeface="微软雅黑" panose="020B0503020204020204" pitchFamily="34" charset="-122"/>
                <a:sym typeface="+mn-ea"/>
              </a:rPr>
              <a:t>多源异构数据集</a:t>
            </a:r>
            <a:r>
              <a:rPr lang="zh-CN" altLang="en-US" sz="2000" b="1" kern="0" dirty="0">
                <a:solidFill>
                  <a:srgbClr val="7030A0"/>
                </a:solidFill>
                <a:latin typeface="微软雅黑" panose="020B0503020204020204" pitchFamily="34" charset="-122"/>
                <a:ea typeface="微软雅黑" panose="020B0503020204020204" pitchFamily="34" charset="-122"/>
              </a:rPr>
              <a:t>融合方法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lvl="1" indent="0" algn="just">
              <a:lnSpc>
                <a:spcPct val="200000"/>
              </a:lnSpc>
              <a:buFont typeface="Wingdings" panose="05000000000000000000" pitchFamily="2" charset="2"/>
              <a:buNone/>
            </a:pPr>
            <a:r>
              <a:rPr lang="zh-CN" altLang="en-US" sz="2000" b="1" kern="100" dirty="0">
                <a:latin typeface="Calibri" panose="020F0502020204030204" charset="0"/>
                <a:ea typeface="宋体" panose="02010600030101010101" pitchFamily="2" charset="-122"/>
                <a:cs typeface="Times New Roman" panose="02020603050405020304" pitchFamily="18" charset="0"/>
              </a:rPr>
              <a:t>②</a:t>
            </a:r>
            <a:r>
              <a:rPr lang="en-US" altLang="zh-CN" sz="2000" b="1" kern="100" dirty="0">
                <a:latin typeface="Calibri" panose="020F0502020204030204" charset="0"/>
                <a:ea typeface="宋体" panose="02010600030101010101" pitchFamily="2" charset="-122"/>
                <a:cs typeface="Times New Roman" panose="02020603050405020304" pitchFamily="18" charset="0"/>
              </a:rPr>
              <a:t> </a:t>
            </a:r>
            <a:r>
              <a:rPr lang="zh-CN" altLang="en-US" sz="2000" b="1" kern="100" dirty="0">
                <a:latin typeface="Calibri" panose="020F0502020204030204" charset="0"/>
                <a:ea typeface="宋体" panose="02010600030101010101" pitchFamily="2" charset="-122"/>
                <a:cs typeface="Times New Roman" panose="02020603050405020304" pitchFamily="18" charset="0"/>
              </a:rPr>
              <a:t>基于语义相似性的异构数据互补方法</a:t>
            </a:r>
            <a:endParaRPr lang="zh-CN" altLang="en-US" sz="2000" b="1" kern="100" dirty="0">
              <a:latin typeface="Calibri" panose="020F0502020204030204" charset="0"/>
              <a:ea typeface="宋体" panose="02010600030101010101" pitchFamily="2" charset="-122"/>
              <a:cs typeface="Times New Roman" panose="02020603050405020304" pitchFamily="18" charset="0"/>
            </a:endParaRPr>
          </a:p>
          <a:p>
            <a:pPr marL="742950" lvl="1" indent="-285750" algn="just">
              <a:lnSpc>
                <a:spcPct val="150000"/>
              </a:lnSpc>
              <a:buFont typeface="Arial" panose="020B0604020202020204" pitchFamily="34" charset="0"/>
              <a:buChar char="•"/>
            </a:pP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利用不同对象之间的</a:t>
            </a:r>
            <a:r>
              <a:rPr lang="zh-CN"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sym typeface="+mn-ea"/>
              </a:rPr>
              <a:t>语义相关性</a:t>
            </a: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融合不同数据集</a:t>
            </a:r>
            <a:endParaRPr lang="zh-CN" sz="20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相似度模型组成：</a:t>
            </a:r>
            <a:r>
              <a:rPr lang="zh-CN"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sym typeface="+mn-ea"/>
              </a:rPr>
              <a:t>输入层、表示层，匹配层</a:t>
            </a:r>
            <a:endParaRPr lang="zh-CN"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sym typeface="+mn-ea"/>
            </a:endParaRPr>
          </a:p>
          <a:p>
            <a:pPr marL="0" lvl="1" indent="0" algn="just">
              <a:lnSpc>
                <a:spcPct val="200000"/>
              </a:lnSpc>
              <a:buNone/>
            </a:pPr>
            <a:r>
              <a:rPr lang="en-US" altLang="zh-CN" sz="2000" b="1" kern="100" dirty="0">
                <a:latin typeface="Calibri" panose="020F0502020204030204" charset="0"/>
                <a:ea typeface="宋体" panose="02010600030101010101" pitchFamily="2" charset="-122"/>
                <a:cs typeface="Times New Roman" panose="02020603050405020304" pitchFamily="18" charset="0"/>
                <a:sym typeface="+mn-ea"/>
              </a:rPr>
              <a:t>        </a:t>
            </a:r>
            <a:r>
              <a:rPr lang="zh-CN" altLang="en-US" sz="2000" b="1" kern="100" dirty="0">
                <a:latin typeface="Calibri" panose="020F0502020204030204" charset="0"/>
                <a:ea typeface="宋体" panose="02010600030101010101" pitchFamily="2" charset="-122"/>
                <a:cs typeface="Times New Roman" panose="02020603050405020304" pitchFamily="18" charset="0"/>
                <a:sym typeface="+mn-ea"/>
              </a:rPr>
              <a:t>③</a:t>
            </a:r>
            <a:r>
              <a:rPr lang="en-US" altLang="zh-CN" sz="2000" b="1" kern="100" dirty="0">
                <a:latin typeface="Calibri" panose="020F0502020204030204" charset="0"/>
                <a:ea typeface="宋体" panose="02010600030101010101" pitchFamily="2" charset="-122"/>
                <a:cs typeface="Times New Roman" panose="02020603050405020304" pitchFamily="18" charset="0"/>
                <a:sym typeface="+mn-ea"/>
              </a:rPr>
              <a:t> 基于多层语义匹配的异构数据迁移融合算法</a:t>
            </a:r>
            <a:endParaRPr lang="zh-CN" sz="20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采用深度学习方法，通过</a:t>
            </a:r>
            <a:r>
              <a:rPr lang="zh-CN"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sym typeface="+mn-ea"/>
              </a:rPr>
              <a:t>多层非线性转化</a:t>
            </a: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抽象数据</a:t>
            </a:r>
            <a:r>
              <a:rPr lang="zh-CN"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sym typeface="+mn-ea"/>
              </a:rPr>
              <a:t>高层语义特征</a:t>
            </a: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，促进相似语义融合</a:t>
            </a:r>
            <a:endParaRPr lang="zh-CN" sz="20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150000"/>
              </a:lnSpc>
              <a:buFont typeface="Arial" panose="020B0604020202020204" pitchFamily="34" charset="0"/>
              <a:buChar char="•"/>
            </a:pP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有效消解异构数据集间的</a:t>
            </a:r>
            <a:r>
              <a:rPr lang="zh-CN"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sym typeface="+mn-ea"/>
              </a:rPr>
              <a:t>语义偏差</a:t>
            </a:r>
            <a:r>
              <a:rPr lang="zh-CN" sz="2000" kern="100" dirty="0">
                <a:effectLst/>
                <a:latin typeface="Calibri" panose="020F0502020204030204" charset="0"/>
                <a:ea typeface="宋体" panose="02010600030101010101" pitchFamily="2" charset="-122"/>
                <a:cs typeface="Times New Roman" panose="02020603050405020304" pitchFamily="18" charset="0"/>
                <a:sym typeface="+mn-ea"/>
              </a:rPr>
              <a:t>对迁移融合结果的影响</a:t>
            </a:r>
            <a:endParaRPr lang="zh-CN" sz="2000" kern="100" dirty="0">
              <a:effectLst/>
              <a:latin typeface="Calibri" panose="020F0502020204030204" charset="0"/>
              <a:ea typeface="宋体" panose="02010600030101010101" pitchFamily="2" charset="-122"/>
              <a:cs typeface="Times New Roman" panose="02020603050405020304" pitchFamily="18" charset="0"/>
              <a:sym typeface="+mn-ea"/>
            </a:endParaRPr>
          </a:p>
          <a:p>
            <a:pPr lvl="1" indent="0" algn="just">
              <a:lnSpc>
                <a:spcPct val="200000"/>
              </a:lnSpc>
              <a:buFont typeface="Wingdings" panose="05000000000000000000" pitchFamily="2" charset="2"/>
              <a:buNone/>
            </a:pPr>
            <a:endParaRPr lang="zh-CN" altLang="en-US" sz="2000" b="1" kern="100" dirty="0">
              <a:latin typeface="Calibri" panose="020F0502020204030204" charset="0"/>
              <a:ea typeface="宋体" panose="02010600030101010101" pitchFamily="2" charset="-122"/>
              <a:cs typeface="Times New Roman" panose="02020603050405020304" pitchFamily="18" charset="0"/>
            </a:endParaRPr>
          </a:p>
        </p:txBody>
      </p:sp>
      <p:pic>
        <p:nvPicPr>
          <p:cNvPr id="101" name="图片 100"/>
          <p:cNvPicPr/>
          <p:nvPr/>
        </p:nvPicPr>
        <p:blipFill>
          <a:blip r:embed="rId1"/>
          <a:stretch>
            <a:fillRect/>
          </a:stretch>
        </p:blipFill>
        <p:spPr>
          <a:xfrm>
            <a:off x="7050405" y="3246120"/>
            <a:ext cx="4871085" cy="2596515"/>
          </a:xfrm>
          <a:prstGeom prst="rect">
            <a:avLst/>
          </a:prstGeom>
          <a:noFill/>
          <a:ln w="9525">
            <a:solidFill>
              <a:schemeClr val="tx1">
                <a:lumMod val="65000"/>
                <a:lumOff val="35000"/>
              </a:schemeClr>
            </a:solidFill>
          </a:ln>
        </p:spPr>
      </p:pic>
      <p:sp>
        <p:nvSpPr>
          <p:cNvPr id="16" name="文本框 15"/>
          <p:cNvSpPr txBox="1"/>
          <p:nvPr/>
        </p:nvSpPr>
        <p:spPr>
          <a:xfrm>
            <a:off x="6764020" y="5842635"/>
            <a:ext cx="5157470" cy="414020"/>
          </a:xfrm>
          <a:prstGeom prst="rect">
            <a:avLst/>
          </a:prstGeom>
          <a:noFill/>
        </p:spPr>
        <p:txBody>
          <a:bodyPr wrap="square">
            <a:spAutoFit/>
          </a:bodyPr>
          <a:p>
            <a:pPr indent="306070" algn="ctr">
              <a:lnSpc>
                <a:spcPct val="150000"/>
              </a:lnSpc>
            </a:pPr>
            <a:r>
              <a:rPr lang="zh-CN" altLang="en-US" sz="1400" b="1" kern="100" dirty="0">
                <a:latin typeface="Calibri" panose="020F0502020204030204" charset="0"/>
                <a:ea typeface="宋体" panose="02010600030101010101" pitchFamily="2" charset="-122"/>
                <a:cs typeface="Times New Roman" panose="02020603050405020304" pitchFamily="18" charset="0"/>
              </a:rPr>
              <a:t>排序相似性经典模型DSSM示意图</a:t>
            </a:r>
            <a:r>
              <a:rPr lang="en-US" altLang="zh-CN" sz="1400" b="1" kern="100" baseline="30000" dirty="0">
                <a:latin typeface="Calibri" panose="020F0502020204030204" charset="0"/>
                <a:ea typeface="宋体" panose="02010600030101010101" pitchFamily="2" charset="-122"/>
                <a:cs typeface="Times New Roman" panose="02020603050405020304" pitchFamily="18" charset="0"/>
              </a:rPr>
              <a:t>[11]</a:t>
            </a:r>
            <a:endParaRPr lang="en-US" altLang="zh-CN" sz="1400" b="1" kern="100" baseline="30000" dirty="0">
              <a:latin typeface="Calibri" panose="020F0502020204030204" charset="0"/>
              <a:ea typeface="宋体"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7134860" y="1146175"/>
            <a:ext cx="3578860" cy="727710"/>
          </a:xfrm>
          <a:prstGeom prst="rect">
            <a:avLst/>
          </a:prstGeom>
        </p:spPr>
      </p:pic>
      <p:pic>
        <p:nvPicPr>
          <p:cNvPr id="4" name="图片 3"/>
          <p:cNvPicPr>
            <a:picLocks noChangeAspect="1"/>
          </p:cNvPicPr>
          <p:nvPr/>
        </p:nvPicPr>
        <p:blipFill>
          <a:blip r:embed="rId3"/>
          <a:stretch>
            <a:fillRect/>
          </a:stretch>
        </p:blipFill>
        <p:spPr>
          <a:xfrm>
            <a:off x="7134860" y="1708150"/>
            <a:ext cx="2473960" cy="720090"/>
          </a:xfrm>
          <a:prstGeom prst="rect">
            <a:avLst/>
          </a:prstGeom>
        </p:spPr>
      </p:pic>
      <p:pic>
        <p:nvPicPr>
          <p:cNvPr id="5" name="图片 4"/>
          <p:cNvPicPr>
            <a:picLocks noChangeAspect="1"/>
          </p:cNvPicPr>
          <p:nvPr/>
        </p:nvPicPr>
        <p:blipFill>
          <a:blip r:embed="rId4"/>
          <a:stretch>
            <a:fillRect/>
          </a:stretch>
        </p:blipFill>
        <p:spPr>
          <a:xfrm>
            <a:off x="7051040" y="2299335"/>
            <a:ext cx="3067685" cy="654685"/>
          </a:xfrm>
          <a:prstGeom prst="rect">
            <a:avLst/>
          </a:prstGeom>
        </p:spPr>
      </p:pic>
      <p:sp>
        <p:nvSpPr>
          <p:cNvPr id="6" name="文本框 5"/>
          <p:cNvSpPr txBox="1"/>
          <p:nvPr/>
        </p:nvSpPr>
        <p:spPr>
          <a:xfrm>
            <a:off x="10541000" y="1309370"/>
            <a:ext cx="1455420" cy="398780"/>
          </a:xfrm>
          <a:prstGeom prst="rect">
            <a:avLst/>
          </a:prstGeom>
          <a:noFill/>
        </p:spPr>
        <p:txBody>
          <a:bodyPr wrap="square" rtlCol="0" anchor="t">
            <a:spAutoFit/>
          </a:bodyPr>
          <a:p>
            <a:r>
              <a:rPr lang="en-US" altLang="zh-CN" sz="2000" kern="100" dirty="0">
                <a:effectLst/>
                <a:latin typeface="Calibri" panose="020F0502020204030204" charset="0"/>
                <a:ea typeface="宋体" panose="02010600030101010101" pitchFamily="2" charset="-122"/>
                <a:cs typeface="Times New Roman" panose="02020603050405020304" pitchFamily="18" charset="0"/>
                <a:sym typeface="+mn-ea"/>
              </a:rPr>
              <a:t>—</a:t>
            </a:r>
            <a:r>
              <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rPr>
              <a:t>相似性</a:t>
            </a:r>
            <a:endPar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endParaRPr>
          </a:p>
        </p:txBody>
      </p:sp>
      <p:sp>
        <p:nvSpPr>
          <p:cNvPr id="7" name="文本框 6"/>
          <p:cNvSpPr txBox="1"/>
          <p:nvPr/>
        </p:nvSpPr>
        <p:spPr>
          <a:xfrm>
            <a:off x="10264775" y="1868170"/>
            <a:ext cx="1455420" cy="398780"/>
          </a:xfrm>
          <a:prstGeom prst="rect">
            <a:avLst/>
          </a:prstGeom>
          <a:noFill/>
        </p:spPr>
        <p:txBody>
          <a:bodyPr wrap="square" rtlCol="0" anchor="t">
            <a:spAutoFit/>
          </a:bodyPr>
          <a:p>
            <a:r>
              <a:rPr lang="en-US" altLang="zh-CN" sz="2000" kern="100" dirty="0">
                <a:effectLst/>
                <a:latin typeface="Calibri" panose="020F0502020204030204" charset="0"/>
                <a:ea typeface="宋体" panose="02010600030101010101" pitchFamily="2" charset="-122"/>
                <a:cs typeface="Times New Roman" panose="02020603050405020304" pitchFamily="18" charset="0"/>
                <a:sym typeface="+mn-ea"/>
              </a:rPr>
              <a:t>—</a:t>
            </a:r>
            <a:r>
              <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rPr>
              <a:t>后验概率</a:t>
            </a:r>
            <a:endPar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endParaRPr>
          </a:p>
        </p:txBody>
      </p:sp>
      <p:sp>
        <p:nvSpPr>
          <p:cNvPr id="8" name="文本框 7"/>
          <p:cNvSpPr txBox="1"/>
          <p:nvPr/>
        </p:nvSpPr>
        <p:spPr>
          <a:xfrm>
            <a:off x="10264775" y="2426970"/>
            <a:ext cx="1455420" cy="398780"/>
          </a:xfrm>
          <a:prstGeom prst="rect">
            <a:avLst/>
          </a:prstGeom>
          <a:noFill/>
        </p:spPr>
        <p:txBody>
          <a:bodyPr wrap="square" rtlCol="0" anchor="t">
            <a:spAutoFit/>
          </a:bodyPr>
          <a:p>
            <a:r>
              <a:rPr lang="en-US" altLang="zh-CN" sz="2000" kern="100" dirty="0">
                <a:effectLst/>
                <a:latin typeface="Calibri" panose="020F0502020204030204" charset="0"/>
                <a:ea typeface="宋体" panose="02010600030101010101" pitchFamily="2" charset="-122"/>
                <a:cs typeface="Times New Roman" panose="02020603050405020304" pitchFamily="18" charset="0"/>
                <a:sym typeface="+mn-ea"/>
              </a:rPr>
              <a:t>—</a:t>
            </a:r>
            <a:r>
              <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rPr>
              <a:t>损失函数</a:t>
            </a:r>
            <a:endPar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endParaRPr>
          </a:p>
        </p:txBody>
      </p:sp>
      <p:sp>
        <p:nvSpPr>
          <p:cNvPr id="12" name="矩形 11"/>
          <p:cNvSpPr/>
          <p:nvPr/>
        </p:nvSpPr>
        <p:spPr>
          <a:xfrm>
            <a:off x="7051040" y="1210945"/>
            <a:ext cx="4870450" cy="174307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94385" y="909320"/>
            <a:ext cx="10614660" cy="5981700"/>
          </a:xfrm>
          <a:prstGeom prst="rect">
            <a:avLst/>
          </a:prstGeom>
        </p:spPr>
      </p:pic>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sym typeface="+mn-ea"/>
              </a:rPr>
              <a:t>4. 基于分布式框架的运维数据整合和模型加载策略</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sym typeface="+mn-ea"/>
            </a:endParaRPr>
          </a:p>
        </p:txBody>
      </p:sp>
      <p:sp>
        <p:nvSpPr>
          <p:cNvPr id="9" name="箭头: 右 8"/>
          <p:cNvSpPr/>
          <p:nvPr/>
        </p:nvSpPr>
        <p:spPr>
          <a:xfrm rot="16200000" flipH="1">
            <a:off x="3314700" y="2860040"/>
            <a:ext cx="466090"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箭头: 右 8"/>
          <p:cNvSpPr/>
          <p:nvPr/>
        </p:nvSpPr>
        <p:spPr>
          <a:xfrm>
            <a:off x="6116955" y="4723765"/>
            <a:ext cx="514985"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箭头: 右 8"/>
          <p:cNvSpPr/>
          <p:nvPr/>
        </p:nvSpPr>
        <p:spPr>
          <a:xfrm rot="5400000" flipH="1" flipV="1">
            <a:off x="8656955" y="2860040"/>
            <a:ext cx="466090" cy="63627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sym typeface="+mn-ea"/>
              </a:rPr>
              <a:t>4. 基于分布式框架的运维数据整合和模型加载策略</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2" name="文本框 1"/>
          <p:cNvSpPr txBox="1"/>
          <p:nvPr/>
        </p:nvSpPr>
        <p:spPr>
          <a:xfrm>
            <a:off x="238760" y="942975"/>
            <a:ext cx="11528425" cy="5713095"/>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1</a:t>
            </a:r>
            <a:r>
              <a:rPr lang="zh-CN" altLang="en-US" sz="2000" b="1" kern="0" dirty="0">
                <a:solidFill>
                  <a:srgbClr val="7030A0"/>
                </a:solidFill>
                <a:latin typeface="微软雅黑" panose="020B0503020204020204" pitchFamily="34" charset="-122"/>
                <a:ea typeface="微软雅黑" panose="020B0503020204020204" pitchFamily="34" charset="-122"/>
              </a:rPr>
              <a:t>）分布式架构下的数据融合策略</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marL="742950" lvl="1" indent="-285750" algn="just">
              <a:lnSpc>
                <a:spcPct val="200000"/>
              </a:lnSpc>
              <a:buFont typeface="Arial" panose="020B0604020202020204" pitchFamily="34" charset="0"/>
              <a:buChar char="•"/>
            </a:pPr>
            <a:r>
              <a:rPr lang="zh-CN" altLang="zh-CN" sz="2000" kern="0" dirty="0">
                <a:effectLst/>
                <a:ea typeface="宋体" panose="02010600030101010101" pitchFamily="2" charset="-122"/>
                <a:cs typeface="宋体" panose="02010600030101010101" pitchFamily="2" charset="-122"/>
              </a:rPr>
              <a:t>每一个数据来源节点的数据处理单独进行，处理结果发送至</a:t>
            </a:r>
            <a:r>
              <a:rPr lang="zh-CN" altLang="zh-CN" sz="2000" b="1" kern="0" dirty="0">
                <a:solidFill>
                  <a:srgbClr val="FF0000"/>
                </a:solidFill>
                <a:ea typeface="宋体" panose="02010600030101010101" pitchFamily="2" charset="-122"/>
              </a:rPr>
              <a:t>融合节点</a:t>
            </a:r>
            <a:endParaRPr lang="zh-CN" altLang="zh-CN" sz="2000" b="1" kern="0" dirty="0">
              <a:solidFill>
                <a:srgbClr val="FF0000"/>
              </a:solidFill>
              <a:effectLst/>
              <a:ea typeface="宋体" panose="02010600030101010101" pitchFamily="2" charset="-122"/>
              <a:cs typeface="宋体" panose="02010600030101010101" pitchFamily="2" charset="-122"/>
            </a:endParaRPr>
          </a:p>
          <a:p>
            <a:pPr marL="742950" lvl="1" indent="-285750" algn="just">
              <a:lnSpc>
                <a:spcPct val="200000"/>
              </a:lnSpc>
              <a:buFont typeface="Arial" panose="020B0604020202020204" pitchFamily="34" charset="0"/>
              <a:buChar char="•"/>
            </a:pPr>
            <a:r>
              <a:rPr lang="zh-CN" altLang="zh-CN" sz="2000" kern="0" dirty="0">
                <a:effectLst/>
                <a:ea typeface="宋体" panose="02010600030101010101" pitchFamily="2" charset="-122"/>
                <a:cs typeface="宋体" panose="02010600030101010101" pitchFamily="2" charset="-122"/>
              </a:rPr>
              <a:t>每一个融合节点负责处理接收到的其他节点的信息</a:t>
            </a:r>
            <a:endParaRPr lang="en-US" altLang="zh-CN" sz="2000" kern="100" dirty="0">
              <a:latin typeface="Calibri" panose="020F0502020204030204" charset="0"/>
              <a:ea typeface="宋体" panose="02010600030101010101" pitchFamily="2" charset="-122"/>
              <a:cs typeface="Times New Roman" panose="02020603050405020304" pitchFamily="18" charset="0"/>
            </a:endParaRPr>
          </a:p>
          <a:p>
            <a:pPr marL="285750" indent="-28575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2）数据动态储存与管理技术</a:t>
            </a:r>
            <a:endParaRPr lang="en-US" altLang="zh-CN" sz="2000" b="1" kern="0" dirty="0">
              <a:solidFill>
                <a:srgbClr val="7030A0"/>
              </a:solidFill>
              <a:latin typeface="微软雅黑" panose="020B0503020204020204" pitchFamily="34" charset="-122"/>
              <a:ea typeface="微软雅黑" panose="020B0503020204020204" pitchFamily="34" charset="-122"/>
            </a:endParaRPr>
          </a:p>
          <a:p>
            <a:pPr marL="742950" lvl="1" indent="-285750" algn="just">
              <a:lnSpc>
                <a:spcPct val="200000"/>
              </a:lnSpc>
              <a:buFont typeface="Arial" panose="020B0604020202020204" pitchFamily="34" charset="0"/>
              <a:buChar char="•"/>
            </a:pPr>
            <a:r>
              <a:rPr lang="zh-CN" altLang="zh-CN" sz="2000" b="1" kern="0" dirty="0">
                <a:solidFill>
                  <a:schemeClr val="tx1"/>
                </a:solidFill>
                <a:ea typeface="宋体" panose="02010600030101010101" pitchFamily="2" charset="-122"/>
              </a:rPr>
              <a:t>ETL：</a:t>
            </a:r>
            <a:r>
              <a:rPr lang="zh-CN" altLang="zh-CN" sz="2000" kern="0" dirty="0">
                <a:solidFill>
                  <a:srgbClr val="FF0000"/>
                </a:solidFill>
                <a:ea typeface="宋体" panose="02010600030101010101" pitchFamily="2" charset="-122"/>
              </a:rPr>
              <a:t>抽取（Extract）、清洗转化（Transaction）、加载（Load）</a:t>
            </a:r>
            <a:r>
              <a:rPr lang="zh-CN" altLang="zh-CN" sz="2000" kern="0" dirty="0">
                <a:ea typeface="宋体" panose="02010600030101010101" pitchFamily="2" charset="-122"/>
              </a:rPr>
              <a:t>等操作</a:t>
            </a:r>
            <a:r>
              <a:rPr lang="zh-CN" altLang="zh-CN" sz="2000" kern="0" dirty="0">
                <a:ea typeface="宋体" panose="02010600030101010101" pitchFamily="2" charset="-122"/>
                <a:sym typeface="+mn-ea"/>
              </a:rPr>
              <a:t>将数据</a:t>
            </a:r>
            <a:r>
              <a:rPr lang="zh-CN" altLang="zh-CN" sz="2000" kern="0" dirty="0">
                <a:ea typeface="宋体" panose="02010600030101010101" pitchFamily="2" charset="-122"/>
              </a:rPr>
              <a:t>存储到数据仓库</a:t>
            </a:r>
            <a:endParaRPr lang="zh-CN" altLang="zh-CN" sz="2000" kern="0" dirty="0">
              <a:ea typeface="宋体" panose="02010600030101010101" pitchFamily="2" charset="-122"/>
            </a:endParaRPr>
          </a:p>
          <a:p>
            <a:pPr marL="742950" lvl="1" indent="-285750" algn="just">
              <a:lnSpc>
                <a:spcPct val="200000"/>
              </a:lnSpc>
              <a:buFont typeface="Arial" panose="020B0604020202020204" pitchFamily="34" charset="0"/>
              <a:buChar char="•"/>
            </a:pPr>
            <a:r>
              <a:rPr lang="zh-CN" altLang="zh-CN" sz="2000" b="1" kern="0" dirty="0">
                <a:ea typeface="宋体" panose="02010600030101010101" pitchFamily="2" charset="-122"/>
              </a:rPr>
              <a:t>数据库管理：</a:t>
            </a:r>
            <a:r>
              <a:rPr lang="zh-CN" altLang="zh-CN" sz="2000" kern="0" dirty="0">
                <a:ea typeface="宋体" panose="02010600030101010101" pitchFamily="2" charset="-122"/>
              </a:rPr>
              <a:t>对于分布式数据库系统，只能满足</a:t>
            </a:r>
            <a:r>
              <a:rPr lang="zh-CN" altLang="zh-CN" sz="2000" kern="0" dirty="0">
                <a:solidFill>
                  <a:srgbClr val="FF0000"/>
                </a:solidFill>
                <a:ea typeface="宋体" panose="02010600030101010101" pitchFamily="2" charset="-122"/>
              </a:rPr>
              <a:t>一致性(Consistency)、可用性(Availability)、分区容错性(Partition tolerance)</a:t>
            </a:r>
            <a:r>
              <a:rPr lang="zh-CN" altLang="zh-CN" sz="2000" kern="0" dirty="0">
                <a:ea typeface="宋体" panose="02010600030101010101" pitchFamily="2" charset="-122"/>
              </a:rPr>
              <a:t>中的两个特性</a:t>
            </a:r>
            <a:endParaRPr lang="zh-CN" altLang="zh-CN" sz="2000" kern="0" dirty="0">
              <a:ea typeface="宋体" panose="02010600030101010101" pitchFamily="2" charset="-122"/>
            </a:endParaRPr>
          </a:p>
          <a:p>
            <a:pPr marL="742950" lvl="1" indent="-285750" algn="just">
              <a:lnSpc>
                <a:spcPct val="200000"/>
              </a:lnSpc>
              <a:buFont typeface="Arial" panose="020B0604020202020204" pitchFamily="34" charset="0"/>
              <a:buChar char="•"/>
            </a:pPr>
            <a:r>
              <a:rPr lang="zh-CN" altLang="zh-CN" sz="2000" b="1" kern="0" dirty="0">
                <a:ea typeface="宋体" panose="02010600030101010101" pitchFamily="2" charset="-122"/>
                <a:sym typeface="+mn-ea"/>
              </a:rPr>
              <a:t>数据处理加速方法：</a:t>
            </a:r>
            <a:r>
              <a:rPr lang="zh-CN" altLang="zh-CN" sz="2000" kern="0" dirty="0">
                <a:ea typeface="宋体" panose="02010600030101010101" pitchFamily="2" charset="-122"/>
                <a:sym typeface="+mn-ea"/>
              </a:rPr>
              <a:t>目前常用的几种数据处理加速方法为</a:t>
            </a:r>
            <a:r>
              <a:rPr lang="zh-CN" altLang="zh-CN" sz="2000" kern="0" dirty="0">
                <a:solidFill>
                  <a:srgbClr val="FF0000"/>
                </a:solidFill>
                <a:ea typeface="宋体" panose="02010600030101010101" pitchFamily="2" charset="-122"/>
                <a:sym typeface="+mn-ea"/>
              </a:rPr>
              <a:t>GPU加速、数据缓存、异步机制</a:t>
            </a:r>
            <a:r>
              <a:rPr lang="zh-CN" altLang="zh-CN" sz="2000" kern="0" dirty="0">
                <a:ea typeface="宋体" panose="02010600030101010101" pitchFamily="2" charset="-122"/>
                <a:sym typeface="+mn-ea"/>
              </a:rPr>
              <a:t>等</a:t>
            </a:r>
            <a:endParaRPr lang="zh-CN" altLang="zh-CN" sz="2000" kern="0" dirty="0">
              <a:ea typeface="宋体" panose="02010600030101010101" pitchFamily="2" charset="-122"/>
              <a:sym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69369" y="695426"/>
            <a:ext cx="8990829" cy="573405"/>
          </a:xfrm>
          <a:prstGeom prst="rect">
            <a:avLst/>
          </a:prstGeom>
        </p:spPr>
        <p:txBody>
          <a:bodyPr wrap="square">
            <a:spAutoFit/>
          </a:bodyPr>
          <a:lstStyle/>
          <a:p>
            <a:pPr lvl="0">
              <a:lnSpc>
                <a:spcPct val="112000"/>
              </a:lnSpc>
              <a:defRPr/>
            </a:pPr>
            <a:r>
              <a:rPr lang="zh-CN" altLang="en-US" sz="2800" b="1" dirty="0" smtClean="0">
                <a:solidFill>
                  <a:srgbClr val="002060"/>
                </a:solidFill>
                <a:latin typeface="微软雅黑" panose="020B0503020204020204" pitchFamily="34" charset="-122"/>
                <a:ea typeface="微软雅黑" panose="020B0503020204020204" pitchFamily="34" charset="-122"/>
              </a:rPr>
              <a:t>专题三  面向多源异构运维数据的融合模型与管理方法</a:t>
            </a:r>
            <a:endParaRPr lang="zh-CN" altLang="en-US" sz="2800" b="1" dirty="0" smtClean="0">
              <a:solidFill>
                <a:srgbClr val="002060"/>
              </a:solidFill>
              <a:latin typeface="微软雅黑" panose="020B0503020204020204" pitchFamily="34" charset="-122"/>
              <a:ea typeface="微软雅黑" panose="020B0503020204020204" pitchFamily="34" charset="-122"/>
            </a:endParaRPr>
          </a:p>
        </p:txBody>
      </p:sp>
      <p:sp>
        <p:nvSpPr>
          <p:cNvPr id="10" name="Content Placeholder 2"/>
          <p:cNvSpPr txBox="1"/>
          <p:nvPr/>
        </p:nvSpPr>
        <p:spPr>
          <a:xfrm>
            <a:off x="1196209" y="2327034"/>
            <a:ext cx="11187211" cy="2671899"/>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defRPr/>
            </a:pPr>
            <a:r>
              <a:rPr lang="zh-CN" altLang="en-US"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第</a:t>
            </a:r>
            <a:r>
              <a:rPr lang="en-US" altLang="zh-CN" sz="5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部分：</a:t>
            </a:r>
            <a:endParaRPr lang="en-US" altLang="zh-CN"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defRPr/>
            </a:pPr>
            <a:r>
              <a:rPr lang="zh-CN" altLang="en-US" sz="4800" b="1" dirty="0">
                <a:solidFill>
                  <a:srgbClr val="1D8DE5"/>
                </a:solidFill>
                <a:latin typeface="微软雅黑" panose="020B0503020204020204" pitchFamily="34" charset="-122"/>
                <a:ea typeface="微软雅黑" panose="020B0503020204020204" pitchFamily="34" charset="-122"/>
                <a:cs typeface="Arial" panose="020B0604020202020204" pitchFamily="34" charset="0"/>
              </a:rPr>
              <a:t>课  题  概  要</a:t>
            </a:r>
            <a:endParaRPr lang="zh-CN" altLang="en-US" sz="4800" b="1" dirty="0">
              <a:solidFill>
                <a:srgbClr val="1D8DE5"/>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p:cNvSpPr txBox="1"/>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kern="0" dirty="0" smtClean="0">
                <a:solidFill>
                  <a:prstClr val="white"/>
                </a:solidFill>
                <a:latin typeface="微软雅黑" panose="020B0503020204020204" pitchFamily="34" charset="-122"/>
                <a:ea typeface="微软雅黑" panose="020B0503020204020204" pitchFamily="34" charset="-122"/>
                <a:cs typeface="+mn-ea"/>
                <a:sym typeface="+mn-ea"/>
              </a:rPr>
              <a:t>4. 基于分布式框架的运维数据整合和模型加载策略</a:t>
            </a:r>
            <a:endParaRPr lang="zh-CN" altLang="en-US" sz="2800" b="1" kern="0" dirty="0" smtClean="0">
              <a:solidFill>
                <a:prstClr val="white"/>
              </a:solidFill>
              <a:latin typeface="微软雅黑" panose="020B0503020204020204" pitchFamily="34" charset="-122"/>
              <a:ea typeface="微软雅黑" panose="020B0503020204020204" pitchFamily="34" charset="-122"/>
              <a:cs typeface="+mn-ea"/>
            </a:endParaRPr>
          </a:p>
        </p:txBody>
      </p:sp>
      <p:sp>
        <p:nvSpPr>
          <p:cNvPr id="3" name="文本框 2"/>
          <p:cNvSpPr txBox="1"/>
          <p:nvPr/>
        </p:nvSpPr>
        <p:spPr>
          <a:xfrm>
            <a:off x="278869" y="919836"/>
            <a:ext cx="11431653" cy="5675633"/>
          </a:xfrm>
          <a:prstGeom prst="rect">
            <a:avLst/>
          </a:prstGeom>
          <a:noFill/>
        </p:spPr>
        <p:txBody>
          <a:bodyPr wrap="square" rtlCol="0">
            <a:no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rPr>
              <a:t>3</a:t>
            </a:r>
            <a:r>
              <a:rPr lang="zh-CN" altLang="en-US" sz="2000" b="1" kern="0" dirty="0">
                <a:solidFill>
                  <a:srgbClr val="7030A0"/>
                </a:solidFill>
                <a:latin typeface="微软雅黑" panose="020B0503020204020204" pitchFamily="34" charset="-122"/>
                <a:ea typeface="微软雅黑" panose="020B0503020204020204" pitchFamily="34" charset="-122"/>
              </a:rPr>
              <a:t>）数据模型轻量化处理方法</a:t>
            </a:r>
            <a:endParaRPr lang="zh-CN" altLang="en-US" sz="2000" b="1" kern="0" dirty="0">
              <a:solidFill>
                <a:srgbClr val="7030A0"/>
              </a:solidFill>
              <a:latin typeface="微软雅黑" panose="020B0503020204020204" pitchFamily="34" charset="-122"/>
              <a:ea typeface="微软雅黑" panose="020B0503020204020204" pitchFamily="34" charset="-122"/>
            </a:endParaRPr>
          </a:p>
          <a:p>
            <a:pPr marL="742950" lvl="1" indent="-285750" algn="just">
              <a:lnSpc>
                <a:spcPct val="200000"/>
              </a:lnSpc>
              <a:buFont typeface="Arial" panose="020B0604020202020204" pitchFamily="34" charset="0"/>
              <a:buChar char="•"/>
            </a:pPr>
            <a:r>
              <a:rPr lang="zh-CN" altLang="en-US"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rPr>
              <a:t>存储</a:t>
            </a:r>
            <a:r>
              <a:rPr lang="zh-CN" altLang="en-US" sz="2000" kern="100" dirty="0">
                <a:effectLst/>
                <a:latin typeface="Calibri" panose="020F0502020204030204" charset="0"/>
                <a:ea typeface="宋体" panose="02010600030101010101" pitchFamily="2" charset="-122"/>
                <a:cs typeface="Times New Roman" panose="02020603050405020304" pitchFamily="18" charset="0"/>
              </a:rPr>
              <a:t>轻量化方法：基于映射的模型表达、模型的网格简化技术</a:t>
            </a:r>
            <a:r>
              <a:rPr lang="en-US" altLang="zh-CN" sz="2000" kern="100" dirty="0">
                <a:effectLst/>
                <a:latin typeface="Calibri" panose="020F0502020204030204" charset="0"/>
                <a:ea typeface="宋体" panose="02010600030101010101" pitchFamily="2" charset="-122"/>
                <a:cs typeface="Times New Roman" panose="02020603050405020304" pitchFamily="18" charset="0"/>
              </a:rPr>
              <a:t>...</a:t>
            </a:r>
            <a:endParaRPr lang="zh-CN" altLang="en-US" sz="2000" kern="100" dirty="0">
              <a:effectLst/>
              <a:latin typeface="Calibri" panose="020F0502020204030204" charset="0"/>
              <a:ea typeface="宋体" panose="02010600030101010101" pitchFamily="2" charset="-122"/>
              <a:cs typeface="Times New Roman" panose="02020603050405020304" pitchFamily="18" charset="0"/>
            </a:endParaRPr>
          </a:p>
          <a:p>
            <a:pPr marL="742950" lvl="1" indent="-285750" algn="just">
              <a:lnSpc>
                <a:spcPct val="200000"/>
              </a:lnSpc>
              <a:buFont typeface="Arial" panose="020B0604020202020204" pitchFamily="34" charset="0"/>
              <a:buChar char="•"/>
            </a:pPr>
            <a:r>
              <a:rPr lang="zh-CN" altLang="en-US"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rPr>
              <a:t>传输</a:t>
            </a:r>
            <a:r>
              <a:rPr lang="zh-CN" altLang="en-US" sz="2000" kern="100" dirty="0">
                <a:effectLst/>
                <a:latin typeface="Calibri" panose="020F0502020204030204" charset="0"/>
                <a:ea typeface="宋体" panose="02010600030101010101" pitchFamily="2" charset="-122"/>
                <a:cs typeface="Times New Roman" panose="02020603050405020304" pitchFamily="18" charset="0"/>
              </a:rPr>
              <a:t>轻量化方法：网格压缩、法向量压缩、固定字典压缩法</a:t>
            </a:r>
            <a:r>
              <a:rPr lang="en-US" altLang="zh-CN" sz="2000" kern="100" dirty="0">
                <a:effectLst/>
                <a:latin typeface="Calibri" panose="020F0502020204030204" charset="0"/>
                <a:ea typeface="宋体" panose="02010600030101010101" pitchFamily="2" charset="-122"/>
                <a:cs typeface="Times New Roman" panose="02020603050405020304" pitchFamily="18" charset="0"/>
              </a:rPr>
              <a:t>...</a:t>
            </a:r>
            <a:endParaRPr lang="zh-CN" altLang="en-US" sz="2000" kern="100" dirty="0">
              <a:effectLst/>
              <a:latin typeface="Calibri" panose="020F0502020204030204" charset="0"/>
              <a:ea typeface="宋体" panose="02010600030101010101" pitchFamily="2" charset="-122"/>
              <a:cs typeface="Times New Roman" panose="02020603050405020304" pitchFamily="18" charset="0"/>
            </a:endParaRPr>
          </a:p>
          <a:p>
            <a:pPr marL="742950" lvl="1" indent="-285750" algn="just">
              <a:lnSpc>
                <a:spcPct val="200000"/>
              </a:lnSpc>
              <a:buFont typeface="Arial" panose="020B0604020202020204" pitchFamily="34" charset="0"/>
              <a:buChar char="•"/>
            </a:pPr>
            <a:r>
              <a:rPr lang="zh-CN" altLang="en-US"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rPr>
              <a:t>显示</a:t>
            </a:r>
            <a:r>
              <a:rPr lang="zh-CN" altLang="en-US" sz="2000" kern="100" dirty="0">
                <a:effectLst/>
                <a:latin typeface="Calibri" panose="020F0502020204030204" charset="0"/>
                <a:ea typeface="宋体" panose="02010600030101010101" pitchFamily="2" charset="-122"/>
                <a:cs typeface="Times New Roman" panose="02020603050405020304" pitchFamily="18" charset="0"/>
              </a:rPr>
              <a:t>轻量化方法：渐进网格技术、深度检测技术、细节层次技术</a:t>
            </a:r>
            <a:r>
              <a:rPr lang="en-US" altLang="zh-CN" sz="2000" kern="100" dirty="0">
                <a:effectLst/>
                <a:latin typeface="Calibri" panose="020F0502020204030204" charset="0"/>
                <a:ea typeface="宋体" panose="02010600030101010101" pitchFamily="2" charset="-122"/>
                <a:cs typeface="Times New Roman" panose="02020603050405020304" pitchFamily="18" charset="0"/>
              </a:rPr>
              <a:t>...</a:t>
            </a:r>
            <a:endParaRPr lang="zh-CN" altLang="en-US" sz="2000" kern="100" dirty="0">
              <a:effectLst/>
              <a:latin typeface="Calibri" panose="020F0502020204030204" charset="0"/>
              <a:ea typeface="宋体" panose="02010600030101010101" pitchFamily="2" charset="-122"/>
              <a:cs typeface="Times New Roman" panose="02020603050405020304" pitchFamily="18" charset="0"/>
            </a:endParaRPr>
          </a:p>
          <a:p>
            <a:pPr lvl="1" indent="0" algn="just">
              <a:lnSpc>
                <a:spcPct val="200000"/>
              </a:lnSpc>
              <a:buFont typeface="Wingdings" panose="05000000000000000000" pitchFamily="2" charset="2"/>
              <a:buNone/>
            </a:pPr>
            <a:endParaRPr lang="zh-CN" altLang="en-US" sz="2000" kern="100" dirty="0">
              <a:effectLst/>
              <a:latin typeface="Calibri" panose="020F0502020204030204" charset="0"/>
              <a:ea typeface="宋体" panose="02010600030101010101" pitchFamily="2" charset="-122"/>
              <a:cs typeface="Times New Roman" panose="02020603050405020304" pitchFamily="18" charset="0"/>
            </a:endParaRPr>
          </a:p>
        </p:txBody>
      </p:sp>
      <p:pic>
        <p:nvPicPr>
          <p:cNvPr id="12" name="图片 11"/>
          <p:cNvPicPr>
            <a:picLocks noChangeAspect="1"/>
          </p:cNvPicPr>
          <p:nvPr/>
        </p:nvPicPr>
        <p:blipFill>
          <a:blip r:embed="rId1"/>
          <a:stretch>
            <a:fillRect/>
          </a:stretch>
        </p:blipFill>
        <p:spPr>
          <a:xfrm>
            <a:off x="8487410" y="1219200"/>
            <a:ext cx="3338195" cy="1513840"/>
          </a:xfrm>
          <a:prstGeom prst="rect">
            <a:avLst/>
          </a:prstGeom>
        </p:spPr>
      </p:pic>
      <p:sp>
        <p:nvSpPr>
          <p:cNvPr id="4" name="文本框 3"/>
          <p:cNvSpPr txBox="1"/>
          <p:nvPr/>
        </p:nvSpPr>
        <p:spPr>
          <a:xfrm>
            <a:off x="8181975" y="2733040"/>
            <a:ext cx="3646805" cy="414020"/>
          </a:xfrm>
          <a:prstGeom prst="rect">
            <a:avLst/>
          </a:prstGeom>
          <a:noFill/>
        </p:spPr>
        <p:txBody>
          <a:bodyPr wrap="square">
            <a:spAutoFit/>
          </a:bodyPr>
          <a:p>
            <a:pPr indent="306070" algn="ctr">
              <a:lnSpc>
                <a:spcPct val="150000"/>
              </a:lnSpc>
            </a:pPr>
            <a:r>
              <a:rPr lang="zh-CN" altLang="en-US" sz="1400" b="1" kern="100" dirty="0">
                <a:latin typeface="Calibri" panose="020F0502020204030204" charset="0"/>
                <a:ea typeface="宋体" panose="02010600030101010101" pitchFamily="2" charset="-122"/>
                <a:cs typeface="Times New Roman" panose="02020603050405020304" pitchFamily="18" charset="0"/>
              </a:rPr>
              <a:t>渐进网格技术示意图</a:t>
            </a:r>
            <a:endParaRPr lang="zh-CN" altLang="en-US" sz="1400" b="1" kern="100" dirty="0">
              <a:latin typeface="Calibri" panose="020F0502020204030204" charset="0"/>
              <a:ea typeface="宋体" panose="02010600030101010101" pitchFamily="2" charset="-122"/>
              <a:cs typeface="Times New Roman" panose="02020603050405020304" pitchFamily="18" charset="0"/>
            </a:endParaRPr>
          </a:p>
        </p:txBody>
      </p:sp>
      <p:sp>
        <p:nvSpPr>
          <p:cNvPr id="7" name="文本框 6"/>
          <p:cNvSpPr txBox="1"/>
          <p:nvPr/>
        </p:nvSpPr>
        <p:spPr>
          <a:xfrm>
            <a:off x="278765" y="3359785"/>
            <a:ext cx="7504430" cy="3169285"/>
          </a:xfrm>
          <a:prstGeom prst="rect">
            <a:avLst/>
          </a:prstGeom>
          <a:noFill/>
        </p:spPr>
        <p:txBody>
          <a:bodyPr wrap="square" rtlCol="0" anchor="t">
            <a:spAutoFit/>
          </a:bodyPr>
          <a:p>
            <a:pPr marL="342900" indent="-342900" algn="just">
              <a:lnSpc>
                <a:spcPct val="200000"/>
              </a:lnSpc>
              <a:buFont typeface="Wingdings" panose="05000000000000000000" pitchFamily="2" charset="2"/>
              <a:buChar char="n"/>
            </a:pPr>
            <a:r>
              <a:rPr lang="en-US" altLang="zh-CN" sz="2000" b="1" kern="0" dirty="0">
                <a:solidFill>
                  <a:srgbClr val="7030A0"/>
                </a:solidFill>
                <a:latin typeface="微软雅黑" panose="020B0503020204020204" pitchFamily="34" charset="-122"/>
                <a:ea typeface="微软雅黑" panose="020B0503020204020204" pitchFamily="34" charset="-122"/>
                <a:sym typeface="+mn-ea"/>
              </a:rPr>
              <a:t>4</a:t>
            </a:r>
            <a:r>
              <a:rPr lang="zh-CN" altLang="en-US" sz="2000" b="1" kern="0" dirty="0">
                <a:solidFill>
                  <a:srgbClr val="7030A0"/>
                </a:solidFill>
                <a:latin typeface="微软雅黑" panose="020B0503020204020204" pitchFamily="34" charset="-122"/>
                <a:ea typeface="微软雅黑" panose="020B0503020204020204" pitchFamily="34" charset="-122"/>
                <a:sym typeface="+mn-ea"/>
              </a:rPr>
              <a:t>）云-边-端层次加载策略</a:t>
            </a:r>
            <a:endParaRPr lang="zh-CN" altLang="en-US" sz="2000" b="1" kern="0" dirty="0">
              <a:solidFill>
                <a:srgbClr val="7030A0"/>
              </a:solidFill>
              <a:latin typeface="微软雅黑" panose="020B0503020204020204" pitchFamily="34" charset="-122"/>
              <a:ea typeface="微软雅黑" panose="020B0503020204020204" pitchFamily="34" charset="-122"/>
              <a:sym typeface="+mn-ea"/>
            </a:endParaRPr>
          </a:p>
          <a:p>
            <a:pPr marL="742950" lvl="1" indent="-285750" algn="just">
              <a:lnSpc>
                <a:spcPct val="200000"/>
              </a:lnSpc>
              <a:buClrTx/>
              <a:buSzTx/>
              <a:buFont typeface="Arial" panose="020B0604020202020204" pitchFamily="34" charset="0"/>
              <a:buChar char="•"/>
            </a:pPr>
            <a:r>
              <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rPr>
              <a:t>按照</a:t>
            </a:r>
            <a:r>
              <a:rPr lang="zh-CN" altLang="en-US" sz="2000" kern="100" dirty="0">
                <a:solidFill>
                  <a:srgbClr val="FF0000"/>
                </a:solidFill>
                <a:effectLst/>
                <a:latin typeface="Calibri" panose="020F0502020204030204" charset="0"/>
                <a:ea typeface="宋体" panose="02010600030101010101" pitchFamily="2" charset="-122"/>
                <a:cs typeface="Times New Roman" panose="02020603050405020304" pitchFamily="18" charset="0"/>
                <a:sym typeface="+mn-ea"/>
              </a:rPr>
              <a:t>几何、语义、用户相关性</a:t>
            </a:r>
            <a:r>
              <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rPr>
              <a:t>构建加载优先级顺序：</a:t>
            </a:r>
            <a:endPar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200000"/>
              </a:lnSpc>
              <a:buClrTx/>
              <a:buSzTx/>
              <a:buFont typeface="Arial" panose="020B0604020202020204" pitchFamily="34" charset="0"/>
              <a:buChar char="•"/>
            </a:pPr>
            <a:r>
              <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rPr>
              <a:t>云层：模型转换与拆分、数据储存与同步</a:t>
            </a:r>
            <a:endPar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200000"/>
              </a:lnSpc>
              <a:buClrTx/>
              <a:buSzTx/>
              <a:buFont typeface="Arial" panose="020B0604020202020204" pitchFamily="34" charset="0"/>
              <a:buChar char="•"/>
            </a:pPr>
            <a:r>
              <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rPr>
              <a:t>边层：数据同步、计算优先级、用户相关性统计</a:t>
            </a:r>
            <a:endPar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endParaRPr>
          </a:p>
          <a:p>
            <a:pPr marL="742950" lvl="1" indent="-285750" algn="just">
              <a:lnSpc>
                <a:spcPct val="200000"/>
              </a:lnSpc>
              <a:buClrTx/>
              <a:buSzTx/>
              <a:buFont typeface="Arial" panose="020B0604020202020204" pitchFamily="34" charset="0"/>
              <a:buChar char="•"/>
            </a:pPr>
            <a:r>
              <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rPr>
              <a:t>端层：渲染、交互、缓存等</a:t>
            </a:r>
            <a:endParaRPr lang="zh-CN" altLang="en-US" sz="2000" kern="100" dirty="0">
              <a:effectLst/>
              <a:latin typeface="Calibri" panose="020F0502020204030204" charset="0"/>
              <a:ea typeface="宋体" panose="02010600030101010101" pitchFamily="2" charset="-122"/>
              <a:cs typeface="Times New Roman" panose="02020603050405020304" pitchFamily="18" charset="0"/>
              <a:sym typeface="+mn-ea"/>
            </a:endParaRPr>
          </a:p>
        </p:txBody>
      </p:sp>
      <p:pic>
        <p:nvPicPr>
          <p:cNvPr id="355" name="图片 3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487410" y="3507105"/>
            <a:ext cx="3138805" cy="2734945"/>
          </a:xfrm>
          <a:prstGeom prst="rect">
            <a:avLst/>
          </a:prstGeom>
          <a:noFill/>
        </p:spPr>
      </p:pic>
      <p:sp>
        <p:nvSpPr>
          <p:cNvPr id="8" name="文本框 7"/>
          <p:cNvSpPr txBox="1"/>
          <p:nvPr/>
        </p:nvSpPr>
        <p:spPr>
          <a:xfrm>
            <a:off x="8746490" y="6297930"/>
            <a:ext cx="3060065" cy="306705"/>
          </a:xfrm>
          <a:prstGeom prst="rect">
            <a:avLst/>
          </a:prstGeom>
          <a:noFill/>
        </p:spPr>
        <p:txBody>
          <a:bodyPr wrap="square" rtlCol="0" anchor="t">
            <a:spAutoFit/>
          </a:bodyPr>
          <a:p>
            <a:r>
              <a:rPr lang="zh-CN" altLang="en-US" sz="1400" b="1" kern="100" dirty="0">
                <a:latin typeface="Calibri" panose="020F0502020204030204" charset="0"/>
                <a:ea typeface="宋体" panose="02010600030101010101" pitchFamily="2" charset="-122"/>
                <a:cs typeface="Times New Roman" panose="02020603050405020304" pitchFamily="18" charset="0"/>
              </a:rPr>
              <a:t>云</a:t>
            </a:r>
            <a:r>
              <a:rPr lang="en-US" altLang="zh-CN" sz="1400" b="1" kern="100" dirty="0">
                <a:latin typeface="Calibri" panose="020F0502020204030204" charset="0"/>
                <a:ea typeface="宋体" panose="02010600030101010101" pitchFamily="2" charset="-122"/>
                <a:cs typeface="Times New Roman" panose="02020603050405020304" pitchFamily="18" charset="0"/>
              </a:rPr>
              <a:t>-</a:t>
            </a:r>
            <a:r>
              <a:rPr lang="zh-CN" altLang="en-US" sz="1400" b="1" kern="100" dirty="0">
                <a:latin typeface="Calibri" panose="020F0502020204030204" charset="0"/>
                <a:ea typeface="宋体" panose="02010600030101010101" pitchFamily="2" charset="-122"/>
                <a:cs typeface="Times New Roman" panose="02020603050405020304" pitchFamily="18" charset="0"/>
              </a:rPr>
              <a:t>边</a:t>
            </a:r>
            <a:r>
              <a:rPr lang="en-US" altLang="zh-CN" sz="1400" b="1" kern="100" dirty="0">
                <a:latin typeface="Calibri" panose="020F0502020204030204" charset="0"/>
                <a:ea typeface="宋体" panose="02010600030101010101" pitchFamily="2" charset="-122"/>
                <a:cs typeface="Times New Roman" panose="02020603050405020304" pitchFamily="18" charset="0"/>
              </a:rPr>
              <a:t>-</a:t>
            </a:r>
            <a:r>
              <a:rPr lang="zh-CN" altLang="en-US" sz="1400" b="1" kern="100" dirty="0">
                <a:latin typeface="Calibri" panose="020F0502020204030204" charset="0"/>
                <a:ea typeface="宋体" panose="02010600030101010101" pitchFamily="2" charset="-122"/>
                <a:cs typeface="Times New Roman" panose="02020603050405020304" pitchFamily="18" charset="0"/>
              </a:rPr>
              <a:t>端模型层次加载流程示意图</a:t>
            </a:r>
            <a:endParaRPr lang="en-US" altLang="zh-CN" sz="1400" b="1" kern="100" baseline="30000" dirty="0">
              <a:latin typeface="Calibri" panose="020F0502020204030204"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69369" y="695426"/>
            <a:ext cx="8990829" cy="573405"/>
          </a:xfrm>
          <a:prstGeom prst="rect">
            <a:avLst/>
          </a:prstGeom>
        </p:spPr>
        <p:txBody>
          <a:bodyPr wrap="square">
            <a:spAutoFit/>
          </a:bodyPr>
          <a:lstStyle/>
          <a:p>
            <a:pPr lvl="0">
              <a:lnSpc>
                <a:spcPct val="112000"/>
              </a:lnSpc>
              <a:defRPr/>
            </a:pPr>
            <a:r>
              <a:rPr lang="zh-CN" altLang="en-US" sz="2800" b="1" dirty="0">
                <a:solidFill>
                  <a:srgbClr val="002060"/>
                </a:solidFill>
                <a:latin typeface="微软雅黑" panose="020B0503020204020204" pitchFamily="34" charset="-122"/>
                <a:ea typeface="微软雅黑" panose="020B0503020204020204" pitchFamily="34" charset="-122"/>
                <a:sym typeface="+mn-ea"/>
              </a:rPr>
              <a:t>专题三  </a:t>
            </a:r>
            <a:r>
              <a:rPr lang="zh-CN" altLang="en-US" sz="2800" b="1" dirty="0">
                <a:solidFill>
                  <a:srgbClr val="002060"/>
                </a:solidFill>
                <a:latin typeface="微软雅黑" panose="020B0503020204020204" pitchFamily="34" charset="-122"/>
                <a:ea typeface="微软雅黑" panose="020B0503020204020204" pitchFamily="34" charset="-122"/>
                <a:sym typeface="+mn-lt"/>
              </a:rPr>
              <a:t>面向多源异构运维数据的融合模型与管理方法</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10" name="Content Placeholder 2"/>
          <p:cNvSpPr txBox="1"/>
          <p:nvPr/>
        </p:nvSpPr>
        <p:spPr>
          <a:xfrm>
            <a:off x="886711" y="2334178"/>
            <a:ext cx="11875902" cy="2671899"/>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defRPr/>
            </a:pPr>
            <a:r>
              <a:rPr lang="zh-CN" altLang="en-US"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第</a:t>
            </a:r>
            <a:r>
              <a:rPr lang="en-US" altLang="zh-CN" sz="5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4</a:t>
            </a:r>
            <a:r>
              <a:rPr lang="zh-CN" altLang="en-US"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部分：</a:t>
            </a:r>
            <a:endParaRPr lang="en-US" altLang="zh-CN"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defRPr/>
            </a:pPr>
            <a:r>
              <a:rPr lang="zh-CN" altLang="en-US" sz="4800" b="1" dirty="0">
                <a:solidFill>
                  <a:srgbClr val="1D8DE5"/>
                </a:solidFill>
                <a:latin typeface="微软雅黑" panose="020B0503020204020204" pitchFamily="34" charset="-122"/>
                <a:ea typeface="微软雅黑" panose="020B0503020204020204" pitchFamily="34" charset="-122"/>
                <a:cs typeface="Arial" panose="020B0604020202020204" pitchFamily="34" charset="0"/>
              </a:rPr>
              <a:t>项目实施关键节点与具体实施计划</a:t>
            </a:r>
            <a:endParaRPr lang="zh-CN" altLang="en-US" sz="4800" b="1" dirty="0">
              <a:solidFill>
                <a:srgbClr val="1D8DE5"/>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7"/>
          <p:cNvSpPr txBox="1"/>
          <p:nvPr/>
        </p:nvSpPr>
        <p:spPr>
          <a:xfrm>
            <a:off x="441435" y="188913"/>
            <a:ext cx="5184000" cy="576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项目实施关键节点与实施计划</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p:cNvSpPr txBox="1"/>
          <p:nvPr/>
        </p:nvSpPr>
        <p:spPr>
          <a:xfrm>
            <a:off x="53447" y="908783"/>
            <a:ext cx="12138553" cy="93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defPPr>
              <a:defRPr lang="en-US"/>
            </a:defPPr>
            <a:lvl1pPr marL="358775" indent="-358775">
              <a:lnSpc>
                <a:spcPct val="105000"/>
              </a:lnSpc>
              <a:spcBef>
                <a:spcPct val="30000"/>
              </a:spcBef>
              <a:buClr>
                <a:srgbClr val="FF3300"/>
              </a:buClr>
              <a:buSzPct val="90000"/>
              <a:buFont typeface="Wingdings" panose="05000000000000000000" pitchFamily="2" charset="2"/>
              <a:buBlip>
                <a:blip r:embed="rId1"/>
              </a:buBlip>
              <a:defRPr sz="2000" b="1">
                <a:solidFill>
                  <a:srgbClr val="0000FF"/>
                </a:solidFill>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a:lnSpc>
                <a:spcPct val="105000"/>
              </a:lnSpc>
              <a:spcBef>
                <a:spcPct val="30000"/>
              </a:spcBef>
              <a:buClr>
                <a:srgbClr val="FF3300"/>
              </a:buClr>
              <a:buSzPct val="90000"/>
              <a:buFont typeface="Wingdings" panose="05000000000000000000" pitchFamily="2" charset="2"/>
              <a:buBlip>
                <a:blip r:embed="rId1"/>
              </a:buBlip>
              <a:defRPr kumimoji="1" sz="2400" b="1">
                <a:solidFill>
                  <a:schemeClr val="accent2"/>
                </a:solidFill>
                <a:latin typeface="Times New Roman" panose="02020603050405020304" pitchFamily="18" charset="0"/>
                <a:ea typeface="宋体" panose="02010600030101010101" pitchFamily="2" charset="-122"/>
              </a:defRPr>
            </a:lvl2pPr>
            <a:lvl3pPr marL="1143000" indent="-228600">
              <a:spcBef>
                <a:spcPct val="20000"/>
              </a:spcBef>
              <a:buClr>
                <a:srgbClr val="FF3300"/>
              </a:buClr>
              <a:buSzPct val="80000"/>
              <a:buFont typeface="Wingdings" panose="05000000000000000000" pitchFamily="2" charset="2"/>
              <a:buChar char="v"/>
              <a:defRPr kumimoji="1" sz="2000" b="1">
                <a:solidFill>
                  <a:schemeClr val="accent2"/>
                </a:solidFill>
                <a:latin typeface="Times New Roman" panose="02020603050405020304" pitchFamily="18" charset="0"/>
                <a:ea typeface="宋体" panose="02010600030101010101" pitchFamily="2" charset="-122"/>
              </a:defRPr>
            </a:lvl3pPr>
            <a:lvl4pPr marL="1600200" indent="-228600">
              <a:spcBef>
                <a:spcPct val="20000"/>
              </a:spcBef>
              <a:buClr>
                <a:srgbClr val="009900"/>
              </a:buClr>
              <a:buFont typeface="Wingdings" panose="05000000000000000000" pitchFamily="2" charset="2"/>
              <a:buChar char=""/>
              <a:defRPr kumimoji="1" sz="2000" b="1">
                <a:solidFill>
                  <a:schemeClr val="accent2"/>
                </a:solidFill>
                <a:latin typeface="Times New Roman" panose="02020603050405020304" pitchFamily="18" charset="0"/>
                <a:ea typeface="宋体" panose="02010600030101010101" pitchFamily="2" charset="-122"/>
              </a:defRPr>
            </a:lvl4pPr>
            <a:lvl5pPr marL="2057400" indent="-228600">
              <a:spcBef>
                <a:spcPct val="20000"/>
              </a:spcBef>
              <a:buClr>
                <a:srgbClr val="660066"/>
              </a:buClr>
              <a:buFont typeface="Symbol" panose="05050102010706020507" pitchFamily="18" charset="2"/>
              <a:buChar char="-"/>
              <a:defRPr kumimoji="1" sz="2000" b="1">
                <a:solidFill>
                  <a:schemeClr val="accent2"/>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rgbClr val="660066"/>
              </a:buClr>
              <a:buFont typeface="Symbol" panose="05050102010706020507" pitchFamily="18" charset="2"/>
              <a:buChar char="-"/>
              <a:defRPr kumimoji="1" sz="2000" b="1">
                <a:solidFill>
                  <a:schemeClr val="accent2"/>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rgbClr val="660066"/>
              </a:buClr>
              <a:buFont typeface="Symbol" panose="05050102010706020507" pitchFamily="18" charset="2"/>
              <a:buChar char="-"/>
              <a:defRPr kumimoji="1" sz="2000" b="1">
                <a:solidFill>
                  <a:schemeClr val="accent2"/>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rgbClr val="660066"/>
              </a:buClr>
              <a:buFont typeface="Symbol" panose="05050102010706020507" pitchFamily="18" charset="2"/>
              <a:buChar char="-"/>
              <a:defRPr kumimoji="1" sz="2000" b="1">
                <a:solidFill>
                  <a:schemeClr val="accent2"/>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rgbClr val="660066"/>
              </a:buClr>
              <a:buFont typeface="Symbol" panose="05050102010706020507" pitchFamily="18" charset="2"/>
              <a:buChar char="-"/>
              <a:defRPr kumimoji="1" sz="2000" b="1">
                <a:solidFill>
                  <a:schemeClr val="accent2"/>
                </a:solidFill>
                <a:latin typeface="Times New Roman" panose="02020603050405020304" pitchFamily="18" charset="0"/>
                <a:ea typeface="宋体" panose="02010600030101010101" pitchFamily="2" charset="-122"/>
              </a:defRPr>
            </a:lvl9pPr>
          </a:lstStyle>
          <a:p>
            <a:pPr>
              <a:lnSpc>
                <a:spcPct val="120000"/>
              </a:lnSpc>
            </a:pPr>
            <a:r>
              <a:rPr lang="zh-CN" altLang="en-US" dirty="0"/>
              <a:t>以</a:t>
            </a:r>
            <a:r>
              <a:rPr lang="en-US" altLang="zh-CN" dirty="0" smtClean="0"/>
              <a:t>2022</a:t>
            </a:r>
            <a:r>
              <a:rPr lang="zh-CN" altLang="en-US" dirty="0" smtClean="0"/>
              <a:t>年</a:t>
            </a:r>
            <a:r>
              <a:rPr lang="en-US" altLang="zh-CN" dirty="0" smtClean="0"/>
              <a:t>11</a:t>
            </a:r>
            <a:r>
              <a:rPr lang="zh-CN" altLang="en-US" dirty="0" smtClean="0"/>
              <a:t>月</a:t>
            </a:r>
            <a:r>
              <a:rPr lang="zh-CN" altLang="en-US" dirty="0"/>
              <a:t>为起点，以</a:t>
            </a:r>
            <a:r>
              <a:rPr lang="en-US" altLang="zh-CN" dirty="0">
                <a:solidFill>
                  <a:srgbClr val="FF0000"/>
                </a:solidFill>
              </a:rPr>
              <a:t>6</a:t>
            </a:r>
            <a:r>
              <a:rPr lang="zh-CN" altLang="en-US" dirty="0">
                <a:solidFill>
                  <a:srgbClr val="FF0000"/>
                </a:solidFill>
              </a:rPr>
              <a:t>个月</a:t>
            </a:r>
            <a:r>
              <a:rPr lang="zh-CN" altLang="en-US" dirty="0"/>
              <a:t>为时间间隔，将项目研究周期分为</a:t>
            </a:r>
            <a:r>
              <a:rPr lang="en-US" altLang="zh-CN" dirty="0">
                <a:solidFill>
                  <a:srgbClr val="FF0000"/>
                </a:solidFill>
              </a:rPr>
              <a:t>6</a:t>
            </a:r>
            <a:r>
              <a:rPr lang="zh-CN" altLang="en-US" dirty="0">
                <a:solidFill>
                  <a:srgbClr val="FF0000"/>
                </a:solidFill>
              </a:rPr>
              <a:t>个阶段</a:t>
            </a:r>
            <a:r>
              <a:rPr lang="zh-CN" altLang="en-US" dirty="0"/>
              <a:t>，各专题严格执行实施计划，将</a:t>
            </a:r>
            <a:r>
              <a:rPr lang="zh-CN" altLang="en-US" dirty="0">
                <a:solidFill>
                  <a:srgbClr val="FF0000"/>
                </a:solidFill>
              </a:rPr>
              <a:t>课题目标、考核方式、项目实现路径</a:t>
            </a:r>
            <a:r>
              <a:rPr lang="zh-CN" altLang="en-US" dirty="0"/>
              <a:t>分解落实到专题研究的不同的阶段中，制定形成</a:t>
            </a:r>
            <a:r>
              <a:rPr lang="zh-CN" altLang="en-US" dirty="0">
                <a:solidFill>
                  <a:srgbClr val="FF0000"/>
                </a:solidFill>
              </a:rPr>
              <a:t>项目进度计划</a:t>
            </a:r>
            <a:r>
              <a:rPr lang="zh-CN" altLang="en-US" dirty="0"/>
              <a:t>。</a:t>
            </a:r>
            <a:endParaRPr lang="zh-CN" altLang="en-US" sz="2000" b="1" dirty="0">
              <a:solidFill>
                <a:srgbClr val="0000FF"/>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1219702" y="1873205"/>
            <a:ext cx="1701800" cy="4580659"/>
          </a:xfrm>
          <a:prstGeom prst="roundRect">
            <a:avLst/>
          </a:prstGeom>
          <a:gradFill flip="none" rotWithShape="1">
            <a:gsLst>
              <a:gs pos="0">
                <a:srgbClr val="D16298"/>
              </a:gs>
              <a:gs pos="23000">
                <a:srgbClr val="D06298"/>
              </a:gs>
              <a:gs pos="69000">
                <a:srgbClr val="B75686"/>
              </a:gs>
              <a:gs pos="100000">
                <a:srgbClr val="783C57"/>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1" name="圆角矩形 10"/>
          <p:cNvSpPr/>
          <p:nvPr/>
        </p:nvSpPr>
        <p:spPr>
          <a:xfrm>
            <a:off x="3022904" y="1873205"/>
            <a:ext cx="1701800" cy="4580659"/>
          </a:xfrm>
          <a:prstGeom prst="roundRect">
            <a:avLst/>
          </a:prstGeom>
          <a:gradFill>
            <a:gsLst>
              <a:gs pos="0">
                <a:srgbClr val="DFA0A0"/>
              </a:gs>
              <a:gs pos="41000">
                <a:srgbClr val="E3A1A3"/>
              </a:gs>
              <a:gs pos="80000">
                <a:srgbClr val="D19596"/>
              </a:gs>
              <a:gs pos="100000">
                <a:srgbClr val="C18989"/>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2" name="圆角矩形 11"/>
          <p:cNvSpPr/>
          <p:nvPr/>
        </p:nvSpPr>
        <p:spPr>
          <a:xfrm>
            <a:off x="4824017" y="1873205"/>
            <a:ext cx="1701800" cy="4580659"/>
          </a:xfrm>
          <a:prstGeom prst="roundRect">
            <a:avLst/>
          </a:prstGeom>
          <a:gradFill>
            <a:gsLst>
              <a:gs pos="0">
                <a:srgbClr val="F6E2B4"/>
              </a:gs>
              <a:gs pos="41000">
                <a:srgbClr val="E8D6AC"/>
              </a:gs>
              <a:gs pos="80000">
                <a:srgbClr val="D2C09A"/>
              </a:gs>
              <a:gs pos="100000">
                <a:srgbClr val="C1B18E"/>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6" name="圆角矩形 15"/>
          <p:cNvSpPr/>
          <p:nvPr/>
        </p:nvSpPr>
        <p:spPr>
          <a:xfrm>
            <a:off x="6629308" y="1873205"/>
            <a:ext cx="1701800" cy="4580659"/>
          </a:xfrm>
          <a:prstGeom prst="roundRect">
            <a:avLst/>
          </a:prstGeom>
          <a:gradFill>
            <a:gsLst>
              <a:gs pos="0">
                <a:srgbClr val="8FF4E1"/>
              </a:gs>
              <a:gs pos="41000">
                <a:srgbClr val="92F0DC"/>
              </a:gs>
              <a:gs pos="80000">
                <a:srgbClr val="81D9C7"/>
              </a:gs>
              <a:gs pos="100000">
                <a:srgbClr val="76C4B3"/>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9" name="圆角矩形 18"/>
          <p:cNvSpPr/>
          <p:nvPr/>
        </p:nvSpPr>
        <p:spPr>
          <a:xfrm>
            <a:off x="8432510" y="1873205"/>
            <a:ext cx="1701800" cy="4580659"/>
          </a:xfrm>
          <a:prstGeom prst="roundRect">
            <a:avLst/>
          </a:prstGeom>
          <a:gradFill>
            <a:gsLst>
              <a:gs pos="0">
                <a:srgbClr val="EAF9D6"/>
              </a:gs>
              <a:gs pos="41000">
                <a:srgbClr val="E0F1CE"/>
              </a:gs>
              <a:gs pos="80000">
                <a:srgbClr val="D2DFC1"/>
              </a:gs>
              <a:gs pos="100000">
                <a:srgbClr val="BDC9AC"/>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20" name="圆角矩形 19"/>
          <p:cNvSpPr/>
          <p:nvPr/>
        </p:nvSpPr>
        <p:spPr>
          <a:xfrm>
            <a:off x="10235713" y="1873205"/>
            <a:ext cx="1701800" cy="4580659"/>
          </a:xfrm>
          <a:prstGeom prst="roundRect">
            <a:avLst/>
          </a:prstGeom>
          <a:gradFill>
            <a:gsLst>
              <a:gs pos="0">
                <a:srgbClr val="FFC000">
                  <a:lumMod val="40000"/>
                  <a:lumOff val="60000"/>
                </a:srgbClr>
              </a:gs>
              <a:gs pos="41000">
                <a:srgbClr val="FFC000">
                  <a:lumMod val="60000"/>
                  <a:lumOff val="40000"/>
                </a:srgbClr>
              </a:gs>
              <a:gs pos="80000">
                <a:srgbClr val="CDA721"/>
              </a:gs>
              <a:gs pos="100000">
                <a:srgbClr val="C19E1F"/>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21" name="燕尾形 20"/>
          <p:cNvSpPr/>
          <p:nvPr/>
        </p:nvSpPr>
        <p:spPr>
          <a:xfrm rot="5400000">
            <a:off x="-1655197" y="3680371"/>
            <a:ext cx="4580658" cy="966334"/>
          </a:xfrm>
          <a:prstGeom prst="chevron">
            <a:avLst>
              <a:gd name="adj" fmla="val 25968"/>
            </a:avLst>
          </a:prstGeom>
          <a:gradFill flip="none" rotWithShape="1">
            <a:gsLst>
              <a:gs pos="0">
                <a:srgbClr val="BF5DA5"/>
              </a:gs>
              <a:gs pos="100000">
                <a:srgbClr val="A94390"/>
              </a:gs>
              <a:gs pos="100000">
                <a:srgbClr val="81336E"/>
              </a:gs>
              <a:gs pos="44000">
                <a:srgbClr val="993D83"/>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prstClr val="black"/>
              </a:solidFill>
              <a:effectLst/>
              <a:uLnTx/>
              <a:uFillTx/>
              <a:latin typeface="Century Gothic" panose="020B0502020202020204"/>
              <a:ea typeface="微软雅黑" panose="020B0503020204020204" pitchFamily="34" charset="-122"/>
              <a:cs typeface="+mn-cs"/>
            </a:endParaRPr>
          </a:p>
        </p:txBody>
      </p:sp>
      <p:sp>
        <p:nvSpPr>
          <p:cNvPr id="22" name="文本框 21"/>
          <p:cNvSpPr txBox="1"/>
          <p:nvPr/>
        </p:nvSpPr>
        <p:spPr>
          <a:xfrm>
            <a:off x="404299" y="2178905"/>
            <a:ext cx="461665" cy="1015663"/>
          </a:xfrm>
          <a:prstGeom prst="rect">
            <a:avLst/>
          </a:prstGeom>
          <a:noFill/>
        </p:spPr>
        <p:txBody>
          <a:bodyPr vert="eaVert" wrap="none" rtlCol="0">
            <a:spAutoFit/>
          </a:bodyPr>
          <a:lstStyle/>
          <a:p>
            <a:pPr defTabSz="914400"/>
            <a:r>
              <a:rPr lang="zh-CN" altLang="en-US" b="1" dirty="0">
                <a:solidFill>
                  <a:prstClr val="white"/>
                </a:solidFill>
                <a:latin typeface="Century Gothic" panose="020B0502020202020204"/>
                <a:ea typeface="微软雅黑" panose="020B0503020204020204" pitchFamily="34" charset="-122"/>
              </a:rPr>
              <a:t>时间进度</a:t>
            </a:r>
            <a:endParaRPr lang="zh-CN" altLang="en-US" b="1" dirty="0">
              <a:solidFill>
                <a:prstClr val="white"/>
              </a:solidFill>
              <a:latin typeface="Century Gothic" panose="020B0502020202020204"/>
              <a:ea typeface="微软雅黑" panose="020B0503020204020204" pitchFamily="34" charset="-122"/>
            </a:endParaRPr>
          </a:p>
        </p:txBody>
      </p:sp>
      <p:sp>
        <p:nvSpPr>
          <p:cNvPr id="23" name="文本框 22"/>
          <p:cNvSpPr txBox="1"/>
          <p:nvPr/>
        </p:nvSpPr>
        <p:spPr>
          <a:xfrm>
            <a:off x="404045" y="3574140"/>
            <a:ext cx="461665" cy="1015663"/>
          </a:xfrm>
          <a:prstGeom prst="rect">
            <a:avLst/>
          </a:prstGeom>
          <a:noFill/>
        </p:spPr>
        <p:txBody>
          <a:bodyPr vert="eaVert" wrap="none" rtlCol="0">
            <a:spAutoFit/>
          </a:bodyPr>
          <a:lstStyle/>
          <a:p>
            <a:pPr defTabSz="914400"/>
            <a:r>
              <a:rPr lang="zh-CN" altLang="en-US" b="1" dirty="0">
                <a:solidFill>
                  <a:prstClr val="white"/>
                </a:solidFill>
                <a:latin typeface="Century Gothic" panose="020B0502020202020204"/>
                <a:ea typeface="微软雅黑" panose="020B0503020204020204" pitchFamily="34" charset="-122"/>
              </a:rPr>
              <a:t>研究内容</a:t>
            </a:r>
            <a:endParaRPr lang="zh-CN" altLang="en-US" b="1" dirty="0">
              <a:solidFill>
                <a:prstClr val="white"/>
              </a:solidFill>
              <a:latin typeface="Century Gothic" panose="020B0502020202020204"/>
              <a:ea typeface="微软雅黑" panose="020B0503020204020204" pitchFamily="34" charset="-122"/>
            </a:endParaRPr>
          </a:p>
        </p:txBody>
      </p:sp>
      <p:sp>
        <p:nvSpPr>
          <p:cNvPr id="24" name="文本框 23"/>
          <p:cNvSpPr txBox="1"/>
          <p:nvPr/>
        </p:nvSpPr>
        <p:spPr>
          <a:xfrm>
            <a:off x="404299" y="5014003"/>
            <a:ext cx="461665" cy="1015663"/>
          </a:xfrm>
          <a:prstGeom prst="rect">
            <a:avLst/>
          </a:prstGeom>
          <a:noFill/>
        </p:spPr>
        <p:txBody>
          <a:bodyPr vert="eaVert" wrap="none" rtlCol="0">
            <a:spAutoFit/>
          </a:bodyPr>
          <a:lstStyle/>
          <a:p>
            <a:pPr defTabSz="914400"/>
            <a:r>
              <a:rPr lang="zh-CN" altLang="en-US" b="1" dirty="0">
                <a:solidFill>
                  <a:prstClr val="white"/>
                </a:solidFill>
                <a:latin typeface="Century Gothic" panose="020B0502020202020204"/>
                <a:ea typeface="微软雅黑" panose="020B0503020204020204" pitchFamily="34" charset="-122"/>
              </a:rPr>
              <a:t>考核指标</a:t>
            </a:r>
            <a:endParaRPr lang="zh-CN" altLang="en-US" b="1" dirty="0">
              <a:solidFill>
                <a:prstClr val="white"/>
              </a:solidFill>
              <a:latin typeface="Century Gothic" panose="020B0502020202020204"/>
              <a:ea typeface="微软雅黑" panose="020B0503020204020204" pitchFamily="34" charset="-122"/>
            </a:endParaRPr>
          </a:p>
        </p:txBody>
      </p:sp>
      <p:sp>
        <p:nvSpPr>
          <p:cNvPr id="25" name="矩形 24"/>
          <p:cNvSpPr/>
          <p:nvPr/>
        </p:nvSpPr>
        <p:spPr>
          <a:xfrm>
            <a:off x="1332230" y="3215640"/>
            <a:ext cx="1476375" cy="1613535"/>
          </a:xfrm>
          <a:prstGeom prst="rect">
            <a:avLst/>
          </a:prstGeom>
        </p:spPr>
        <p:txBody>
          <a:bodyPr wrap="square" lIns="0" rIns="0">
            <a:noAutofit/>
          </a:bodyPr>
          <a:lstStyle/>
          <a:p>
            <a:pPr algn="just" defTabSz="914400">
              <a:lnSpc>
                <a:spcPct val="150000"/>
              </a:lnSpc>
              <a:buClrTx/>
              <a:buSzTx/>
              <a:buFontTx/>
            </a:pPr>
            <a:r>
              <a:rPr lang="zh-CN" altLang="en-US" sz="1600" b="1" dirty="0">
                <a:solidFill>
                  <a:prstClr val="white"/>
                </a:solidFill>
                <a:latin typeface="Century Gothic" panose="020B0502020202020204"/>
                <a:ea typeface="微软雅黑" panose="020B0503020204020204" pitchFamily="34" charset="-122"/>
              </a:rPr>
              <a:t>1. 运维数据</a:t>
            </a:r>
            <a:r>
              <a:rPr lang="zh-CN" altLang="en-US" sz="1600" b="1" dirty="0">
                <a:solidFill>
                  <a:srgbClr val="0000FF"/>
                </a:solidFill>
                <a:latin typeface="Century Gothic" panose="020B0502020202020204"/>
                <a:ea typeface="微软雅黑" panose="020B0503020204020204" pitchFamily="34" charset="-122"/>
              </a:rPr>
              <a:t>标准化</a:t>
            </a:r>
            <a:r>
              <a:rPr lang="zh-CN" altLang="en-US" sz="1600" b="1" dirty="0">
                <a:solidFill>
                  <a:prstClr val="white"/>
                </a:solidFill>
                <a:latin typeface="Century Gothic" panose="020B0502020202020204"/>
                <a:ea typeface="微软雅黑" panose="020B0503020204020204" pitchFamily="34" charset="-122"/>
              </a:rPr>
              <a:t>体系</a:t>
            </a:r>
            <a:endParaRPr lang="zh-CN" altLang="en-US" sz="1600" b="1" dirty="0">
              <a:solidFill>
                <a:prstClr val="white"/>
              </a:solidFill>
              <a:latin typeface="Century Gothic" panose="020B0502020202020204"/>
              <a:ea typeface="微软雅黑" panose="020B0503020204020204" pitchFamily="34" charset="-122"/>
              <a:sym typeface="+mn-ea"/>
            </a:endParaRPr>
          </a:p>
          <a:p>
            <a:pPr algn="l" defTabSz="914400">
              <a:lnSpc>
                <a:spcPct val="150000"/>
              </a:lnSpc>
              <a:buClrTx/>
              <a:buSzTx/>
              <a:buFontTx/>
            </a:pPr>
            <a:r>
              <a:rPr lang="en-US" altLang="zh-CN" sz="1600" b="1" dirty="0">
                <a:solidFill>
                  <a:prstClr val="white"/>
                </a:solidFill>
                <a:latin typeface="Century Gothic" panose="020B0502020202020204"/>
                <a:ea typeface="微软雅黑" panose="020B0503020204020204" pitchFamily="34" charset="-122"/>
                <a:sym typeface="+mn-ea"/>
              </a:rPr>
              <a:t>2. </a:t>
            </a:r>
            <a:r>
              <a:rPr lang="zh-CN" altLang="en-US" sz="1600" b="1" dirty="0">
                <a:solidFill>
                  <a:prstClr val="white"/>
                </a:solidFill>
                <a:latin typeface="Century Gothic" panose="020B0502020202020204"/>
                <a:ea typeface="微软雅黑" panose="020B0503020204020204" pitchFamily="34" charset="-122"/>
                <a:sym typeface="+mn-ea"/>
              </a:rPr>
              <a:t>多源异构运维</a:t>
            </a:r>
            <a:r>
              <a:rPr lang="zh-CN" altLang="en-US" sz="1600" b="1" dirty="0">
                <a:solidFill>
                  <a:prstClr val="white"/>
                </a:solidFill>
                <a:latin typeface="Century Gothic" panose="020B0502020202020204"/>
                <a:ea typeface="微软雅黑" panose="020B0503020204020204" pitchFamily="34" charset="-122"/>
              </a:rPr>
              <a:t>数据</a:t>
            </a:r>
            <a:r>
              <a:rPr lang="zh-CN" altLang="en-US" sz="1600" b="1" dirty="0">
                <a:solidFill>
                  <a:srgbClr val="0000FF"/>
                </a:solidFill>
                <a:latin typeface="Century Gothic" panose="020B0502020202020204"/>
                <a:ea typeface="微软雅黑" panose="020B0503020204020204" pitchFamily="34" charset="-122"/>
              </a:rPr>
              <a:t>语义模型</a:t>
            </a:r>
            <a:endParaRPr lang="zh-CN" altLang="en-US" sz="1600" b="1" kern="100" dirty="0" smtClean="0">
              <a:solidFill>
                <a:srgbClr val="0000FF"/>
              </a:solidFill>
              <a:latin typeface="Century Gothic" panose="020B0502020202020204"/>
              <a:ea typeface="微软雅黑" panose="020B0503020204020204" pitchFamily="34" charset="-122"/>
              <a:sym typeface="+mn-ea"/>
            </a:endParaRPr>
          </a:p>
        </p:txBody>
      </p:sp>
      <p:sp>
        <p:nvSpPr>
          <p:cNvPr id="26" name="矩形 25"/>
          <p:cNvSpPr/>
          <p:nvPr/>
        </p:nvSpPr>
        <p:spPr>
          <a:xfrm>
            <a:off x="1224057" y="1929231"/>
            <a:ext cx="1693091" cy="377283"/>
          </a:xfrm>
          <a:prstGeom prst="rect">
            <a:avLst/>
          </a:prstGeom>
        </p:spPr>
        <p:txBody>
          <a:bodyPr wrap="none">
            <a:spAutoFit/>
          </a:bodyPr>
          <a:lstStyle/>
          <a:p>
            <a:pPr algn="ctr" defTabSz="914400">
              <a:lnSpc>
                <a:spcPct val="150000"/>
              </a:lnSpc>
            </a:pPr>
            <a:r>
              <a:rPr lang="en-US" altLang="zh-CN" sz="1400" b="1" kern="0" dirty="0" smtClean="0">
                <a:solidFill>
                  <a:prstClr val="white"/>
                </a:solidFill>
                <a:latin typeface="Century Gothic" panose="020B0502020202020204"/>
                <a:ea typeface="微软雅黑" panose="020B0503020204020204" pitchFamily="34" charset="-122"/>
              </a:rPr>
              <a:t>2022.11-2023.04</a:t>
            </a:r>
            <a:endParaRPr lang="zh-CN" altLang="zh-CN" sz="1400" b="1" kern="100" dirty="0">
              <a:solidFill>
                <a:prstClr val="white"/>
              </a:solidFill>
              <a:latin typeface="Times New Roman" panose="02020603050405020304" pitchFamily="18" charset="0"/>
              <a:ea typeface="宋体" panose="02010600030101010101" pitchFamily="2" charset="-122"/>
            </a:endParaRPr>
          </a:p>
        </p:txBody>
      </p:sp>
      <p:sp>
        <p:nvSpPr>
          <p:cNvPr id="27" name="矩形 26"/>
          <p:cNvSpPr/>
          <p:nvPr/>
        </p:nvSpPr>
        <p:spPr>
          <a:xfrm>
            <a:off x="1297305" y="5314950"/>
            <a:ext cx="1432560" cy="829945"/>
          </a:xfrm>
          <a:prstGeom prst="rect">
            <a:avLst/>
          </a:prstGeom>
        </p:spPr>
        <p:txBody>
          <a:bodyPr wrap="square" lIns="0" rIns="0">
            <a:spAutoFit/>
          </a:bodyPr>
          <a:lstStyle/>
          <a:p>
            <a:pPr algn="ctr" defTabSz="914400">
              <a:lnSpc>
                <a:spcPct val="150000"/>
              </a:lnSpc>
            </a:pPr>
            <a:r>
              <a:rPr lang="zh-CN" altLang="en-US" sz="1600" b="1" kern="0" dirty="0">
                <a:solidFill>
                  <a:prstClr val="white"/>
                </a:solidFill>
                <a:latin typeface="微软雅黑" panose="020B0503020204020204" pitchFamily="34" charset="-122"/>
                <a:ea typeface="微软雅黑" panose="020B0503020204020204" pitchFamily="34" charset="-122"/>
              </a:rPr>
              <a:t>阶段性研究报告</a:t>
            </a:r>
            <a:r>
              <a:rPr lang="en-US" altLang="zh-CN" sz="1600" b="1" kern="0" dirty="0">
                <a:solidFill>
                  <a:prstClr val="white"/>
                </a:solidFill>
                <a:latin typeface="微软雅黑" panose="020B0503020204020204" pitchFamily="34" charset="-122"/>
                <a:ea typeface="微软雅黑" panose="020B0503020204020204" pitchFamily="34" charset="-122"/>
              </a:rPr>
              <a:t>1</a:t>
            </a:r>
            <a:r>
              <a:rPr lang="zh-CN" altLang="en-US" sz="1600" b="1" kern="0" dirty="0">
                <a:solidFill>
                  <a:prstClr val="white"/>
                </a:solidFill>
                <a:latin typeface="微软雅黑" panose="020B0503020204020204" pitchFamily="34" charset="-122"/>
                <a:ea typeface="微软雅黑" panose="020B0503020204020204" pitchFamily="34" charset="-122"/>
              </a:rPr>
              <a:t>份</a:t>
            </a:r>
            <a:endParaRPr lang="zh-CN" altLang="en-US" sz="1600" b="1" kern="0" dirty="0">
              <a:solidFill>
                <a:prstClr val="white"/>
              </a:solidFill>
              <a:latin typeface="微软雅黑" panose="020B0503020204020204" pitchFamily="34" charset="-122"/>
              <a:ea typeface="微软雅黑" panose="020B0503020204020204" pitchFamily="34" charset="-122"/>
            </a:endParaRPr>
          </a:p>
        </p:txBody>
      </p:sp>
      <p:sp>
        <p:nvSpPr>
          <p:cNvPr id="33" name="矩形 32"/>
          <p:cNvSpPr/>
          <p:nvPr/>
        </p:nvSpPr>
        <p:spPr>
          <a:xfrm>
            <a:off x="3097202" y="1929231"/>
            <a:ext cx="1553210" cy="414020"/>
          </a:xfrm>
          <a:prstGeom prst="rect">
            <a:avLst/>
          </a:prstGeom>
        </p:spPr>
        <p:txBody>
          <a:bodyPr wrap="none">
            <a:spAutoFit/>
          </a:bodyPr>
          <a:lstStyle/>
          <a:p>
            <a:pPr algn="ctr" defTabSz="914400">
              <a:lnSpc>
                <a:spcPct val="150000"/>
              </a:lnSpc>
            </a:pPr>
            <a:r>
              <a:rPr lang="en-US" altLang="zh-CN" sz="1400" b="1" kern="0" dirty="0" smtClean="0">
                <a:solidFill>
                  <a:prstClr val="white"/>
                </a:solidFill>
                <a:latin typeface="Century Gothic" panose="020B0502020202020204"/>
                <a:ea typeface="微软雅黑" panose="020B0503020204020204" pitchFamily="34" charset="-122"/>
                <a:sym typeface="+mn-ea"/>
              </a:rPr>
              <a:t>2023.05-2023.10</a:t>
            </a:r>
            <a:endParaRPr lang="zh-CN" altLang="zh-CN" sz="1400" b="1" kern="100" dirty="0">
              <a:solidFill>
                <a:prstClr val="white"/>
              </a:solidFill>
              <a:latin typeface="Times New Roman" panose="02020603050405020304" pitchFamily="18" charset="0"/>
              <a:ea typeface="宋体" panose="02010600030101010101" pitchFamily="2" charset="-122"/>
            </a:endParaRPr>
          </a:p>
        </p:txBody>
      </p:sp>
      <p:sp>
        <p:nvSpPr>
          <p:cNvPr id="34" name="矩形 33"/>
          <p:cNvSpPr/>
          <p:nvPr/>
        </p:nvSpPr>
        <p:spPr>
          <a:xfrm>
            <a:off x="4898314" y="1929231"/>
            <a:ext cx="1553210" cy="414020"/>
          </a:xfrm>
          <a:prstGeom prst="rect">
            <a:avLst/>
          </a:prstGeom>
        </p:spPr>
        <p:txBody>
          <a:bodyPr wrap="none">
            <a:spAutoFit/>
          </a:bodyPr>
          <a:lstStyle/>
          <a:p>
            <a:pPr algn="ctr" defTabSz="914400">
              <a:lnSpc>
                <a:spcPct val="150000"/>
              </a:lnSpc>
            </a:pPr>
            <a:r>
              <a:rPr lang="en-US" altLang="zh-CN" sz="1400" b="1" kern="0" dirty="0" smtClean="0">
                <a:solidFill>
                  <a:prstClr val="white"/>
                </a:solidFill>
                <a:latin typeface="Century Gothic" panose="020B0502020202020204"/>
                <a:ea typeface="微软雅黑" panose="020B0503020204020204" pitchFamily="34" charset="-122"/>
                <a:sym typeface="+mn-ea"/>
              </a:rPr>
              <a:t>2023.11-2024.04</a:t>
            </a:r>
            <a:endParaRPr lang="zh-CN" altLang="zh-CN" sz="1400" b="1" kern="100" dirty="0">
              <a:solidFill>
                <a:prstClr val="black">
                  <a:lumMod val="75000"/>
                  <a:lumOff val="25000"/>
                </a:prstClr>
              </a:solidFill>
              <a:latin typeface="Times New Roman" panose="02020603050405020304" pitchFamily="18" charset="0"/>
              <a:ea typeface="宋体" panose="02010600030101010101" pitchFamily="2" charset="-122"/>
            </a:endParaRPr>
          </a:p>
        </p:txBody>
      </p:sp>
      <p:sp>
        <p:nvSpPr>
          <p:cNvPr id="35" name="矩形 34"/>
          <p:cNvSpPr/>
          <p:nvPr/>
        </p:nvSpPr>
        <p:spPr>
          <a:xfrm>
            <a:off x="6703606" y="1929231"/>
            <a:ext cx="1553210" cy="737235"/>
          </a:xfrm>
          <a:prstGeom prst="rect">
            <a:avLst/>
          </a:prstGeom>
        </p:spPr>
        <p:txBody>
          <a:bodyPr wrap="none">
            <a:spAutoFit/>
          </a:bodyPr>
          <a:lstStyle/>
          <a:p>
            <a:pPr algn="ctr" defTabSz="914400">
              <a:lnSpc>
                <a:spcPct val="150000"/>
              </a:lnSpc>
            </a:pPr>
            <a:r>
              <a:rPr lang="en-US" altLang="zh-CN" sz="1400" b="1" kern="0" dirty="0" smtClean="0">
                <a:solidFill>
                  <a:prstClr val="white"/>
                </a:solidFill>
                <a:latin typeface="Century Gothic" panose="020B0502020202020204"/>
                <a:ea typeface="微软雅黑" panose="020B0503020204020204" pitchFamily="34" charset="-122"/>
                <a:sym typeface="+mn-ea"/>
              </a:rPr>
              <a:t>2024.05-2024.10</a:t>
            </a:r>
            <a:endParaRPr lang="zh-CN" altLang="zh-CN" sz="1400" b="1" kern="100" dirty="0">
              <a:solidFill>
                <a:prstClr val="white"/>
              </a:solidFill>
              <a:latin typeface="Times New Roman" panose="02020603050405020304" pitchFamily="18" charset="0"/>
              <a:ea typeface="宋体" panose="02010600030101010101" pitchFamily="2" charset="-122"/>
            </a:endParaRPr>
          </a:p>
          <a:p>
            <a:pPr algn="ctr" defTabSz="914400">
              <a:lnSpc>
                <a:spcPct val="150000"/>
              </a:lnSpc>
            </a:pPr>
            <a:endParaRPr lang="zh-CN" altLang="zh-CN" sz="1400" b="1" kern="100" dirty="0">
              <a:solidFill>
                <a:prstClr val="black">
                  <a:lumMod val="75000"/>
                  <a:lumOff val="25000"/>
                </a:prstClr>
              </a:solidFill>
              <a:latin typeface="Times New Roman" panose="02020603050405020304" pitchFamily="18" charset="0"/>
              <a:ea typeface="宋体" panose="02010600030101010101" pitchFamily="2" charset="-122"/>
            </a:endParaRPr>
          </a:p>
        </p:txBody>
      </p:sp>
      <p:sp>
        <p:nvSpPr>
          <p:cNvPr id="36" name="矩形 35"/>
          <p:cNvSpPr/>
          <p:nvPr/>
        </p:nvSpPr>
        <p:spPr>
          <a:xfrm>
            <a:off x="8506808" y="1929231"/>
            <a:ext cx="1553210" cy="737235"/>
          </a:xfrm>
          <a:prstGeom prst="rect">
            <a:avLst/>
          </a:prstGeom>
        </p:spPr>
        <p:txBody>
          <a:bodyPr wrap="none">
            <a:spAutoFit/>
          </a:bodyPr>
          <a:lstStyle/>
          <a:p>
            <a:pPr algn="ctr" defTabSz="914400">
              <a:lnSpc>
                <a:spcPct val="150000"/>
              </a:lnSpc>
            </a:pPr>
            <a:r>
              <a:rPr lang="en-US" altLang="zh-CN" sz="1400" b="1" kern="0" dirty="0" smtClean="0">
                <a:solidFill>
                  <a:prstClr val="white"/>
                </a:solidFill>
                <a:latin typeface="Century Gothic" panose="020B0502020202020204"/>
                <a:ea typeface="微软雅黑" panose="020B0503020204020204" pitchFamily="34" charset="-122"/>
                <a:sym typeface="+mn-ea"/>
              </a:rPr>
              <a:t>2024.11-2025.04</a:t>
            </a:r>
            <a:endParaRPr lang="zh-CN" altLang="zh-CN" sz="1400" b="1" kern="100" dirty="0">
              <a:solidFill>
                <a:prstClr val="black">
                  <a:lumMod val="75000"/>
                  <a:lumOff val="25000"/>
                </a:prstClr>
              </a:solidFill>
              <a:latin typeface="Times New Roman" panose="02020603050405020304" pitchFamily="18" charset="0"/>
              <a:ea typeface="宋体" panose="02010600030101010101" pitchFamily="2" charset="-122"/>
            </a:endParaRPr>
          </a:p>
          <a:p>
            <a:pPr algn="ctr" defTabSz="914400">
              <a:lnSpc>
                <a:spcPct val="150000"/>
              </a:lnSpc>
            </a:pPr>
            <a:endParaRPr lang="zh-CN" altLang="zh-CN" sz="1400" b="1" kern="100" dirty="0">
              <a:solidFill>
                <a:prstClr val="black"/>
              </a:solidFill>
              <a:latin typeface="Times New Roman" panose="02020603050405020304" pitchFamily="18" charset="0"/>
              <a:ea typeface="宋体" panose="02010600030101010101" pitchFamily="2" charset="-122"/>
            </a:endParaRPr>
          </a:p>
        </p:txBody>
      </p:sp>
      <p:sp>
        <p:nvSpPr>
          <p:cNvPr id="37" name="矩形 36"/>
          <p:cNvSpPr/>
          <p:nvPr/>
        </p:nvSpPr>
        <p:spPr>
          <a:xfrm>
            <a:off x="10310010" y="1929231"/>
            <a:ext cx="1553210" cy="414020"/>
          </a:xfrm>
          <a:prstGeom prst="rect">
            <a:avLst/>
          </a:prstGeom>
        </p:spPr>
        <p:txBody>
          <a:bodyPr wrap="none">
            <a:spAutoFit/>
          </a:bodyPr>
          <a:lstStyle/>
          <a:p>
            <a:pPr algn="ctr" defTabSz="914400">
              <a:lnSpc>
                <a:spcPct val="150000"/>
              </a:lnSpc>
            </a:pPr>
            <a:r>
              <a:rPr lang="en-US" altLang="zh-CN" sz="1400" b="1" kern="0" dirty="0" smtClean="0">
                <a:solidFill>
                  <a:prstClr val="white"/>
                </a:solidFill>
                <a:latin typeface="Century Gothic" panose="020B0502020202020204"/>
                <a:ea typeface="微软雅黑" panose="020B0503020204020204" pitchFamily="34" charset="-122"/>
                <a:sym typeface="+mn-ea"/>
              </a:rPr>
              <a:t>2025.05-2025.10</a:t>
            </a:r>
            <a:endParaRPr lang="zh-CN" altLang="zh-CN" sz="1400" b="1" kern="100" dirty="0">
              <a:solidFill>
                <a:prstClr val="black"/>
              </a:solidFill>
              <a:latin typeface="Times New Roman" panose="02020603050405020304" pitchFamily="18" charset="0"/>
              <a:ea typeface="宋体" panose="02010600030101010101" pitchFamily="2" charset="-122"/>
            </a:endParaRPr>
          </a:p>
        </p:txBody>
      </p:sp>
      <p:sp>
        <p:nvSpPr>
          <p:cNvPr id="38" name="右箭头 37"/>
          <p:cNvSpPr/>
          <p:nvPr/>
        </p:nvSpPr>
        <p:spPr>
          <a:xfrm>
            <a:off x="1219702" y="2452911"/>
            <a:ext cx="10820334" cy="406400"/>
          </a:xfrm>
          <a:prstGeom prst="rightArrow">
            <a:avLst>
              <a:gd name="adj1" fmla="val 100000"/>
              <a:gd name="adj2" fmla="val 110714"/>
            </a:avLst>
          </a:prstGeom>
          <a:gradFill>
            <a:gsLst>
              <a:gs pos="0">
                <a:sysClr val="window" lastClr="FFFFFF"/>
              </a:gs>
              <a:gs pos="81000">
                <a:sysClr val="window" lastClr="FFFFFF"/>
              </a:gs>
              <a:gs pos="56000">
                <a:srgbClr val="E7E6E6"/>
              </a:gs>
            </a:gsLst>
            <a:path path="circle">
              <a:fillToRect l="50000" t="50000" r="50000" b="50000"/>
            </a:path>
          </a:gradFill>
          <a:ln w="12700" cap="flat" cmpd="sng" algn="ctr">
            <a:noFill/>
            <a:prstDash val="solid"/>
            <a:miter lim="800000"/>
          </a:ln>
          <a:effectLst>
            <a:outerShdw blurRad="190500" dist="76200" dir="5700000" sx="99000" sy="99000" algn="ctr" rotWithShape="0">
              <a:srgbClr val="000000">
                <a:alpha val="69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prstClr val="black"/>
              </a:solidFill>
              <a:effectLst/>
              <a:uLnTx/>
              <a:uFillTx/>
              <a:latin typeface="Lucida Console" panose="020B0609040504020204" pitchFamily="49" charset="0"/>
              <a:ea typeface="微软雅黑" panose="020B0503020204020204" pitchFamily="34" charset="-122"/>
              <a:cs typeface="+mn-cs"/>
            </a:endParaRPr>
          </a:p>
        </p:txBody>
      </p:sp>
      <p:sp>
        <p:nvSpPr>
          <p:cNvPr id="44" name="矩形 43"/>
          <p:cNvSpPr/>
          <p:nvPr/>
        </p:nvSpPr>
        <p:spPr>
          <a:xfrm>
            <a:off x="1937357" y="2471445"/>
            <a:ext cx="9385025" cy="368300"/>
          </a:xfrm>
          <a:prstGeom prst="rect">
            <a:avLst/>
          </a:prstGeom>
        </p:spPr>
        <p:txBody>
          <a:bodyPr wrap="square">
            <a:spAutoFit/>
          </a:bodyPr>
          <a:lstStyle/>
          <a:p>
            <a:pPr algn="ctr" defTabSz="914400"/>
            <a:r>
              <a:rPr lang="zh-CN" altLang="en-US" b="1" dirty="0">
                <a:solidFill>
                  <a:srgbClr val="0000FF"/>
                </a:solidFill>
                <a:latin typeface="Lucida Console" panose="020B0609040504020204" pitchFamily="49" charset="0"/>
                <a:ea typeface="微软雅黑" panose="020B0503020204020204" pitchFamily="34" charset="-122"/>
              </a:rPr>
              <a:t>专</a:t>
            </a:r>
            <a:r>
              <a:rPr lang="zh-CN" altLang="en-US" b="1" dirty="0" smtClean="0">
                <a:solidFill>
                  <a:srgbClr val="0000FF"/>
                </a:solidFill>
                <a:latin typeface="Lucida Console" panose="020B0609040504020204" pitchFamily="49" charset="0"/>
                <a:ea typeface="微软雅黑" panose="020B0503020204020204" pitchFamily="34" charset="-122"/>
              </a:rPr>
              <a:t>题</a:t>
            </a:r>
            <a:r>
              <a:rPr lang="en-US" altLang="zh-CN" b="1"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b="1" dirty="0" smtClean="0">
                <a:solidFill>
                  <a:srgbClr val="0000FF"/>
                </a:solidFill>
                <a:latin typeface="Lucida Console" panose="020B0609040504020204" pitchFamily="49" charset="0"/>
                <a:ea typeface="微软雅黑" panose="020B0503020204020204" pitchFamily="34" charset="-122"/>
              </a:rPr>
              <a:t>  </a:t>
            </a:r>
            <a:r>
              <a:rPr lang="en-US" altLang="zh-CN" b="1" dirty="0" smtClean="0">
                <a:solidFill>
                  <a:srgbClr val="0000FF"/>
                </a:solidFill>
                <a:latin typeface="Lucida Console" panose="020B0609040504020204" pitchFamily="49" charset="0"/>
                <a:ea typeface="微软雅黑" panose="020B0503020204020204" pitchFamily="34" charset="-122"/>
              </a:rPr>
              <a:t>面向多源异构运维数据的融合模型与管理方法</a:t>
            </a:r>
            <a:endParaRPr lang="en-US" altLang="zh-CN" b="1" dirty="0" smtClean="0">
              <a:solidFill>
                <a:srgbClr val="0000FF"/>
              </a:solidFill>
              <a:latin typeface="Lucida Console" panose="020B0609040504020204" pitchFamily="49" charset="0"/>
              <a:ea typeface="微软雅黑" panose="020B0503020204020204" pitchFamily="34" charset="-122"/>
            </a:endParaRPr>
          </a:p>
        </p:txBody>
      </p:sp>
      <p:sp>
        <p:nvSpPr>
          <p:cNvPr id="46" name="矩形 45"/>
          <p:cNvSpPr/>
          <p:nvPr/>
        </p:nvSpPr>
        <p:spPr>
          <a:xfrm>
            <a:off x="3156585" y="5314950"/>
            <a:ext cx="1474470" cy="829945"/>
          </a:xfrm>
          <a:prstGeom prst="rect">
            <a:avLst/>
          </a:prstGeom>
        </p:spPr>
        <p:txBody>
          <a:bodyPr wrap="square" lIns="0" rIns="0">
            <a:spAutoFit/>
          </a:bodyPr>
          <a:lstStyle/>
          <a:p>
            <a:pPr algn="ctr" defTabSz="914400">
              <a:lnSpc>
                <a:spcPct val="150000"/>
              </a:lnSpc>
            </a:pPr>
            <a:r>
              <a:rPr lang="zh-CN" altLang="en-US" sz="1600" b="1" kern="0" dirty="0">
                <a:solidFill>
                  <a:prstClr val="white"/>
                </a:solidFill>
                <a:latin typeface="微软雅黑" panose="020B0503020204020204" pitchFamily="34" charset="-122"/>
                <a:ea typeface="微软雅黑" panose="020B0503020204020204" pitchFamily="34" charset="-122"/>
              </a:rPr>
              <a:t>3类运维数据的融合模型</a:t>
            </a:r>
            <a:endParaRPr lang="zh-CN" altLang="en-US" sz="1600" b="1" kern="0" dirty="0">
              <a:solidFill>
                <a:prstClr val="white"/>
              </a:solidFill>
              <a:latin typeface="微软雅黑" panose="020B0503020204020204" pitchFamily="34" charset="-122"/>
              <a:ea typeface="微软雅黑" panose="020B0503020204020204" pitchFamily="34" charset="-122"/>
            </a:endParaRPr>
          </a:p>
        </p:txBody>
      </p:sp>
      <p:sp>
        <p:nvSpPr>
          <p:cNvPr id="48" name="矩形 47"/>
          <p:cNvSpPr/>
          <p:nvPr/>
        </p:nvSpPr>
        <p:spPr>
          <a:xfrm>
            <a:off x="4867056" y="5314953"/>
            <a:ext cx="1620000" cy="829945"/>
          </a:xfrm>
          <a:prstGeom prst="rect">
            <a:avLst/>
          </a:prstGeom>
        </p:spPr>
        <p:txBody>
          <a:bodyPr wrap="square" lIns="0" rIns="0">
            <a:spAutoFit/>
          </a:bodyPr>
          <a:lstStyle/>
          <a:p>
            <a:pPr algn="ctr" defTabSz="914400">
              <a:lnSpc>
                <a:spcPct val="150000"/>
              </a:lnSpc>
            </a:pPr>
            <a:r>
              <a:rPr lang="zh-CN" altLang="en-US" sz="1600" b="1" kern="0" dirty="0" smtClean="0">
                <a:solidFill>
                  <a:prstClr val="white"/>
                </a:solidFill>
                <a:latin typeface="微软雅黑" panose="020B0503020204020204" pitchFamily="34" charset="-122"/>
                <a:ea typeface="微软雅黑" panose="020B0503020204020204" pitchFamily="34" charset="-122"/>
              </a:rPr>
              <a:t>数据融合准确度</a:t>
            </a:r>
            <a:r>
              <a:rPr lang="zh-CN" altLang="en-US" sz="1600" b="1" kern="0" dirty="0" smtClean="0">
                <a:solidFill>
                  <a:srgbClr val="0000FF"/>
                </a:solidFill>
                <a:latin typeface="微软雅黑" panose="020B0503020204020204" pitchFamily="34" charset="-122"/>
                <a:ea typeface="微软雅黑" panose="020B0503020204020204" pitchFamily="34" charset="-122"/>
              </a:rPr>
              <a:t>大于</a:t>
            </a:r>
            <a:r>
              <a:rPr lang="en-US" altLang="zh-CN" sz="1600" b="1" kern="0" dirty="0" smtClean="0">
                <a:solidFill>
                  <a:srgbClr val="0000FF"/>
                </a:solidFill>
                <a:latin typeface="微软雅黑" panose="020B0503020204020204" pitchFamily="34" charset="-122"/>
                <a:ea typeface="微软雅黑" panose="020B0503020204020204" pitchFamily="34" charset="-122"/>
              </a:rPr>
              <a:t>95%</a:t>
            </a:r>
            <a:endParaRPr lang="en-US" altLang="zh-CN" sz="1600" b="1" kern="0" dirty="0" smtClean="0">
              <a:solidFill>
                <a:srgbClr val="0000FF"/>
              </a:solidFill>
              <a:latin typeface="微软雅黑" panose="020B0503020204020204" pitchFamily="34" charset="-122"/>
              <a:ea typeface="微软雅黑" panose="020B0503020204020204" pitchFamily="34" charset="-122"/>
            </a:endParaRPr>
          </a:p>
        </p:txBody>
      </p:sp>
      <p:sp>
        <p:nvSpPr>
          <p:cNvPr id="50" name="矩形 49"/>
          <p:cNvSpPr/>
          <p:nvPr/>
        </p:nvSpPr>
        <p:spPr>
          <a:xfrm>
            <a:off x="6730365" y="4738370"/>
            <a:ext cx="1440815" cy="1568450"/>
          </a:xfrm>
          <a:prstGeom prst="rect">
            <a:avLst/>
          </a:prstGeom>
        </p:spPr>
        <p:txBody>
          <a:bodyPr wrap="square" lIns="0" rIns="0">
            <a:spAutoFit/>
          </a:bodyPr>
          <a:lstStyle/>
          <a:p>
            <a:pPr algn="ctr" defTabSz="914400">
              <a:lnSpc>
                <a:spcPct val="150000"/>
              </a:lnSpc>
            </a:pPr>
            <a:r>
              <a:rPr sz="1600" b="1" kern="0" dirty="0" smtClean="0">
                <a:solidFill>
                  <a:srgbClr val="2F2FFF"/>
                </a:solidFill>
                <a:latin typeface="微软雅黑" panose="020B0503020204020204" pitchFamily="34" charset="-122"/>
                <a:ea typeface="微软雅黑" panose="020B0503020204020204" pitchFamily="34" charset="-122"/>
                <a:sym typeface="+mn-ea"/>
              </a:rPr>
              <a:t>5类</a:t>
            </a:r>
            <a:r>
              <a:rPr sz="1600" b="1" kern="0" dirty="0" smtClean="0">
                <a:solidFill>
                  <a:schemeClr val="bg1"/>
                </a:solidFill>
                <a:latin typeface="微软雅黑" panose="020B0503020204020204" pitchFamily="34" charset="-122"/>
                <a:ea typeface="微软雅黑" panose="020B0503020204020204" pitchFamily="34" charset="-122"/>
                <a:sym typeface="+mn-ea"/>
              </a:rPr>
              <a:t>运维数据的融合</a:t>
            </a:r>
            <a:r>
              <a:rPr lang="zh-CN" sz="1600" b="1" kern="0" dirty="0" smtClean="0">
                <a:solidFill>
                  <a:schemeClr val="bg1"/>
                </a:solidFill>
                <a:latin typeface="微软雅黑" panose="020B0503020204020204" pitchFamily="34" charset="-122"/>
                <a:ea typeface="微软雅黑" panose="020B0503020204020204" pitchFamily="34" charset="-122"/>
                <a:sym typeface="+mn-ea"/>
              </a:rPr>
              <a:t>模型</a:t>
            </a:r>
            <a:endParaRPr lang="zh-CN" sz="1600" b="1" kern="0" dirty="0" smtClean="0">
              <a:solidFill>
                <a:schemeClr val="bg1"/>
              </a:solidFill>
              <a:latin typeface="微软雅黑" panose="020B0503020204020204" pitchFamily="34" charset="-122"/>
              <a:ea typeface="微软雅黑" panose="020B0503020204020204" pitchFamily="34" charset="-122"/>
              <a:sym typeface="+mn-ea"/>
            </a:endParaRPr>
          </a:p>
          <a:p>
            <a:pPr algn="ctr" defTabSz="914400">
              <a:lnSpc>
                <a:spcPct val="150000"/>
              </a:lnSpc>
            </a:pPr>
            <a:r>
              <a:rPr sz="1600" b="1" kern="0" dirty="0" smtClean="0">
                <a:solidFill>
                  <a:schemeClr val="bg1"/>
                </a:solidFill>
                <a:latin typeface="微软雅黑" panose="020B0503020204020204" pitchFamily="34" charset="-122"/>
                <a:ea typeface="微软雅黑" panose="020B0503020204020204" pitchFamily="34" charset="-122"/>
                <a:sym typeface="+mn-ea"/>
              </a:rPr>
              <a:t>覆盖</a:t>
            </a:r>
            <a:r>
              <a:rPr sz="1600" b="1" kern="0" dirty="0" smtClean="0">
                <a:solidFill>
                  <a:srgbClr val="2F2FFF"/>
                </a:solidFill>
                <a:latin typeface="微软雅黑" panose="020B0503020204020204" pitchFamily="34" charset="-122"/>
                <a:ea typeface="微软雅黑" panose="020B0503020204020204" pitchFamily="34" charset="-122"/>
                <a:sym typeface="+mn-ea"/>
              </a:rPr>
              <a:t>5类</a:t>
            </a:r>
            <a:r>
              <a:rPr sz="1600" b="1" kern="0" dirty="0" smtClean="0">
                <a:solidFill>
                  <a:schemeClr val="bg1"/>
                </a:solidFill>
                <a:latin typeface="微软雅黑" panose="020B0503020204020204" pitchFamily="34" charset="-122"/>
                <a:ea typeface="微软雅黑" panose="020B0503020204020204" pitchFamily="34" charset="-122"/>
                <a:sym typeface="+mn-ea"/>
              </a:rPr>
              <a:t>典型市政公用设施</a:t>
            </a:r>
            <a:endParaRPr sz="1600" b="1" kern="0"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3" name="矩形 2"/>
          <p:cNvSpPr/>
          <p:nvPr/>
        </p:nvSpPr>
        <p:spPr>
          <a:xfrm>
            <a:off x="3093085" y="3293110"/>
            <a:ext cx="1527175" cy="1416685"/>
          </a:xfrm>
          <a:prstGeom prst="rect">
            <a:avLst/>
          </a:prstGeom>
        </p:spPr>
        <p:txBody>
          <a:bodyPr wrap="square" lIns="0" rIns="0">
            <a:noAutofit/>
          </a:bodyPr>
          <a:p>
            <a:pPr algn="just" defTabSz="914400">
              <a:lnSpc>
                <a:spcPct val="100000"/>
              </a:lnSpc>
              <a:buClrTx/>
              <a:buSzTx/>
              <a:buFontTx/>
            </a:pPr>
            <a:r>
              <a:rPr lang="zh-CN" altLang="en-US" sz="1600" b="1" dirty="0">
                <a:solidFill>
                  <a:prstClr val="white"/>
                </a:solidFill>
                <a:latin typeface="Century Gothic" panose="020B0502020202020204"/>
                <a:ea typeface="微软雅黑" panose="020B0503020204020204" pitchFamily="34" charset="-122"/>
                <a:sym typeface="+mn-ea"/>
              </a:rPr>
              <a:t>1. 时不变数据</a:t>
            </a:r>
            <a:r>
              <a:rPr lang="zh-CN" altLang="en-US" sz="1600" b="1" dirty="0">
                <a:solidFill>
                  <a:srgbClr val="0000FF"/>
                </a:solidFill>
                <a:latin typeface="Century Gothic" panose="020B0502020202020204"/>
                <a:ea typeface="微软雅黑" panose="020B0503020204020204" pitchFamily="34" charset="-122"/>
                <a:sym typeface="+mn-ea"/>
              </a:rPr>
              <a:t>静态多维度</a:t>
            </a:r>
            <a:r>
              <a:rPr lang="zh-CN" altLang="en-US" sz="1600" b="1" dirty="0">
                <a:solidFill>
                  <a:prstClr val="white"/>
                </a:solidFill>
                <a:latin typeface="Century Gothic" panose="020B0502020202020204"/>
                <a:ea typeface="微软雅黑" panose="020B0503020204020204" pitchFamily="34" charset="-122"/>
                <a:sym typeface="+mn-ea"/>
              </a:rPr>
              <a:t>转换对齐</a:t>
            </a:r>
            <a:endParaRPr lang="zh-CN" altLang="en-US" sz="1600" b="1" dirty="0">
              <a:solidFill>
                <a:prstClr val="white"/>
              </a:solidFill>
              <a:latin typeface="Century Gothic" panose="020B0502020202020204"/>
              <a:ea typeface="微软雅黑" panose="020B0503020204020204" pitchFamily="34" charset="-122"/>
              <a:sym typeface="+mn-ea"/>
            </a:endParaRPr>
          </a:p>
          <a:p>
            <a:pPr algn="just" defTabSz="914400">
              <a:lnSpc>
                <a:spcPct val="100000"/>
              </a:lnSpc>
              <a:buClrTx/>
              <a:buSzTx/>
              <a:buFontTx/>
            </a:pPr>
            <a:r>
              <a:rPr lang="zh-CN" altLang="en-US" sz="1600" b="1" dirty="0">
                <a:solidFill>
                  <a:prstClr val="white"/>
                </a:solidFill>
                <a:latin typeface="Century Gothic" panose="020B0502020202020204"/>
                <a:ea typeface="微软雅黑" panose="020B0503020204020204" pitchFamily="34" charset="-122"/>
                <a:sym typeface="+mn-ea"/>
              </a:rPr>
              <a:t>2. </a:t>
            </a:r>
            <a:r>
              <a:rPr lang="zh-CN" altLang="en-US" sz="1600" b="1" dirty="0">
                <a:solidFill>
                  <a:srgbClr val="0000FF"/>
                </a:solidFill>
                <a:latin typeface="Century Gothic" panose="020B0502020202020204"/>
                <a:ea typeface="微软雅黑" panose="020B0503020204020204" pitchFamily="34" charset="-122"/>
                <a:sym typeface="+mn-ea"/>
              </a:rPr>
              <a:t>至少3类</a:t>
            </a:r>
            <a:r>
              <a:rPr lang="zh-CN" altLang="en-US" sz="1600" b="1" dirty="0">
                <a:solidFill>
                  <a:prstClr val="white"/>
                </a:solidFill>
                <a:latin typeface="Century Gothic" panose="020B0502020202020204"/>
                <a:ea typeface="微软雅黑" panose="020B0503020204020204" pitchFamily="34" charset="-122"/>
                <a:sym typeface="+mn-ea"/>
              </a:rPr>
              <a:t>运维数据的融合与效果检验</a:t>
            </a:r>
            <a:endParaRPr lang="zh-CN" altLang="en-US" sz="1600" b="1" dirty="0">
              <a:solidFill>
                <a:prstClr val="white"/>
              </a:solidFill>
              <a:latin typeface="Century Gothic" panose="020B0502020202020204"/>
              <a:ea typeface="微软雅黑" panose="020B0503020204020204" pitchFamily="34" charset="-122"/>
              <a:sym typeface="+mn-ea"/>
            </a:endParaRPr>
          </a:p>
          <a:p>
            <a:pPr algn="just" defTabSz="914400">
              <a:lnSpc>
                <a:spcPct val="100000"/>
              </a:lnSpc>
              <a:buClrTx/>
              <a:buSzTx/>
              <a:buFontTx/>
            </a:pPr>
            <a:endParaRPr lang="zh-CN" altLang="en-US" sz="1400" b="1" kern="100" dirty="0" smtClean="0">
              <a:solidFill>
                <a:prstClr val="white"/>
              </a:solidFill>
              <a:latin typeface="Century Gothic" panose="020B0502020202020204"/>
              <a:ea typeface="微软雅黑" panose="020B0503020204020204" pitchFamily="34" charset="-122"/>
            </a:endParaRPr>
          </a:p>
        </p:txBody>
      </p:sp>
      <p:sp>
        <p:nvSpPr>
          <p:cNvPr id="4" name="矩形 3"/>
          <p:cNvSpPr/>
          <p:nvPr/>
        </p:nvSpPr>
        <p:spPr>
          <a:xfrm>
            <a:off x="4911725" y="3293110"/>
            <a:ext cx="1527175" cy="1768475"/>
          </a:xfrm>
          <a:prstGeom prst="rect">
            <a:avLst/>
          </a:prstGeom>
        </p:spPr>
        <p:txBody>
          <a:bodyPr wrap="square" lIns="0" rIns="0">
            <a:noAutofit/>
          </a:bodyPr>
          <a:p>
            <a:pPr algn="just" defTabSz="914400">
              <a:lnSpc>
                <a:spcPct val="100000"/>
              </a:lnSpc>
              <a:buClrTx/>
              <a:buSzTx/>
              <a:buFontTx/>
            </a:pPr>
            <a:r>
              <a:rPr lang="en-US" altLang="zh-CN" sz="1600" b="1" dirty="0">
                <a:solidFill>
                  <a:prstClr val="white"/>
                </a:solidFill>
                <a:latin typeface="Century Gothic" panose="020B0502020202020204"/>
                <a:ea typeface="微软雅黑" panose="020B0503020204020204" pitchFamily="34" charset="-122"/>
                <a:sym typeface="+mn-ea"/>
              </a:rPr>
              <a:t>1. </a:t>
            </a:r>
            <a:r>
              <a:rPr lang="zh-CN" altLang="en-US" sz="1600" b="1" dirty="0">
                <a:solidFill>
                  <a:prstClr val="white"/>
                </a:solidFill>
                <a:latin typeface="Century Gothic" panose="020B0502020202020204"/>
                <a:ea typeface="微软雅黑" panose="020B0503020204020204" pitchFamily="34" charset="-122"/>
                <a:sym typeface="+mn-ea"/>
              </a:rPr>
              <a:t>时变异构数据的</a:t>
            </a:r>
            <a:r>
              <a:rPr lang="zh-CN" altLang="en-US" sz="1600" b="1" dirty="0">
                <a:solidFill>
                  <a:srgbClr val="0000FF"/>
                </a:solidFill>
                <a:latin typeface="Century Gothic" panose="020B0502020202020204"/>
                <a:ea typeface="微软雅黑" panose="020B0503020204020204" pitchFamily="34" charset="-122"/>
                <a:sym typeface="+mn-ea"/>
              </a:rPr>
              <a:t>动态转换对齐</a:t>
            </a:r>
            <a:endParaRPr lang="zh-CN" altLang="en-US" sz="1600" b="1" dirty="0">
              <a:solidFill>
                <a:prstClr val="white"/>
              </a:solidFill>
              <a:latin typeface="Century Gothic" panose="020B0502020202020204"/>
              <a:ea typeface="微软雅黑" panose="020B0503020204020204" pitchFamily="34" charset="-122"/>
              <a:sym typeface="+mn-ea"/>
            </a:endParaRPr>
          </a:p>
          <a:p>
            <a:pPr algn="just" defTabSz="914400">
              <a:lnSpc>
                <a:spcPct val="100000"/>
              </a:lnSpc>
              <a:buClrTx/>
              <a:buSzTx/>
              <a:buFontTx/>
            </a:pPr>
            <a:r>
              <a:rPr lang="en-US" altLang="zh-CN" sz="1600" b="1" dirty="0">
                <a:solidFill>
                  <a:prstClr val="white"/>
                </a:solidFill>
                <a:latin typeface="Century Gothic" panose="020B0502020202020204"/>
                <a:ea typeface="微软雅黑" panose="020B0503020204020204" pitchFamily="34" charset="-122"/>
                <a:sym typeface="+mn-ea"/>
              </a:rPr>
              <a:t>2. “</a:t>
            </a:r>
            <a:r>
              <a:rPr lang="zh-CN" altLang="en-US" sz="1600" b="1" dirty="0">
                <a:solidFill>
                  <a:prstClr val="white"/>
                </a:solidFill>
                <a:latin typeface="Century Gothic" panose="020B0502020202020204"/>
                <a:ea typeface="微软雅黑" panose="020B0503020204020204" pitchFamily="34" charset="-122"/>
                <a:sym typeface="+mn-ea"/>
              </a:rPr>
              <a:t>云</a:t>
            </a:r>
            <a:r>
              <a:rPr lang="en-US" altLang="zh-CN" sz="1600" b="1" dirty="0">
                <a:solidFill>
                  <a:prstClr val="white"/>
                </a:solidFill>
                <a:latin typeface="Century Gothic" panose="020B0502020202020204"/>
                <a:ea typeface="微软雅黑" panose="020B0503020204020204" pitchFamily="34" charset="-122"/>
                <a:sym typeface="+mn-ea"/>
              </a:rPr>
              <a:t>-</a:t>
            </a:r>
            <a:r>
              <a:rPr lang="zh-CN" altLang="en-US" sz="1600" b="1" dirty="0">
                <a:solidFill>
                  <a:prstClr val="white"/>
                </a:solidFill>
                <a:latin typeface="Century Gothic" panose="020B0502020202020204"/>
                <a:ea typeface="微软雅黑" panose="020B0503020204020204" pitchFamily="34" charset="-122"/>
                <a:sym typeface="+mn-ea"/>
              </a:rPr>
              <a:t>边</a:t>
            </a:r>
            <a:r>
              <a:rPr lang="en-US" altLang="zh-CN" sz="1600" b="1" dirty="0">
                <a:solidFill>
                  <a:prstClr val="white"/>
                </a:solidFill>
                <a:latin typeface="Century Gothic" panose="020B0502020202020204"/>
                <a:ea typeface="微软雅黑" panose="020B0503020204020204" pitchFamily="34" charset="-122"/>
                <a:sym typeface="+mn-ea"/>
              </a:rPr>
              <a:t>-</a:t>
            </a:r>
            <a:r>
              <a:rPr lang="zh-CN" altLang="en-US" sz="1600" b="1" dirty="0">
                <a:solidFill>
                  <a:prstClr val="white"/>
                </a:solidFill>
                <a:latin typeface="Century Gothic" panose="020B0502020202020204"/>
                <a:ea typeface="微软雅黑" panose="020B0503020204020204" pitchFamily="34" charset="-122"/>
                <a:sym typeface="+mn-ea"/>
              </a:rPr>
              <a:t>端</a:t>
            </a:r>
            <a:r>
              <a:rPr lang="en-US" altLang="zh-CN" sz="1600" b="1" dirty="0">
                <a:solidFill>
                  <a:prstClr val="white"/>
                </a:solidFill>
                <a:latin typeface="Century Gothic" panose="020B0502020202020204"/>
                <a:ea typeface="微软雅黑" panose="020B0503020204020204" pitchFamily="34" charset="-122"/>
                <a:sym typeface="+mn-ea"/>
              </a:rPr>
              <a:t>”</a:t>
            </a:r>
            <a:r>
              <a:rPr lang="zh-CN" altLang="en-US" sz="1600" b="1" dirty="0">
                <a:solidFill>
                  <a:prstClr val="white"/>
                </a:solidFill>
                <a:latin typeface="Century Gothic" panose="020B0502020202020204"/>
                <a:ea typeface="微软雅黑" panose="020B0503020204020204" pitchFamily="34" charset="-122"/>
                <a:sym typeface="+mn-ea"/>
              </a:rPr>
              <a:t>框架下</a:t>
            </a:r>
            <a:r>
              <a:rPr lang="zh-CN" altLang="en-US" sz="1600" b="1" dirty="0">
                <a:solidFill>
                  <a:srgbClr val="0000FF"/>
                </a:solidFill>
                <a:latin typeface="Century Gothic" panose="020B0502020202020204"/>
                <a:ea typeface="微软雅黑" panose="020B0503020204020204" pitchFamily="34" charset="-122"/>
                <a:sym typeface="+mn-ea"/>
              </a:rPr>
              <a:t>至少</a:t>
            </a:r>
            <a:r>
              <a:rPr lang="en-US" altLang="zh-CN" sz="1600" b="1" dirty="0">
                <a:solidFill>
                  <a:srgbClr val="0000FF"/>
                </a:solidFill>
                <a:latin typeface="Century Gothic" panose="020B0502020202020204"/>
                <a:ea typeface="微软雅黑" panose="020B0503020204020204" pitchFamily="34" charset="-122"/>
                <a:sym typeface="+mn-ea"/>
              </a:rPr>
              <a:t>3</a:t>
            </a:r>
            <a:r>
              <a:rPr lang="zh-CN" altLang="en-US" sz="1600" b="1" dirty="0">
                <a:solidFill>
                  <a:srgbClr val="0000FF"/>
                </a:solidFill>
                <a:latin typeface="Century Gothic" panose="020B0502020202020204"/>
                <a:ea typeface="微软雅黑" panose="020B0503020204020204" pitchFamily="34" charset="-122"/>
                <a:sym typeface="+mn-ea"/>
              </a:rPr>
              <a:t>类</a:t>
            </a:r>
            <a:r>
              <a:rPr lang="zh-CN" altLang="en-US" sz="1600" b="1" dirty="0">
                <a:solidFill>
                  <a:prstClr val="white"/>
                </a:solidFill>
                <a:latin typeface="Century Gothic" panose="020B0502020202020204"/>
                <a:ea typeface="微软雅黑" panose="020B0503020204020204" pitchFamily="34" charset="-122"/>
                <a:sym typeface="+mn-ea"/>
              </a:rPr>
              <a:t>运维数据的动态融合</a:t>
            </a:r>
            <a:endParaRPr lang="zh-CN" altLang="en-US" sz="1600" b="1" dirty="0">
              <a:solidFill>
                <a:prstClr val="white"/>
              </a:solidFill>
              <a:latin typeface="Century Gothic" panose="020B0502020202020204"/>
              <a:ea typeface="微软雅黑" panose="020B0503020204020204" pitchFamily="34" charset="-122"/>
              <a:sym typeface="+mn-ea"/>
            </a:endParaRPr>
          </a:p>
          <a:p>
            <a:pPr algn="just" defTabSz="914400">
              <a:lnSpc>
                <a:spcPct val="100000"/>
              </a:lnSpc>
              <a:buClrTx/>
              <a:buSzTx/>
              <a:buFontTx/>
            </a:pPr>
            <a:endParaRPr lang="zh-CN" altLang="en-US" sz="1600" b="1" kern="100" dirty="0" smtClean="0">
              <a:solidFill>
                <a:prstClr val="white"/>
              </a:solidFill>
              <a:latin typeface="Century Gothic" panose="020B0502020202020204"/>
              <a:ea typeface="微软雅黑" panose="020B0503020204020204" pitchFamily="34" charset="-122"/>
              <a:sym typeface="+mn-ea"/>
            </a:endParaRPr>
          </a:p>
        </p:txBody>
      </p:sp>
      <p:sp>
        <p:nvSpPr>
          <p:cNvPr id="5" name="矩形 4"/>
          <p:cNvSpPr/>
          <p:nvPr/>
        </p:nvSpPr>
        <p:spPr>
          <a:xfrm>
            <a:off x="6694805" y="3322955"/>
            <a:ext cx="1527175" cy="1281430"/>
          </a:xfrm>
          <a:prstGeom prst="rect">
            <a:avLst/>
          </a:prstGeom>
        </p:spPr>
        <p:txBody>
          <a:bodyPr wrap="square" lIns="0" rIns="0">
            <a:noAutofit/>
          </a:bodyPr>
          <a:p>
            <a:pPr algn="just" defTabSz="914400">
              <a:lnSpc>
                <a:spcPct val="100000"/>
              </a:lnSpc>
              <a:buClrTx/>
              <a:buSzTx/>
              <a:buFontTx/>
            </a:pPr>
            <a:r>
              <a:rPr lang="en-US" altLang="zh-CN" sz="1600" b="1" dirty="0">
                <a:solidFill>
                  <a:schemeClr val="bg1"/>
                </a:solidFill>
                <a:latin typeface="Century Gothic" panose="020B0502020202020204"/>
                <a:ea typeface="微软雅黑" panose="020B0503020204020204" pitchFamily="34" charset="-122"/>
                <a:sym typeface="+mn-ea"/>
              </a:rPr>
              <a:t>1.</a:t>
            </a:r>
            <a:r>
              <a:rPr lang="en-US" altLang="zh-CN" sz="1600" b="1" dirty="0">
                <a:solidFill>
                  <a:srgbClr val="7030A0"/>
                </a:solidFill>
                <a:latin typeface="Century Gothic" panose="020B0502020202020204"/>
                <a:ea typeface="微软雅黑" panose="020B0503020204020204" pitchFamily="34" charset="-122"/>
                <a:sym typeface="+mn-ea"/>
              </a:rPr>
              <a:t> </a:t>
            </a:r>
            <a:r>
              <a:rPr lang="zh-CN" altLang="en-US" sz="1600" b="1" dirty="0">
                <a:solidFill>
                  <a:srgbClr val="0000FF"/>
                </a:solidFill>
                <a:latin typeface="Century Gothic" panose="020B0502020202020204"/>
                <a:ea typeface="微软雅黑" panose="020B0503020204020204" pitchFamily="34" charset="-122"/>
                <a:sym typeface="+mn-ea"/>
              </a:rPr>
              <a:t>至少</a:t>
            </a:r>
            <a:r>
              <a:rPr lang="en-US" altLang="zh-CN" sz="1600" b="1" dirty="0">
                <a:solidFill>
                  <a:srgbClr val="0000FF"/>
                </a:solidFill>
                <a:latin typeface="Century Gothic" panose="020B0502020202020204"/>
                <a:ea typeface="微软雅黑" panose="020B0503020204020204" pitchFamily="34" charset="-122"/>
                <a:sym typeface="+mn-ea"/>
              </a:rPr>
              <a:t>5</a:t>
            </a:r>
            <a:r>
              <a:rPr lang="zh-CN" altLang="en-US" sz="1600" b="1" dirty="0">
                <a:solidFill>
                  <a:srgbClr val="0000FF"/>
                </a:solidFill>
                <a:latin typeface="Century Gothic" panose="020B0502020202020204"/>
                <a:ea typeface="微软雅黑" panose="020B0503020204020204" pitchFamily="34" charset="-122"/>
                <a:sym typeface="+mn-ea"/>
              </a:rPr>
              <a:t>类</a:t>
            </a:r>
            <a:r>
              <a:rPr lang="zh-CN" altLang="en-US" sz="1600" b="1" dirty="0">
                <a:solidFill>
                  <a:schemeClr val="bg1"/>
                </a:solidFill>
                <a:latin typeface="Century Gothic" panose="020B0502020202020204"/>
                <a:ea typeface="微软雅黑" panose="020B0503020204020204" pitchFamily="34" charset="-122"/>
                <a:sym typeface="+mn-ea"/>
              </a:rPr>
              <a:t>运维异构数据的融合</a:t>
            </a:r>
            <a:endParaRPr lang="zh-CN" altLang="en-US" sz="1600" b="1" dirty="0">
              <a:solidFill>
                <a:schemeClr val="bg1"/>
              </a:solidFill>
              <a:latin typeface="Century Gothic" panose="020B0502020202020204"/>
              <a:ea typeface="微软雅黑" panose="020B0503020204020204" pitchFamily="34" charset="-122"/>
              <a:sym typeface="+mn-ea"/>
            </a:endParaRPr>
          </a:p>
          <a:p>
            <a:pPr algn="just" defTabSz="914400">
              <a:lnSpc>
                <a:spcPct val="100000"/>
              </a:lnSpc>
              <a:buClrTx/>
              <a:buSzTx/>
              <a:buFontTx/>
            </a:pPr>
            <a:r>
              <a:rPr lang="en-US" altLang="zh-CN" sz="1600" b="1" dirty="0">
                <a:solidFill>
                  <a:schemeClr val="bg1"/>
                </a:solidFill>
                <a:latin typeface="Century Gothic" panose="020B0502020202020204"/>
                <a:ea typeface="微软雅黑" panose="020B0503020204020204" pitchFamily="34" charset="-122"/>
                <a:sym typeface="+mn-ea"/>
              </a:rPr>
              <a:t>2</a:t>
            </a:r>
            <a:r>
              <a:rPr lang="zh-CN" altLang="en-US" sz="1600" b="1" dirty="0">
                <a:solidFill>
                  <a:schemeClr val="bg1"/>
                </a:solidFill>
                <a:latin typeface="Century Gothic" panose="020B0502020202020204"/>
                <a:ea typeface="微软雅黑" panose="020B0503020204020204" pitchFamily="34" charset="-122"/>
                <a:sym typeface="+mn-ea"/>
              </a:rPr>
              <a:t>. 在</a:t>
            </a:r>
            <a:r>
              <a:rPr lang="en-US" altLang="zh-CN" sz="1600" b="1" dirty="0">
                <a:solidFill>
                  <a:srgbClr val="2F2FFF"/>
                </a:solidFill>
                <a:latin typeface="Century Gothic" panose="020B0502020202020204"/>
                <a:ea typeface="微软雅黑" panose="020B0503020204020204" pitchFamily="34" charset="-122"/>
                <a:sym typeface="+mn-ea"/>
              </a:rPr>
              <a:t>5</a:t>
            </a:r>
            <a:r>
              <a:rPr lang="zh-CN" altLang="en-US" sz="1600" b="1" dirty="0">
                <a:solidFill>
                  <a:srgbClr val="2F2FFF"/>
                </a:solidFill>
                <a:latin typeface="Century Gothic" panose="020B0502020202020204"/>
                <a:ea typeface="微软雅黑" panose="020B0503020204020204" pitchFamily="34" charset="-122"/>
                <a:sym typeface="+mn-ea"/>
              </a:rPr>
              <a:t>类典型基础设施</a:t>
            </a:r>
            <a:r>
              <a:rPr lang="zh-CN" altLang="en-US" sz="1600" b="1" dirty="0">
                <a:solidFill>
                  <a:schemeClr val="bg1"/>
                </a:solidFill>
                <a:latin typeface="Century Gothic" panose="020B0502020202020204"/>
                <a:ea typeface="微软雅黑" panose="020B0503020204020204" pitchFamily="34" charset="-122"/>
                <a:sym typeface="+mn-ea"/>
              </a:rPr>
              <a:t>中的检验</a:t>
            </a:r>
            <a:endParaRPr lang="zh-CN" altLang="en-US" sz="1600" b="1" dirty="0">
              <a:solidFill>
                <a:schemeClr val="bg1"/>
              </a:solidFill>
              <a:latin typeface="Century Gothic" panose="020B0502020202020204"/>
              <a:ea typeface="微软雅黑" panose="020B0503020204020204" pitchFamily="34" charset="-122"/>
              <a:sym typeface="+mn-ea"/>
            </a:endParaRPr>
          </a:p>
          <a:p>
            <a:pPr algn="just" defTabSz="914400">
              <a:lnSpc>
                <a:spcPct val="100000"/>
              </a:lnSpc>
              <a:buClrTx/>
              <a:buSzTx/>
              <a:buFontTx/>
            </a:pPr>
            <a:endParaRPr lang="zh-CN" altLang="en-US" sz="1600" b="1" kern="100" dirty="0" smtClean="0">
              <a:solidFill>
                <a:schemeClr val="bg1"/>
              </a:solidFill>
              <a:latin typeface="Century Gothic" panose="020B0502020202020204"/>
              <a:ea typeface="微软雅黑" panose="020B0503020204020204" pitchFamily="34" charset="-122"/>
              <a:sym typeface="+mn-ea"/>
            </a:endParaRPr>
          </a:p>
        </p:txBody>
      </p:sp>
      <p:sp>
        <p:nvSpPr>
          <p:cNvPr id="6" name="矩形 5"/>
          <p:cNvSpPr/>
          <p:nvPr/>
        </p:nvSpPr>
        <p:spPr>
          <a:xfrm>
            <a:off x="8509000" y="3322955"/>
            <a:ext cx="1527175" cy="1691005"/>
          </a:xfrm>
          <a:prstGeom prst="rect">
            <a:avLst/>
          </a:prstGeom>
        </p:spPr>
        <p:txBody>
          <a:bodyPr wrap="square" lIns="0" rIns="0">
            <a:noAutofit/>
          </a:bodyPr>
          <a:p>
            <a:pPr algn="just" defTabSz="914400">
              <a:lnSpc>
                <a:spcPct val="100000"/>
              </a:lnSpc>
              <a:buClrTx/>
              <a:buSzTx/>
              <a:buFontTx/>
            </a:pPr>
            <a:r>
              <a:rPr lang="en-US" sz="1600" b="1" dirty="0">
                <a:solidFill>
                  <a:schemeClr val="bg1"/>
                </a:solidFill>
                <a:latin typeface="Century Gothic" panose="020B0502020202020204"/>
                <a:ea typeface="微软雅黑" panose="020B0503020204020204" pitchFamily="34" charset="-122"/>
                <a:sym typeface="+mn-ea"/>
              </a:rPr>
              <a:t>1</a:t>
            </a:r>
            <a:r>
              <a:rPr lang="en-US" altLang="zh-CN" sz="1600" b="1" dirty="0">
                <a:solidFill>
                  <a:schemeClr val="bg1"/>
                </a:solidFill>
                <a:latin typeface="Century Gothic" panose="020B0502020202020204"/>
                <a:ea typeface="微软雅黑" panose="020B0503020204020204" pitchFamily="34" charset="-122"/>
                <a:sym typeface="+mn-ea"/>
              </a:rPr>
              <a:t>. </a:t>
            </a:r>
            <a:r>
              <a:rPr lang="en-US" altLang="zh-CN" sz="1600" b="1" dirty="0">
                <a:solidFill>
                  <a:srgbClr val="2F2FFF"/>
                </a:solidFill>
                <a:latin typeface="Century Gothic" panose="020B0502020202020204"/>
                <a:ea typeface="微软雅黑" panose="020B0503020204020204" pitchFamily="34" charset="-122"/>
                <a:sym typeface="+mn-ea"/>
              </a:rPr>
              <a:t>“</a:t>
            </a:r>
            <a:r>
              <a:rPr lang="zh-CN" altLang="en-US" sz="1600" b="1" dirty="0">
                <a:solidFill>
                  <a:srgbClr val="2F2FFF"/>
                </a:solidFill>
                <a:latin typeface="Century Gothic" panose="020B0502020202020204"/>
                <a:ea typeface="微软雅黑" panose="020B0503020204020204" pitchFamily="34" charset="-122"/>
                <a:sym typeface="+mn-ea"/>
              </a:rPr>
              <a:t>云</a:t>
            </a:r>
            <a:r>
              <a:rPr lang="en-US" altLang="zh-CN" sz="1600" b="1" dirty="0">
                <a:solidFill>
                  <a:srgbClr val="2F2FFF"/>
                </a:solidFill>
                <a:latin typeface="Century Gothic" panose="020B0502020202020204"/>
                <a:ea typeface="微软雅黑" panose="020B0503020204020204" pitchFamily="34" charset="-122"/>
                <a:sym typeface="+mn-ea"/>
              </a:rPr>
              <a:t>-</a:t>
            </a:r>
            <a:r>
              <a:rPr lang="zh-CN" altLang="en-US" sz="1600" b="1" dirty="0">
                <a:solidFill>
                  <a:srgbClr val="2F2FFF"/>
                </a:solidFill>
                <a:latin typeface="Century Gothic" panose="020B0502020202020204"/>
                <a:ea typeface="微软雅黑" panose="020B0503020204020204" pitchFamily="34" charset="-122"/>
                <a:sym typeface="+mn-ea"/>
              </a:rPr>
              <a:t>边</a:t>
            </a:r>
            <a:r>
              <a:rPr lang="en-US" altLang="zh-CN" sz="1600" b="1" dirty="0">
                <a:solidFill>
                  <a:srgbClr val="2F2FFF"/>
                </a:solidFill>
                <a:latin typeface="Century Gothic" panose="020B0502020202020204"/>
                <a:ea typeface="微软雅黑" panose="020B0503020204020204" pitchFamily="34" charset="-122"/>
                <a:sym typeface="+mn-ea"/>
              </a:rPr>
              <a:t>-</a:t>
            </a:r>
            <a:r>
              <a:rPr lang="zh-CN" altLang="en-US" sz="1600" b="1" dirty="0">
                <a:solidFill>
                  <a:srgbClr val="2F2FFF"/>
                </a:solidFill>
                <a:latin typeface="Century Gothic" panose="020B0502020202020204"/>
                <a:ea typeface="微软雅黑" panose="020B0503020204020204" pitchFamily="34" charset="-122"/>
                <a:sym typeface="+mn-ea"/>
              </a:rPr>
              <a:t>端</a:t>
            </a:r>
            <a:r>
              <a:rPr lang="en-US" altLang="zh-CN" sz="1600" b="1" dirty="0">
                <a:solidFill>
                  <a:srgbClr val="2F2FFF"/>
                </a:solidFill>
                <a:latin typeface="Century Gothic" panose="020B0502020202020204"/>
                <a:ea typeface="微软雅黑" panose="020B0503020204020204" pitchFamily="34" charset="-122"/>
                <a:sym typeface="+mn-ea"/>
              </a:rPr>
              <a:t>”</a:t>
            </a:r>
            <a:r>
              <a:rPr lang="zh-CN" altLang="en-US" sz="1600" b="1" dirty="0">
                <a:solidFill>
                  <a:srgbClr val="2F2FFF"/>
                </a:solidFill>
                <a:latin typeface="Century Gothic" panose="020B0502020202020204"/>
                <a:ea typeface="微软雅黑" panose="020B0503020204020204" pitchFamily="34" charset="-122"/>
                <a:sym typeface="+mn-ea"/>
              </a:rPr>
              <a:t>框架下至少</a:t>
            </a:r>
            <a:r>
              <a:rPr lang="en-US" altLang="zh-CN" sz="1600" b="1" dirty="0">
                <a:solidFill>
                  <a:srgbClr val="2F2FFF"/>
                </a:solidFill>
                <a:latin typeface="Century Gothic" panose="020B0502020202020204"/>
                <a:ea typeface="微软雅黑" panose="020B0503020204020204" pitchFamily="34" charset="-122"/>
                <a:sym typeface="+mn-ea"/>
              </a:rPr>
              <a:t>5</a:t>
            </a:r>
            <a:r>
              <a:rPr lang="zh-CN" altLang="en-US" sz="1600" b="1" dirty="0">
                <a:solidFill>
                  <a:srgbClr val="2F2FFF"/>
                </a:solidFill>
                <a:latin typeface="Century Gothic" panose="020B0502020202020204"/>
                <a:ea typeface="微软雅黑" panose="020B0503020204020204" pitchFamily="34" charset="-122"/>
                <a:sym typeface="+mn-ea"/>
              </a:rPr>
              <a:t>类</a:t>
            </a:r>
            <a:r>
              <a:rPr lang="zh-CN" altLang="en-US" sz="1600" b="1" dirty="0">
                <a:solidFill>
                  <a:schemeClr val="bg1"/>
                </a:solidFill>
                <a:latin typeface="Century Gothic" panose="020B0502020202020204"/>
                <a:ea typeface="微软雅黑" panose="020B0503020204020204" pitchFamily="34" charset="-122"/>
                <a:sym typeface="+mn-ea"/>
              </a:rPr>
              <a:t>数据的动态融合</a:t>
            </a:r>
            <a:endParaRPr lang="zh-CN" altLang="en-US" sz="1600" b="1" dirty="0">
              <a:solidFill>
                <a:schemeClr val="bg1"/>
              </a:solidFill>
              <a:latin typeface="Century Gothic" panose="020B0502020202020204"/>
              <a:ea typeface="微软雅黑" panose="020B0503020204020204" pitchFamily="34" charset="-122"/>
              <a:sym typeface="+mn-ea"/>
            </a:endParaRPr>
          </a:p>
          <a:p>
            <a:pPr algn="just" defTabSz="914400">
              <a:lnSpc>
                <a:spcPct val="100000"/>
              </a:lnSpc>
              <a:buClrTx/>
              <a:buSzTx/>
              <a:buFontTx/>
            </a:pPr>
            <a:r>
              <a:rPr lang="en-US" altLang="zh-CN" sz="1600" b="1" dirty="0">
                <a:solidFill>
                  <a:schemeClr val="bg1"/>
                </a:solidFill>
                <a:latin typeface="Century Gothic" panose="020B0502020202020204"/>
                <a:ea typeface="微软雅黑" panose="020B0503020204020204" pitchFamily="34" charset="-122"/>
                <a:sym typeface="+mn-ea"/>
              </a:rPr>
              <a:t>2. </a:t>
            </a:r>
            <a:r>
              <a:rPr lang="zh-CN" altLang="en-US" sz="1600" b="1" dirty="0">
                <a:solidFill>
                  <a:schemeClr val="bg1"/>
                </a:solidFill>
                <a:latin typeface="Century Gothic" panose="020B0502020202020204"/>
                <a:ea typeface="微软雅黑" panose="020B0503020204020204" pitchFamily="34" charset="-122"/>
                <a:sym typeface="+mn-ea"/>
              </a:rPr>
              <a:t>在</a:t>
            </a:r>
            <a:r>
              <a:rPr lang="en-US" altLang="zh-CN" sz="1600" b="1" dirty="0">
                <a:solidFill>
                  <a:srgbClr val="2F2FFF"/>
                </a:solidFill>
                <a:latin typeface="Century Gothic" panose="020B0502020202020204"/>
                <a:ea typeface="微软雅黑" panose="020B0503020204020204" pitchFamily="34" charset="-122"/>
                <a:sym typeface="+mn-ea"/>
              </a:rPr>
              <a:t>5</a:t>
            </a:r>
            <a:r>
              <a:rPr lang="zh-CN" altLang="en-US" sz="1600" b="1" dirty="0">
                <a:solidFill>
                  <a:srgbClr val="2F2FFF"/>
                </a:solidFill>
                <a:latin typeface="Century Gothic" panose="020B0502020202020204"/>
                <a:ea typeface="微软雅黑" panose="020B0503020204020204" pitchFamily="34" charset="-122"/>
                <a:sym typeface="+mn-ea"/>
              </a:rPr>
              <a:t>类典型基础设施</a:t>
            </a:r>
            <a:r>
              <a:rPr lang="zh-CN" altLang="en-US" sz="1600" b="1" dirty="0">
                <a:solidFill>
                  <a:schemeClr val="bg1"/>
                </a:solidFill>
                <a:latin typeface="Century Gothic" panose="020B0502020202020204"/>
                <a:ea typeface="微软雅黑" panose="020B0503020204020204" pitchFamily="34" charset="-122"/>
                <a:sym typeface="+mn-ea"/>
              </a:rPr>
              <a:t>中的检验</a:t>
            </a:r>
            <a:endParaRPr lang="zh-CN" altLang="en-US" sz="1600" b="1" dirty="0">
              <a:solidFill>
                <a:schemeClr val="bg1"/>
              </a:solidFill>
              <a:latin typeface="Century Gothic" panose="020B0502020202020204"/>
              <a:ea typeface="微软雅黑" panose="020B0503020204020204" pitchFamily="34" charset="-122"/>
              <a:sym typeface="+mn-ea"/>
            </a:endParaRPr>
          </a:p>
          <a:p>
            <a:pPr algn="just" defTabSz="914400">
              <a:lnSpc>
                <a:spcPct val="100000"/>
              </a:lnSpc>
              <a:buClrTx/>
              <a:buSzTx/>
              <a:buFontTx/>
            </a:pPr>
            <a:endParaRPr lang="zh-CN" altLang="en-US" sz="1600" b="1" dirty="0">
              <a:solidFill>
                <a:srgbClr val="7030A0"/>
              </a:solidFill>
              <a:latin typeface="Century Gothic" panose="020B0502020202020204"/>
              <a:ea typeface="微软雅黑" panose="020B0503020204020204" pitchFamily="34" charset="-122"/>
              <a:sym typeface="+mn-ea"/>
            </a:endParaRPr>
          </a:p>
          <a:p>
            <a:pPr algn="just" defTabSz="914400">
              <a:lnSpc>
                <a:spcPct val="100000"/>
              </a:lnSpc>
              <a:buClrTx/>
              <a:buSzTx/>
              <a:buFontTx/>
            </a:pPr>
            <a:endParaRPr lang="zh-CN" altLang="en-US" sz="1600" b="1" kern="100" dirty="0" smtClean="0">
              <a:solidFill>
                <a:srgbClr val="7030A0"/>
              </a:solidFill>
              <a:latin typeface="Century Gothic" panose="020B0502020202020204"/>
              <a:ea typeface="微软雅黑" panose="020B0503020204020204" pitchFamily="34" charset="-122"/>
              <a:sym typeface="+mn-ea"/>
            </a:endParaRPr>
          </a:p>
        </p:txBody>
      </p:sp>
      <p:sp>
        <p:nvSpPr>
          <p:cNvPr id="7" name="矩形 6"/>
          <p:cNvSpPr/>
          <p:nvPr/>
        </p:nvSpPr>
        <p:spPr>
          <a:xfrm>
            <a:off x="8509000" y="4738370"/>
            <a:ext cx="1532255" cy="814070"/>
          </a:xfrm>
          <a:prstGeom prst="rect">
            <a:avLst/>
          </a:prstGeom>
        </p:spPr>
        <p:txBody>
          <a:bodyPr wrap="square" lIns="0" rIns="0">
            <a:noAutofit/>
          </a:bodyPr>
          <a:p>
            <a:pPr algn="ctr" defTabSz="914400">
              <a:lnSpc>
                <a:spcPct val="150000"/>
              </a:lnSpc>
            </a:pPr>
            <a:r>
              <a:rPr sz="1600" b="1" kern="0" dirty="0" smtClean="0">
                <a:solidFill>
                  <a:srgbClr val="2F2FFF"/>
                </a:solidFill>
                <a:latin typeface="微软雅黑" panose="020B0503020204020204" pitchFamily="34" charset="-122"/>
                <a:ea typeface="微软雅黑" panose="020B0503020204020204" pitchFamily="34" charset="-122"/>
                <a:sym typeface="+mn-ea"/>
              </a:rPr>
              <a:t>5类</a:t>
            </a:r>
            <a:r>
              <a:rPr sz="1600" b="1" kern="0" dirty="0" smtClean="0">
                <a:solidFill>
                  <a:schemeClr val="bg1"/>
                </a:solidFill>
                <a:latin typeface="微软雅黑" panose="020B0503020204020204" pitchFamily="34" charset="-122"/>
                <a:ea typeface="微软雅黑" panose="020B0503020204020204" pitchFamily="34" charset="-122"/>
                <a:sym typeface="+mn-ea"/>
              </a:rPr>
              <a:t>运维数据的</a:t>
            </a:r>
            <a:r>
              <a:rPr lang="zh-CN" sz="1600" b="1" kern="0" dirty="0" smtClean="0">
                <a:solidFill>
                  <a:schemeClr val="bg1"/>
                </a:solidFill>
                <a:latin typeface="微软雅黑" panose="020B0503020204020204" pitchFamily="34" charset="-122"/>
                <a:ea typeface="微软雅黑" panose="020B0503020204020204" pitchFamily="34" charset="-122"/>
                <a:sym typeface="+mn-ea"/>
              </a:rPr>
              <a:t>动态融合管理</a:t>
            </a:r>
            <a:endParaRPr lang="zh-CN" sz="1600" b="1" kern="0" dirty="0" smtClean="0">
              <a:solidFill>
                <a:schemeClr val="bg1"/>
              </a:solidFill>
              <a:latin typeface="微软雅黑" panose="020B0503020204020204" pitchFamily="34" charset="-122"/>
              <a:ea typeface="微软雅黑" panose="020B0503020204020204" pitchFamily="34" charset="-122"/>
              <a:sym typeface="+mn-ea"/>
            </a:endParaRPr>
          </a:p>
          <a:p>
            <a:pPr algn="ctr" defTabSz="914400">
              <a:lnSpc>
                <a:spcPct val="150000"/>
              </a:lnSpc>
            </a:pPr>
            <a:r>
              <a:rPr lang="zh-CN" sz="1600" b="1" kern="0" dirty="0" smtClean="0">
                <a:solidFill>
                  <a:schemeClr val="bg1"/>
                </a:solidFill>
                <a:latin typeface="微软雅黑" panose="020B0503020204020204" pitchFamily="34" charset="-122"/>
                <a:ea typeface="微软雅黑" panose="020B0503020204020204" pitchFamily="34" charset="-122"/>
                <a:sym typeface="+mn-ea"/>
              </a:rPr>
              <a:t>数据融合准确度</a:t>
            </a:r>
            <a:r>
              <a:rPr lang="zh-CN" sz="1600" b="1" kern="0" dirty="0" smtClean="0">
                <a:solidFill>
                  <a:srgbClr val="2F2FFF"/>
                </a:solidFill>
                <a:latin typeface="微软雅黑" panose="020B0503020204020204" pitchFamily="34" charset="-122"/>
                <a:ea typeface="微软雅黑" panose="020B0503020204020204" pitchFamily="34" charset="-122"/>
                <a:sym typeface="+mn-ea"/>
              </a:rPr>
              <a:t>大于</a:t>
            </a:r>
            <a:r>
              <a:rPr lang="en-US" altLang="zh-CN" sz="1600" b="1" kern="0" dirty="0" smtClean="0">
                <a:solidFill>
                  <a:srgbClr val="2F2FFF"/>
                </a:solidFill>
                <a:latin typeface="微软雅黑" panose="020B0503020204020204" pitchFamily="34" charset="-122"/>
                <a:ea typeface="微软雅黑" panose="020B0503020204020204" pitchFamily="34" charset="-122"/>
                <a:sym typeface="+mn-ea"/>
              </a:rPr>
              <a:t>95%</a:t>
            </a:r>
            <a:endParaRPr lang="en-US" altLang="zh-CN" sz="1600" b="1" kern="0" dirty="0" smtClean="0">
              <a:solidFill>
                <a:srgbClr val="2F2FFF"/>
              </a:solidFill>
              <a:latin typeface="微软雅黑" panose="020B0503020204020204" pitchFamily="34" charset="-122"/>
              <a:ea typeface="微软雅黑" panose="020B0503020204020204" pitchFamily="34" charset="-122"/>
              <a:sym typeface="+mn-ea"/>
            </a:endParaRPr>
          </a:p>
        </p:txBody>
      </p:sp>
      <p:sp>
        <p:nvSpPr>
          <p:cNvPr id="9" name="矩形 8"/>
          <p:cNvSpPr/>
          <p:nvPr/>
        </p:nvSpPr>
        <p:spPr>
          <a:xfrm>
            <a:off x="10323195" y="3322955"/>
            <a:ext cx="1527175" cy="1892300"/>
          </a:xfrm>
          <a:prstGeom prst="rect">
            <a:avLst/>
          </a:prstGeom>
        </p:spPr>
        <p:txBody>
          <a:bodyPr wrap="square" lIns="0" rIns="0">
            <a:noAutofit/>
          </a:bodyPr>
          <a:p>
            <a:pPr algn="just" defTabSz="914400">
              <a:lnSpc>
                <a:spcPct val="100000"/>
              </a:lnSpc>
              <a:buClrTx/>
              <a:buSzTx/>
              <a:buFontTx/>
            </a:pPr>
            <a:r>
              <a:rPr lang="en-US" sz="1600" b="1" dirty="0">
                <a:solidFill>
                  <a:schemeClr val="bg1"/>
                </a:solidFill>
                <a:latin typeface="Century Gothic" panose="020B0502020202020204"/>
                <a:ea typeface="微软雅黑" panose="020B0503020204020204" pitchFamily="34" charset="-122"/>
                <a:sym typeface="+mn-ea"/>
              </a:rPr>
              <a:t>1</a:t>
            </a:r>
            <a:r>
              <a:rPr lang="en-US" altLang="zh-CN" sz="1600" b="1" dirty="0">
                <a:solidFill>
                  <a:schemeClr val="bg1"/>
                </a:solidFill>
                <a:latin typeface="Century Gothic" panose="020B0502020202020204"/>
                <a:ea typeface="微软雅黑" panose="020B0503020204020204" pitchFamily="34" charset="-122"/>
                <a:sym typeface="+mn-ea"/>
              </a:rPr>
              <a:t>. </a:t>
            </a:r>
            <a:r>
              <a:rPr sz="1600" b="1" dirty="0">
                <a:solidFill>
                  <a:schemeClr val="bg1"/>
                </a:solidFill>
                <a:latin typeface="Century Gothic" panose="020B0502020202020204"/>
                <a:ea typeface="微软雅黑" panose="020B0503020204020204" pitchFamily="34" charset="-122"/>
                <a:sym typeface="+mn-ea"/>
              </a:rPr>
              <a:t>数据</a:t>
            </a:r>
            <a:r>
              <a:rPr lang="zh-CN" sz="1600" b="1" dirty="0">
                <a:solidFill>
                  <a:schemeClr val="bg1"/>
                </a:solidFill>
                <a:latin typeface="Century Gothic" panose="020B0502020202020204"/>
                <a:ea typeface="微软雅黑" panose="020B0503020204020204" pitchFamily="34" charset="-122"/>
                <a:sym typeface="+mn-ea"/>
              </a:rPr>
              <a:t>模型</a:t>
            </a:r>
            <a:r>
              <a:rPr lang="zh-CN" sz="1600" b="1" dirty="0">
                <a:solidFill>
                  <a:srgbClr val="0000FF"/>
                </a:solidFill>
                <a:latin typeface="Century Gothic" panose="020B0502020202020204"/>
                <a:ea typeface="微软雅黑" panose="020B0503020204020204" pitchFamily="34" charset="-122"/>
                <a:sym typeface="+mn-ea"/>
              </a:rPr>
              <a:t>管理</a:t>
            </a:r>
            <a:r>
              <a:rPr lang="zh-CN" sz="1600" b="1" dirty="0">
                <a:solidFill>
                  <a:srgbClr val="0000FF"/>
                </a:solidFill>
                <a:latin typeface="Century Gothic" panose="020B0502020202020204"/>
                <a:ea typeface="微软雅黑" panose="020B0503020204020204" pitchFamily="34" charset="-122"/>
                <a:sym typeface="+mn-ea"/>
              </a:rPr>
              <a:t>与加载</a:t>
            </a:r>
            <a:r>
              <a:rPr lang="zh-CN" sz="1600" b="1" dirty="0">
                <a:solidFill>
                  <a:schemeClr val="bg1"/>
                </a:solidFill>
                <a:latin typeface="Century Gothic" panose="020B0502020202020204"/>
                <a:ea typeface="微软雅黑" panose="020B0503020204020204" pitchFamily="34" charset="-122"/>
                <a:sym typeface="+mn-ea"/>
              </a:rPr>
              <a:t>技术</a:t>
            </a:r>
            <a:endParaRPr sz="1600" b="1" dirty="0">
              <a:solidFill>
                <a:schemeClr val="bg1"/>
              </a:solidFill>
              <a:latin typeface="Century Gothic" panose="020B0502020202020204"/>
              <a:ea typeface="微软雅黑" panose="020B0503020204020204" pitchFamily="34" charset="-122"/>
              <a:sym typeface="+mn-ea"/>
            </a:endParaRPr>
          </a:p>
          <a:p>
            <a:pPr algn="just" defTabSz="914400">
              <a:lnSpc>
                <a:spcPct val="100000"/>
              </a:lnSpc>
              <a:buClrTx/>
              <a:buSzTx/>
              <a:buFontTx/>
            </a:pPr>
            <a:r>
              <a:rPr lang="en-US" altLang="zh-CN" sz="1600" b="1" dirty="0">
                <a:solidFill>
                  <a:schemeClr val="bg1"/>
                </a:solidFill>
                <a:latin typeface="Century Gothic" panose="020B0502020202020204"/>
                <a:ea typeface="微软雅黑" panose="020B0503020204020204" pitchFamily="34" charset="-122"/>
                <a:sym typeface="+mn-ea"/>
              </a:rPr>
              <a:t>2. </a:t>
            </a:r>
            <a:r>
              <a:rPr sz="1600" b="1" dirty="0">
                <a:solidFill>
                  <a:schemeClr val="bg1"/>
                </a:solidFill>
                <a:latin typeface="Century Gothic" panose="020B0502020202020204"/>
                <a:ea typeface="微软雅黑" panose="020B0503020204020204" pitchFamily="34" charset="-122"/>
                <a:sym typeface="+mn-ea"/>
              </a:rPr>
              <a:t>集成高效融合算法的</a:t>
            </a:r>
            <a:r>
              <a:rPr lang="zh-CN" sz="1600" b="1" dirty="0">
                <a:solidFill>
                  <a:srgbClr val="0000FF"/>
                </a:solidFill>
                <a:latin typeface="Century Gothic" panose="020B0502020202020204"/>
                <a:ea typeface="微软雅黑" panose="020B0503020204020204" pitchFamily="34" charset="-122"/>
                <a:sym typeface="+mn-ea"/>
              </a:rPr>
              <a:t>数据</a:t>
            </a:r>
            <a:r>
              <a:rPr sz="1600" b="1" dirty="0">
                <a:solidFill>
                  <a:srgbClr val="0000FF"/>
                </a:solidFill>
                <a:latin typeface="Century Gothic" panose="020B0502020202020204"/>
                <a:ea typeface="微软雅黑" panose="020B0503020204020204" pitchFamily="34" charset="-122"/>
                <a:sym typeface="+mn-ea"/>
              </a:rPr>
              <a:t>服务</a:t>
            </a:r>
            <a:r>
              <a:rPr lang="zh-CN" sz="1600" b="1" dirty="0">
                <a:solidFill>
                  <a:schemeClr val="bg1"/>
                </a:solidFill>
                <a:latin typeface="Century Gothic" panose="020B0502020202020204"/>
                <a:ea typeface="微软雅黑" panose="020B0503020204020204" pitchFamily="34" charset="-122"/>
                <a:sym typeface="+mn-ea"/>
              </a:rPr>
              <a:t>后台</a:t>
            </a:r>
            <a:endParaRPr sz="1600" b="1" dirty="0">
              <a:solidFill>
                <a:schemeClr val="bg1"/>
              </a:solidFill>
              <a:latin typeface="Century Gothic" panose="020B0502020202020204"/>
              <a:ea typeface="微软雅黑" panose="020B0503020204020204" pitchFamily="34" charset="-122"/>
              <a:sym typeface="+mn-ea"/>
            </a:endParaRPr>
          </a:p>
          <a:p>
            <a:pPr algn="just" defTabSz="914400">
              <a:lnSpc>
                <a:spcPct val="100000"/>
              </a:lnSpc>
              <a:buClrTx/>
              <a:buSzTx/>
              <a:buFontTx/>
            </a:pPr>
            <a:endParaRPr lang="zh-CN" altLang="en-US" sz="1400" b="1" dirty="0">
              <a:solidFill>
                <a:srgbClr val="7030A0"/>
              </a:solidFill>
              <a:latin typeface="Century Gothic" panose="020B0502020202020204"/>
              <a:ea typeface="微软雅黑" panose="020B0503020204020204" pitchFamily="34" charset="-122"/>
              <a:sym typeface="+mn-ea"/>
            </a:endParaRPr>
          </a:p>
          <a:p>
            <a:pPr algn="just" defTabSz="914400">
              <a:lnSpc>
                <a:spcPct val="100000"/>
              </a:lnSpc>
              <a:buClrTx/>
              <a:buSzTx/>
              <a:buFontTx/>
            </a:pPr>
            <a:endParaRPr lang="zh-CN" altLang="en-US" sz="1400" b="1" kern="100" dirty="0" smtClean="0">
              <a:solidFill>
                <a:srgbClr val="7030A0"/>
              </a:solidFill>
              <a:latin typeface="Century Gothic" panose="020B0502020202020204"/>
              <a:ea typeface="微软雅黑" panose="020B0503020204020204" pitchFamily="34" charset="-122"/>
              <a:sym typeface="+mn-ea"/>
            </a:endParaRPr>
          </a:p>
        </p:txBody>
      </p:sp>
      <p:sp>
        <p:nvSpPr>
          <p:cNvPr id="13" name="矩形 12"/>
          <p:cNvSpPr/>
          <p:nvPr/>
        </p:nvSpPr>
        <p:spPr>
          <a:xfrm>
            <a:off x="10310795" y="5013732"/>
            <a:ext cx="1620000" cy="1198880"/>
          </a:xfrm>
          <a:prstGeom prst="rect">
            <a:avLst/>
          </a:prstGeom>
        </p:spPr>
        <p:txBody>
          <a:bodyPr wrap="square" lIns="0" rIns="0">
            <a:spAutoFit/>
          </a:bodyPr>
          <a:p>
            <a:pPr algn="ctr" defTabSz="914400">
              <a:lnSpc>
                <a:spcPct val="150000"/>
              </a:lnSpc>
            </a:pPr>
            <a:r>
              <a:rPr lang="zh-CN" sz="1600" b="1" kern="0" dirty="0" smtClean="0">
                <a:solidFill>
                  <a:schemeClr val="bg1"/>
                </a:solidFill>
                <a:latin typeface="微软雅黑" panose="020B0503020204020204" pitchFamily="34" charset="-122"/>
                <a:ea typeface="微软雅黑" panose="020B0503020204020204" pitchFamily="34" charset="-122"/>
                <a:sym typeface="+mn-ea"/>
              </a:rPr>
              <a:t>可支撑智能运维数据挖掘的</a:t>
            </a:r>
            <a:r>
              <a:rPr lang="zh-CN" sz="1600" b="1" kern="0" dirty="0" smtClean="0">
                <a:solidFill>
                  <a:srgbClr val="0000FF"/>
                </a:solidFill>
                <a:latin typeface="微软雅黑" panose="020B0503020204020204" pitchFamily="34" charset="-122"/>
                <a:ea typeface="微软雅黑" panose="020B0503020204020204" pitchFamily="34" charset="-122"/>
                <a:sym typeface="+mn-ea"/>
              </a:rPr>
              <a:t>运维数据融合服务</a:t>
            </a:r>
            <a:endParaRPr lang="zh-CN" sz="1600" b="1" kern="0" dirty="0" smtClean="0">
              <a:solidFill>
                <a:srgbClr val="0000FF"/>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69369" y="695426"/>
            <a:ext cx="8990829" cy="573405"/>
          </a:xfrm>
          <a:prstGeom prst="rect">
            <a:avLst/>
          </a:prstGeom>
        </p:spPr>
        <p:txBody>
          <a:bodyPr wrap="square">
            <a:spAutoFit/>
          </a:bodyPr>
          <a:lstStyle/>
          <a:p>
            <a:pPr lvl="0">
              <a:lnSpc>
                <a:spcPct val="112000"/>
              </a:lnSpc>
              <a:defRPr/>
            </a:pPr>
            <a:r>
              <a:rPr lang="zh-CN" altLang="en-US" sz="2800" b="1" dirty="0">
                <a:solidFill>
                  <a:srgbClr val="002060"/>
                </a:solidFill>
                <a:latin typeface="微软雅黑" panose="020B0503020204020204" pitchFamily="34" charset="-122"/>
                <a:ea typeface="微软雅黑" panose="020B0503020204020204" pitchFamily="34" charset="-122"/>
                <a:sym typeface="+mn-ea"/>
              </a:rPr>
              <a:t>专题三  </a:t>
            </a:r>
            <a:r>
              <a:rPr lang="zh-CN" altLang="en-US" sz="2800" b="1" dirty="0">
                <a:solidFill>
                  <a:srgbClr val="002060"/>
                </a:solidFill>
                <a:latin typeface="微软雅黑" panose="020B0503020204020204" pitchFamily="34" charset="-122"/>
                <a:ea typeface="微软雅黑" panose="020B0503020204020204" pitchFamily="34" charset="-122"/>
                <a:sym typeface="+mn-lt"/>
              </a:rPr>
              <a:t>面向多源异构运维数据的融合模型与管理方法</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10" name="Content Placeholder 2"/>
          <p:cNvSpPr txBox="1"/>
          <p:nvPr/>
        </p:nvSpPr>
        <p:spPr>
          <a:xfrm>
            <a:off x="882015" y="2327035"/>
            <a:ext cx="11170920" cy="2671899"/>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defRPr/>
            </a:pPr>
            <a:r>
              <a:rPr lang="zh-CN" altLang="en-US"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第</a:t>
            </a:r>
            <a:r>
              <a:rPr lang="en-US" altLang="zh-CN" sz="5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5</a:t>
            </a:r>
            <a:r>
              <a:rPr lang="zh-CN" altLang="en-US"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部分：</a:t>
            </a:r>
            <a:endParaRPr lang="en-US" altLang="zh-CN"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defRPr/>
            </a:pPr>
            <a:r>
              <a:rPr lang="zh-CN" altLang="en-US" sz="4800" b="1" dirty="0">
                <a:solidFill>
                  <a:srgbClr val="1D8DE5"/>
                </a:solidFill>
                <a:latin typeface="微软雅黑" panose="020B0503020204020204" pitchFamily="34" charset="-122"/>
                <a:ea typeface="微软雅黑" panose="020B0503020204020204" pitchFamily="34" charset="-122"/>
                <a:cs typeface="Arial" panose="020B0604020202020204" pitchFamily="34" charset="0"/>
                <a:sym typeface="+mn-ea"/>
              </a:rPr>
              <a:t>课题成果呈现形式及测试方法</a:t>
            </a:r>
            <a:endParaRPr lang="zh-CN" altLang="en-US" sz="4800" b="1" dirty="0">
              <a:solidFill>
                <a:srgbClr val="1D8DE5"/>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标题 7"/>
          <p:cNvSpPr txBox="1"/>
          <p:nvPr/>
        </p:nvSpPr>
        <p:spPr>
          <a:xfrm>
            <a:off x="441435" y="188913"/>
            <a:ext cx="3042743"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项目预期成果</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5" name="Text Box 22"/>
          <p:cNvSpPr txBox="1">
            <a:spLocks noChangeArrowheads="1"/>
          </p:cNvSpPr>
          <p:nvPr/>
        </p:nvSpPr>
        <p:spPr bwMode="auto">
          <a:xfrm>
            <a:off x="5641241" y="1591366"/>
            <a:ext cx="3072973"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适用于</a:t>
            </a:r>
            <a:r>
              <a:rPr lang="en-US"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类建筑与市政公用设施</a:t>
            </a:r>
            <a:endParaRPr lang="en-US"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6" name="圆角矩形 106"/>
          <p:cNvSpPr/>
          <p:nvPr/>
        </p:nvSpPr>
        <p:spPr>
          <a:xfrm>
            <a:off x="441435" y="1527336"/>
            <a:ext cx="506383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建筑运维通用</a:t>
            </a: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数据标准化</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体系</a:t>
            </a:r>
            <a:endPar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Line 32"/>
          <p:cNvSpPr>
            <a:spLocks noChangeShapeType="1"/>
          </p:cNvSpPr>
          <p:nvPr/>
        </p:nvSpPr>
        <p:spPr bwMode="auto">
          <a:xfrm>
            <a:off x="441435" y="1322723"/>
            <a:ext cx="11209019" cy="46678"/>
          </a:xfrm>
          <a:prstGeom prst="line">
            <a:avLst/>
          </a:prstGeom>
          <a:noFill/>
          <a:ln w="25400">
            <a:solidFill>
              <a:srgbClr val="0099CC"/>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zh-CN" altLang="en-US" b="1" ker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8" name="圆角矩形 106"/>
          <p:cNvSpPr/>
          <p:nvPr/>
        </p:nvSpPr>
        <p:spPr>
          <a:xfrm flipH="1">
            <a:off x="9341595" y="1527336"/>
            <a:ext cx="230885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满足指南要求</a:t>
            </a:r>
            <a:endPar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39" name="Line 32"/>
          <p:cNvSpPr>
            <a:spLocks noChangeShapeType="1"/>
          </p:cNvSpPr>
          <p:nvPr/>
        </p:nvSpPr>
        <p:spPr bwMode="auto">
          <a:xfrm>
            <a:off x="441435" y="2154684"/>
            <a:ext cx="11209019" cy="46678"/>
          </a:xfrm>
          <a:prstGeom prst="line">
            <a:avLst/>
          </a:prstGeom>
          <a:noFill/>
          <a:ln w="25400">
            <a:solidFill>
              <a:srgbClr val="0099CC"/>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zh-CN" altLang="en-US" b="1" ker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0" name="Text Box 22"/>
          <p:cNvSpPr txBox="1">
            <a:spLocks noChangeArrowheads="1"/>
          </p:cNvSpPr>
          <p:nvPr/>
        </p:nvSpPr>
        <p:spPr bwMode="auto">
          <a:xfrm>
            <a:off x="5641241" y="2426126"/>
            <a:ext cx="28136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专家评定，集成应用后考核</a:t>
            </a:r>
            <a:endParaRPr lang="en-US"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1" name="圆角矩形 106"/>
          <p:cNvSpPr/>
          <p:nvPr/>
        </p:nvSpPr>
        <p:spPr>
          <a:xfrm>
            <a:off x="441435" y="2324233"/>
            <a:ext cx="506383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en-US" altLang="zh-CN"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1</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份</a:t>
            </a: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技术报告</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a:t>
            </a:r>
            <a:r>
              <a:rPr lang="en-US" altLang="zh-CN"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2</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项</a:t>
            </a: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核心技术</a:t>
            </a:r>
            <a:endPar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42" name="圆角矩形 106"/>
          <p:cNvSpPr/>
          <p:nvPr/>
        </p:nvSpPr>
        <p:spPr>
          <a:xfrm flipH="1">
            <a:off x="9341595" y="2347093"/>
            <a:ext cx="230885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满足指南</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要求</a:t>
            </a:r>
            <a:endPar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47" name="Line 32"/>
          <p:cNvSpPr>
            <a:spLocks noChangeShapeType="1"/>
          </p:cNvSpPr>
          <p:nvPr/>
        </p:nvSpPr>
        <p:spPr bwMode="auto">
          <a:xfrm>
            <a:off x="441435" y="2960086"/>
            <a:ext cx="11209019" cy="46678"/>
          </a:xfrm>
          <a:prstGeom prst="line">
            <a:avLst/>
          </a:prstGeom>
          <a:noFill/>
          <a:ln w="25400">
            <a:solidFill>
              <a:srgbClr val="0099CC"/>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zh-CN" altLang="en-US" b="1" ker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8" name="Text Box 22"/>
          <p:cNvSpPr txBox="1">
            <a:spLocks noChangeArrowheads="1"/>
          </p:cNvSpPr>
          <p:nvPr/>
        </p:nvSpPr>
        <p:spPr bwMode="auto">
          <a:xfrm>
            <a:off x="5641340" y="3987800"/>
            <a:ext cx="366522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基于数据融合的智能运维数据服务方案</a:t>
            </a:r>
            <a:endParaRPr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9" name="圆角矩形 106"/>
          <p:cNvSpPr/>
          <p:nvPr/>
        </p:nvSpPr>
        <p:spPr>
          <a:xfrm>
            <a:off x="441432" y="3925922"/>
            <a:ext cx="506383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多源异构运维数据采集与融合管理</a:t>
            </a: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系统</a:t>
            </a:r>
            <a:endPar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50" name="圆角矩形 106"/>
          <p:cNvSpPr/>
          <p:nvPr/>
        </p:nvSpPr>
        <p:spPr>
          <a:xfrm flipH="1">
            <a:off x="9341592" y="3964657"/>
            <a:ext cx="230885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满足</a:t>
            </a:r>
            <a:r>
              <a:rPr lang="zh-CN" altLang="en-US" b="1" kern="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指南</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要求</a:t>
            </a:r>
            <a:endPar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51" name="Line 32"/>
          <p:cNvSpPr>
            <a:spLocks noChangeShapeType="1"/>
          </p:cNvSpPr>
          <p:nvPr/>
        </p:nvSpPr>
        <p:spPr bwMode="auto">
          <a:xfrm>
            <a:off x="441432" y="4552828"/>
            <a:ext cx="11209019" cy="46678"/>
          </a:xfrm>
          <a:prstGeom prst="line">
            <a:avLst/>
          </a:prstGeom>
          <a:noFill/>
          <a:ln w="25400">
            <a:solidFill>
              <a:srgbClr val="0099CC"/>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zh-CN" altLang="en-US" b="1" ker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2" name="Text Box 22"/>
          <p:cNvSpPr txBox="1">
            <a:spLocks noChangeArrowheads="1"/>
          </p:cNvSpPr>
          <p:nvPr/>
        </p:nvSpPr>
        <p:spPr bwMode="auto">
          <a:xfrm>
            <a:off x="5641238" y="4823069"/>
            <a:ext cx="33574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专家组查勘或查验；应用评价证明</a:t>
            </a:r>
            <a:endParaRPr lang="en-US"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3" name="圆角矩形 106"/>
          <p:cNvSpPr/>
          <p:nvPr/>
        </p:nvSpPr>
        <p:spPr>
          <a:xfrm>
            <a:off x="441432" y="4722839"/>
            <a:ext cx="506383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defRPr/>
            </a:pPr>
            <a:r>
              <a:rPr lang="en-US" altLang="zh-CN"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5</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个</a:t>
            </a: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应用验证</a:t>
            </a:r>
            <a:r>
              <a:rPr lang="en-US" altLang="zh-CN" b="1" kern="0" dirty="0">
                <a:solidFill>
                  <a:schemeClr val="tx1">
                    <a:lumMod val="95000"/>
                    <a:lumOff val="5000"/>
                  </a:schemeClr>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 </a:t>
            </a:r>
            <a:r>
              <a:rPr lang="en-US" altLang="zh-CN"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深圳市大型建筑</a:t>
            </a:r>
            <a:r>
              <a:rPr lang="en-US" altLang="zh-CN"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市政公用设施</a:t>
            </a:r>
            <a:r>
              <a:rPr lang="en-US" altLang="zh-CN"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a:t>
            </a:r>
            <a:endPar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54" name="圆角矩形 106"/>
          <p:cNvSpPr/>
          <p:nvPr/>
        </p:nvSpPr>
        <p:spPr>
          <a:xfrm flipH="1">
            <a:off x="9341592" y="4745699"/>
            <a:ext cx="230885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满足</a:t>
            </a:r>
            <a:r>
              <a:rPr lang="zh-CN" altLang="en-US" b="1" kern="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指南</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要求</a:t>
            </a:r>
            <a:endPar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55" name="Line 32"/>
          <p:cNvSpPr>
            <a:spLocks noChangeShapeType="1"/>
          </p:cNvSpPr>
          <p:nvPr/>
        </p:nvSpPr>
        <p:spPr bwMode="auto">
          <a:xfrm>
            <a:off x="441432" y="5384789"/>
            <a:ext cx="11209019" cy="46678"/>
          </a:xfrm>
          <a:prstGeom prst="line">
            <a:avLst/>
          </a:prstGeom>
          <a:noFill/>
          <a:ln w="25400">
            <a:solidFill>
              <a:srgbClr val="0099CC"/>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zh-CN" altLang="en-US" b="1" ker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6" name="Text Box 22"/>
          <p:cNvSpPr txBox="1">
            <a:spLocks noChangeArrowheads="1"/>
          </p:cNvSpPr>
          <p:nvPr/>
        </p:nvSpPr>
        <p:spPr bwMode="auto">
          <a:xfrm>
            <a:off x="5641238" y="5506836"/>
            <a:ext cx="3357454" cy="6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专利</a:t>
            </a:r>
            <a:r>
              <a:rPr lang="en-US"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项、软件著作权</a:t>
            </a:r>
            <a:r>
              <a:rPr lang="en-US"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项</a:t>
            </a:r>
            <a:endParaRPr lang="en-US"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20000"/>
              </a:lnSpc>
            </a:pPr>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论文</a:t>
            </a:r>
            <a:r>
              <a:rPr lang="en-US"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篇、研究生</a:t>
            </a:r>
            <a:r>
              <a:rPr lang="en-US"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名</a:t>
            </a:r>
            <a:endParaRPr lang="en-US"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7" name="圆角矩形 106"/>
          <p:cNvSpPr/>
          <p:nvPr/>
        </p:nvSpPr>
        <p:spPr>
          <a:xfrm>
            <a:off x="441432" y="5545772"/>
            <a:ext cx="506383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defRPr/>
            </a:pP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其他成果</a:t>
            </a:r>
            <a:endPar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58" name="圆角矩形 106"/>
          <p:cNvSpPr/>
          <p:nvPr/>
        </p:nvSpPr>
        <p:spPr>
          <a:xfrm flipH="1">
            <a:off x="9341592" y="5568632"/>
            <a:ext cx="230885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优于指南要求</a:t>
            </a:r>
            <a:endPar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59" name="Line 32"/>
          <p:cNvSpPr>
            <a:spLocks noChangeShapeType="1"/>
          </p:cNvSpPr>
          <p:nvPr/>
        </p:nvSpPr>
        <p:spPr bwMode="auto">
          <a:xfrm>
            <a:off x="441429" y="6216748"/>
            <a:ext cx="11209019" cy="46678"/>
          </a:xfrm>
          <a:prstGeom prst="line">
            <a:avLst/>
          </a:prstGeom>
          <a:noFill/>
          <a:ln w="25400">
            <a:solidFill>
              <a:srgbClr val="0099CC"/>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zh-CN" altLang="en-US" b="1" ker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0" name="Text Box 22"/>
          <p:cNvSpPr txBox="1">
            <a:spLocks noChangeArrowheads="1"/>
          </p:cNvSpPr>
          <p:nvPr/>
        </p:nvSpPr>
        <p:spPr bwMode="auto">
          <a:xfrm>
            <a:off x="5641235" y="3230391"/>
            <a:ext cx="30031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专家评定</a:t>
            </a:r>
            <a:endParaRPr lang="en-US"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1" name="圆角矩形 106"/>
          <p:cNvSpPr/>
          <p:nvPr/>
        </p:nvSpPr>
        <p:spPr>
          <a:xfrm>
            <a:off x="441429" y="3143738"/>
            <a:ext cx="506383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面向多源异构运维数据的</a:t>
            </a: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融合模型</a:t>
            </a:r>
            <a:endPar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62" name="圆角矩形 106"/>
          <p:cNvSpPr/>
          <p:nvPr/>
        </p:nvSpPr>
        <p:spPr>
          <a:xfrm flipH="1">
            <a:off x="9341589" y="3166598"/>
            <a:ext cx="2308856" cy="513608"/>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优于指南要求</a:t>
            </a:r>
            <a:endPar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63" name="Line 32"/>
          <p:cNvSpPr>
            <a:spLocks noChangeShapeType="1"/>
          </p:cNvSpPr>
          <p:nvPr/>
        </p:nvSpPr>
        <p:spPr bwMode="auto">
          <a:xfrm>
            <a:off x="441429" y="3815610"/>
            <a:ext cx="11209019" cy="46678"/>
          </a:xfrm>
          <a:prstGeom prst="line">
            <a:avLst/>
          </a:prstGeom>
          <a:noFill/>
          <a:ln w="25400">
            <a:solidFill>
              <a:srgbClr val="0099CC"/>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zh-CN" altLang="en-US" b="1" ker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8993047" y="4145790"/>
            <a:ext cx="2929250" cy="521970"/>
          </a:xfrm>
          <a:prstGeom prst="rect">
            <a:avLst/>
          </a:prstGeom>
          <a:noFill/>
        </p:spPr>
        <p:txBody>
          <a:bodyPr wrap="square" rtlCol="0">
            <a:spAutoFit/>
          </a:bodyPr>
          <a:lstStyle/>
          <a:p>
            <a:pPr algn="ctr" defTabSz="914400"/>
            <a:r>
              <a:rPr lang="en-US" altLang="zh-CN" sz="2800" b="1" dirty="0">
                <a:solidFill>
                  <a:srgbClr val="C00000"/>
                </a:solidFill>
                <a:latin typeface="Arial" panose="020B0604020202020204"/>
                <a:ea typeface="微软雅黑" panose="020B0503020204020204" pitchFamily="34" charset="-122"/>
              </a:rPr>
              <a:t>2</a:t>
            </a:r>
            <a:r>
              <a:rPr lang="zh-CN" altLang="en-US" sz="2000" b="1" dirty="0">
                <a:solidFill>
                  <a:srgbClr val="000000"/>
                </a:solidFill>
                <a:latin typeface="Arial" panose="020B0604020202020204"/>
                <a:ea typeface="微软雅黑" panose="020B0503020204020204" pitchFamily="34" charset="-122"/>
              </a:rPr>
              <a:t>人</a:t>
            </a:r>
            <a:endParaRPr lang="zh-CN" altLang="en-US" sz="2000" b="1" dirty="0">
              <a:solidFill>
                <a:srgbClr val="000000"/>
              </a:solidFill>
              <a:latin typeface="Arial" panose="020B0604020202020204"/>
              <a:ea typeface="微软雅黑" panose="020B0503020204020204" pitchFamily="34" charset="-122"/>
            </a:endParaRPr>
          </a:p>
        </p:txBody>
      </p:sp>
      <p:grpSp>
        <p:nvGrpSpPr>
          <p:cNvPr id="3" name="组合 2"/>
          <p:cNvGrpSpPr/>
          <p:nvPr/>
        </p:nvGrpSpPr>
        <p:grpSpPr>
          <a:xfrm>
            <a:off x="734102" y="1911673"/>
            <a:ext cx="10750466" cy="3492274"/>
            <a:chOff x="796691" y="1911673"/>
            <a:chExt cx="10750466" cy="3492274"/>
          </a:xfrm>
        </p:grpSpPr>
        <p:sp>
          <p:nvSpPr>
            <p:cNvPr id="47" name="文本框 46"/>
            <p:cNvSpPr txBox="1"/>
            <p:nvPr/>
          </p:nvSpPr>
          <p:spPr>
            <a:xfrm>
              <a:off x="9493697" y="3464955"/>
              <a:ext cx="2053460"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panose="020B0604020202020204"/>
                  <a:ea typeface="微软雅黑" panose="020B0503020204020204" pitchFamily="34" charset="-122"/>
                </a:rPr>
                <a:t> 研究生</a:t>
              </a:r>
              <a:endParaRPr lang="en-US" altLang="zh-CN" sz="2000" b="1" dirty="0">
                <a:solidFill>
                  <a:srgbClr val="C00000"/>
                </a:solidFill>
                <a:latin typeface="Arial" panose="020B0604020202020204"/>
                <a:ea typeface="微软雅黑" panose="020B0503020204020204" pitchFamily="34" charset="-122"/>
              </a:endParaRPr>
            </a:p>
            <a:p>
              <a:pPr algn="ctr" defTabSz="914400">
                <a:lnSpc>
                  <a:spcPct val="200000"/>
                </a:lnSpc>
              </a:pPr>
              <a:endParaRPr lang="en-US" altLang="zh-CN" sz="2000" b="1" dirty="0">
                <a:solidFill>
                  <a:srgbClr val="C00000"/>
                </a:solidFill>
                <a:latin typeface="Arial" panose="020B0604020202020204"/>
                <a:ea typeface="微软雅黑" panose="020B0503020204020204" pitchFamily="34" charset="-122"/>
              </a:endParaRPr>
            </a:p>
            <a:p>
              <a:pPr algn="ctr" defTabSz="914400">
                <a:lnSpc>
                  <a:spcPct val="200000"/>
                </a:lnSpc>
              </a:pPr>
              <a:r>
                <a:rPr lang="zh-CN" altLang="en-US" sz="2000" b="1" dirty="0">
                  <a:solidFill>
                    <a:srgbClr val="000000"/>
                  </a:solidFill>
                  <a:latin typeface="Arial" panose="020B0604020202020204"/>
                  <a:ea typeface="微软雅黑" panose="020B0503020204020204" pitchFamily="34" charset="-122"/>
                </a:rPr>
                <a:t> 学位论文</a:t>
              </a:r>
              <a:endParaRPr lang="zh-CN" altLang="en-US" sz="2000" b="1" dirty="0">
                <a:solidFill>
                  <a:srgbClr val="000000"/>
                </a:solidFill>
                <a:latin typeface="Arial" panose="020B0604020202020204"/>
                <a:ea typeface="微软雅黑" panose="020B0503020204020204" pitchFamily="34" charset="-122"/>
              </a:endParaRPr>
            </a:p>
          </p:txBody>
        </p:sp>
        <p:pic>
          <p:nvPicPr>
            <p:cNvPr id="29" name="图片 28"/>
            <p:cNvPicPr/>
            <p:nvPr/>
          </p:nvPicPr>
          <p:blipFill>
            <a:blip r:embed="rId1" cstate="print"/>
            <a:stretch>
              <a:fillRect/>
            </a:stretch>
          </p:blipFill>
          <p:spPr>
            <a:xfrm>
              <a:off x="796691" y="1916780"/>
              <a:ext cx="1137603" cy="1680068"/>
            </a:xfrm>
            <a:prstGeom prst="rect">
              <a:avLst/>
            </a:prstGeom>
          </p:spPr>
        </p:pic>
        <p:pic>
          <p:nvPicPr>
            <p:cNvPr id="30" name="图片 29" descr="G:\软件著作权扫描-通航.jpg"/>
            <p:cNvPicPr/>
            <p:nvPr/>
          </p:nvPicPr>
          <p:blipFill>
            <a:blip r:embed="rId2" cstate="print"/>
            <a:srcRect/>
            <a:stretch>
              <a:fillRect/>
            </a:stretch>
          </p:blipFill>
          <p:spPr bwMode="auto">
            <a:xfrm>
              <a:off x="2981326" y="1954723"/>
              <a:ext cx="1227029" cy="1716610"/>
            </a:xfrm>
            <a:prstGeom prst="rect">
              <a:avLst/>
            </a:prstGeom>
            <a:noFill/>
            <a:ln>
              <a:noFill/>
            </a:ln>
          </p:spPr>
        </p:pic>
        <p:pic>
          <p:nvPicPr>
            <p:cNvPr id="31" name="图片 30" descr="J:\项目\2019重点研发\杨云平\软著\杨云平-软件：洪水灾害水动力模拟分析软件.jpg"/>
            <p:cNvPicPr/>
            <p:nvPr/>
          </p:nvPicPr>
          <p:blipFill rotWithShape="1">
            <a:blip r:embed="rId3" cstate="print">
              <a:extLst>
                <a:ext uri="{28A0092B-C50C-407E-A947-70E740481C1C}">
                  <a14:useLocalDpi xmlns:a14="http://schemas.microsoft.com/office/drawing/2010/main" val="0"/>
                </a:ext>
              </a:extLst>
            </a:blip>
            <a:srcRect l="15653" t="11064" r="16147" b="23015"/>
            <a:stretch>
              <a:fillRect/>
            </a:stretch>
          </p:blipFill>
          <p:spPr bwMode="auto">
            <a:xfrm>
              <a:off x="3411380" y="2006435"/>
              <a:ext cx="1257975" cy="1608141"/>
            </a:xfrm>
            <a:prstGeom prst="rect">
              <a:avLst/>
            </a:prstGeom>
            <a:noFill/>
            <a:ln>
              <a:noFill/>
            </a:ln>
          </p:spPr>
        </p:pic>
        <p:pic>
          <p:nvPicPr>
            <p:cNvPr id="32" name="图片 31"/>
            <p:cNvPicPr/>
            <p:nvPr/>
          </p:nvPicPr>
          <p:blipFill>
            <a:blip r:embed="rId4" cstate="print"/>
            <a:srcRect/>
            <a:stretch>
              <a:fillRect/>
            </a:stretch>
          </p:blipFill>
          <p:spPr bwMode="auto">
            <a:xfrm>
              <a:off x="1135947" y="1911673"/>
              <a:ext cx="1443321" cy="1797664"/>
            </a:xfrm>
            <a:prstGeom prst="rect">
              <a:avLst/>
            </a:prstGeom>
            <a:noFill/>
            <a:ln>
              <a:noFill/>
            </a:ln>
          </p:spPr>
        </p:pic>
        <p:pic>
          <p:nvPicPr>
            <p:cNvPr id="33" name="图片 32"/>
            <p:cNvPicPr/>
            <p:nvPr/>
          </p:nvPicPr>
          <p:blipFill>
            <a:blip r:embed="rId5" cstate="print"/>
            <a:stretch>
              <a:fillRect/>
            </a:stretch>
          </p:blipFill>
          <p:spPr>
            <a:xfrm>
              <a:off x="5501365" y="2006435"/>
              <a:ext cx="1258827" cy="1664898"/>
            </a:xfrm>
            <a:prstGeom prst="rect">
              <a:avLst/>
            </a:prstGeom>
            <a:ln>
              <a:solidFill>
                <a:schemeClr val="bg1">
                  <a:lumMod val="75000"/>
                </a:schemeClr>
              </a:solidFill>
            </a:ln>
          </p:spPr>
        </p:pic>
        <p:pic>
          <p:nvPicPr>
            <p:cNvPr id="34" name="图片 33" descr="C:\PROGRA~3\1646409998(1).png"/>
            <p:cNvPicPr/>
            <p:nvPr/>
          </p:nvPicPr>
          <p:blipFill>
            <a:blip r:embed="rId6" cstate="print"/>
            <a:srcRect/>
            <a:stretch>
              <a:fillRect/>
            </a:stretch>
          </p:blipFill>
          <p:spPr bwMode="auto">
            <a:xfrm>
              <a:off x="5215574" y="1995432"/>
              <a:ext cx="1170344" cy="1668173"/>
            </a:xfrm>
            <a:prstGeom prst="rect">
              <a:avLst/>
            </a:prstGeom>
            <a:noFill/>
            <a:ln>
              <a:solidFill>
                <a:schemeClr val="bg1">
                  <a:lumMod val="75000"/>
                </a:schemeClr>
              </a:solidFill>
            </a:ln>
          </p:spPr>
        </p:pic>
        <p:sp>
          <p:nvSpPr>
            <p:cNvPr id="35" name="文本框 34"/>
            <p:cNvSpPr txBox="1"/>
            <p:nvPr/>
          </p:nvSpPr>
          <p:spPr>
            <a:xfrm>
              <a:off x="1114735" y="3464909"/>
              <a:ext cx="1617855"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panose="020B0604020202020204"/>
                  <a:ea typeface="微软雅黑" panose="020B0503020204020204" pitchFamily="34" charset="-122"/>
                </a:rPr>
                <a:t>发明专利</a:t>
              </a:r>
              <a:endParaRPr lang="en-US" altLang="zh-CN" sz="2000" b="1" dirty="0">
                <a:solidFill>
                  <a:srgbClr val="C00000"/>
                </a:solidFill>
                <a:latin typeface="Arial" panose="020B0604020202020204"/>
                <a:ea typeface="微软雅黑" panose="020B0503020204020204" pitchFamily="34" charset="-122"/>
              </a:endParaRPr>
            </a:p>
            <a:p>
              <a:pPr algn="ctr" defTabSz="914400">
                <a:lnSpc>
                  <a:spcPct val="200000"/>
                </a:lnSpc>
              </a:pPr>
              <a:endParaRPr lang="en-US" altLang="zh-CN" sz="2000" b="1" dirty="0">
                <a:solidFill>
                  <a:srgbClr val="C00000"/>
                </a:solidFill>
                <a:latin typeface="Arial" panose="020B0604020202020204"/>
                <a:ea typeface="微软雅黑" panose="020B0503020204020204" pitchFamily="34" charset="-122"/>
              </a:endParaRPr>
            </a:p>
            <a:p>
              <a:pPr algn="ctr" defTabSz="914400">
                <a:lnSpc>
                  <a:spcPct val="200000"/>
                </a:lnSpc>
              </a:pPr>
              <a:r>
                <a:rPr lang="zh-CN" altLang="en-US" sz="2000" b="1" dirty="0">
                  <a:solidFill>
                    <a:srgbClr val="000000"/>
                  </a:solidFill>
                  <a:latin typeface="Arial" panose="020B0604020202020204"/>
                  <a:ea typeface="微软雅黑" panose="020B0503020204020204" pitchFamily="34" charset="-122"/>
                </a:rPr>
                <a:t>申请或授权</a:t>
              </a:r>
              <a:endParaRPr lang="zh-CN" altLang="en-US" sz="2000" b="1" dirty="0">
                <a:solidFill>
                  <a:srgbClr val="000000"/>
                </a:solidFill>
                <a:latin typeface="Arial" panose="020B0604020202020204"/>
                <a:ea typeface="微软雅黑" panose="020B0503020204020204" pitchFamily="34" charset="-122"/>
              </a:endParaRPr>
            </a:p>
          </p:txBody>
        </p:sp>
        <p:sp>
          <p:nvSpPr>
            <p:cNvPr id="36" name="文本框 35"/>
            <p:cNvSpPr txBox="1"/>
            <p:nvPr/>
          </p:nvSpPr>
          <p:spPr>
            <a:xfrm>
              <a:off x="3074659" y="3464909"/>
              <a:ext cx="1617855"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panose="020B0604020202020204"/>
                  <a:ea typeface="微软雅黑" panose="020B0503020204020204" pitchFamily="34" charset="-122"/>
                </a:rPr>
                <a:t>软件著作权</a:t>
              </a:r>
              <a:endParaRPr lang="en-US" altLang="zh-CN" sz="2000" b="1" dirty="0">
                <a:solidFill>
                  <a:srgbClr val="C00000"/>
                </a:solidFill>
                <a:latin typeface="Arial" panose="020B0604020202020204"/>
                <a:ea typeface="微软雅黑" panose="020B0503020204020204" pitchFamily="34" charset="-122"/>
              </a:endParaRPr>
            </a:p>
            <a:p>
              <a:pPr algn="ctr" defTabSz="914400">
                <a:lnSpc>
                  <a:spcPct val="200000"/>
                </a:lnSpc>
              </a:pPr>
              <a:endParaRPr lang="en-US" altLang="zh-CN" sz="2000" b="1" dirty="0">
                <a:solidFill>
                  <a:srgbClr val="C00000"/>
                </a:solidFill>
                <a:latin typeface="Arial" panose="020B0604020202020204"/>
                <a:ea typeface="微软雅黑" panose="020B0503020204020204" pitchFamily="34" charset="-122"/>
              </a:endParaRPr>
            </a:p>
            <a:p>
              <a:pPr algn="ctr" defTabSz="914400">
                <a:lnSpc>
                  <a:spcPct val="200000"/>
                </a:lnSpc>
              </a:pPr>
              <a:r>
                <a:rPr lang="zh-CN" altLang="en-US" sz="2000" b="1" dirty="0">
                  <a:solidFill>
                    <a:srgbClr val="000000"/>
                  </a:solidFill>
                  <a:latin typeface="Arial" panose="020B0604020202020204"/>
                  <a:ea typeface="微软雅黑" panose="020B0503020204020204" pitchFamily="34" charset="-122"/>
                </a:rPr>
                <a:t>授权</a:t>
              </a:r>
              <a:endParaRPr lang="zh-CN" altLang="en-US" sz="2000" b="1" dirty="0">
                <a:solidFill>
                  <a:srgbClr val="000000"/>
                </a:solidFill>
                <a:latin typeface="Arial" panose="020B0604020202020204"/>
                <a:ea typeface="微软雅黑" panose="020B0503020204020204" pitchFamily="34" charset="-122"/>
              </a:endParaRPr>
            </a:p>
          </p:txBody>
        </p:sp>
        <p:sp>
          <p:nvSpPr>
            <p:cNvPr id="37" name="文本框 36"/>
            <p:cNvSpPr txBox="1"/>
            <p:nvPr/>
          </p:nvSpPr>
          <p:spPr>
            <a:xfrm>
              <a:off x="5180697" y="3464909"/>
              <a:ext cx="1617855"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panose="020B0604020202020204"/>
                  <a:ea typeface="微软雅黑" panose="020B0503020204020204" pitchFamily="34" charset="-122"/>
                </a:rPr>
                <a:t>期刊论文</a:t>
              </a:r>
              <a:endParaRPr lang="en-US" altLang="zh-CN" sz="2000" b="1" dirty="0">
                <a:solidFill>
                  <a:srgbClr val="C00000"/>
                </a:solidFill>
                <a:latin typeface="Arial" panose="020B0604020202020204"/>
                <a:ea typeface="微软雅黑" panose="020B0503020204020204" pitchFamily="34" charset="-122"/>
              </a:endParaRPr>
            </a:p>
            <a:p>
              <a:pPr algn="ctr" defTabSz="914400">
                <a:lnSpc>
                  <a:spcPct val="200000"/>
                </a:lnSpc>
              </a:pPr>
              <a:endParaRPr lang="en-US" altLang="zh-CN" sz="2000" b="1" dirty="0">
                <a:solidFill>
                  <a:srgbClr val="C00000"/>
                </a:solidFill>
                <a:latin typeface="Arial" panose="020B0604020202020204"/>
                <a:ea typeface="微软雅黑" panose="020B0503020204020204" pitchFamily="34" charset="-122"/>
              </a:endParaRPr>
            </a:p>
            <a:p>
              <a:pPr algn="ctr" defTabSz="914400">
                <a:lnSpc>
                  <a:spcPct val="200000"/>
                </a:lnSpc>
              </a:pPr>
              <a:r>
                <a:rPr lang="zh-CN" altLang="en-US" sz="2000" b="1" dirty="0">
                  <a:solidFill>
                    <a:srgbClr val="000000"/>
                  </a:solidFill>
                  <a:latin typeface="Arial" panose="020B0604020202020204"/>
                  <a:ea typeface="微软雅黑" panose="020B0503020204020204" pitchFamily="34" charset="-122"/>
                </a:rPr>
                <a:t>发表或录用</a:t>
              </a:r>
              <a:endParaRPr lang="zh-CN" altLang="en-US" sz="2000" b="1" dirty="0">
                <a:solidFill>
                  <a:srgbClr val="000000"/>
                </a:solidFill>
                <a:latin typeface="Arial" panose="020B0604020202020204"/>
                <a:ea typeface="微软雅黑" panose="020B0503020204020204" pitchFamily="34" charset="-122"/>
              </a:endParaRPr>
            </a:p>
          </p:txBody>
        </p:sp>
        <p:sp>
          <p:nvSpPr>
            <p:cNvPr id="38" name="文本框 37"/>
            <p:cNvSpPr txBox="1"/>
            <p:nvPr/>
          </p:nvSpPr>
          <p:spPr>
            <a:xfrm>
              <a:off x="7158749" y="3464909"/>
              <a:ext cx="2053460"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panose="020B0604020202020204"/>
                  <a:ea typeface="微软雅黑" panose="020B0503020204020204" pitchFamily="34" charset="-122"/>
                </a:rPr>
                <a:t>科技报告</a:t>
              </a:r>
              <a:endParaRPr lang="en-US" altLang="zh-CN" sz="2000" b="1" dirty="0">
                <a:solidFill>
                  <a:srgbClr val="C00000"/>
                </a:solidFill>
                <a:latin typeface="Arial" panose="020B0604020202020204"/>
                <a:ea typeface="微软雅黑" panose="020B0503020204020204" pitchFamily="34" charset="-122"/>
              </a:endParaRPr>
            </a:p>
            <a:p>
              <a:pPr algn="ctr" defTabSz="914400">
                <a:lnSpc>
                  <a:spcPct val="200000"/>
                </a:lnSpc>
              </a:pPr>
              <a:endParaRPr lang="en-US" altLang="zh-CN" sz="2000" b="1" dirty="0">
                <a:solidFill>
                  <a:srgbClr val="C00000"/>
                </a:solidFill>
                <a:latin typeface="Arial" panose="020B0604020202020204"/>
                <a:ea typeface="微软雅黑" panose="020B0503020204020204" pitchFamily="34" charset="-122"/>
              </a:endParaRPr>
            </a:p>
            <a:p>
              <a:pPr algn="ctr" defTabSz="914400">
                <a:lnSpc>
                  <a:spcPct val="200000"/>
                </a:lnSpc>
              </a:pPr>
              <a:r>
                <a:rPr lang="zh-CN" altLang="en-US" sz="2000" b="1" dirty="0">
                  <a:solidFill>
                    <a:srgbClr val="000000"/>
                  </a:solidFill>
                  <a:latin typeface="Arial" panose="020B0604020202020204"/>
                  <a:ea typeface="微软雅黑" panose="020B0503020204020204" pitchFamily="34" charset="-122"/>
                </a:rPr>
                <a:t>专家评审</a:t>
              </a:r>
              <a:endParaRPr lang="zh-CN" altLang="en-US" sz="2000" b="1" dirty="0">
                <a:solidFill>
                  <a:srgbClr val="000000"/>
                </a:solidFill>
                <a:latin typeface="Arial" panose="020B0604020202020204"/>
                <a:ea typeface="微软雅黑" panose="020B0503020204020204" pitchFamily="34" charset="-122"/>
              </a:endParaRPr>
            </a:p>
          </p:txBody>
        </p:sp>
        <p:sp>
          <p:nvSpPr>
            <p:cNvPr id="39" name="文本框 38"/>
            <p:cNvSpPr txBox="1"/>
            <p:nvPr/>
          </p:nvSpPr>
          <p:spPr>
            <a:xfrm>
              <a:off x="827859" y="4145790"/>
              <a:ext cx="2206750" cy="521970"/>
            </a:xfrm>
            <a:prstGeom prst="rect">
              <a:avLst/>
            </a:prstGeom>
            <a:noFill/>
          </p:spPr>
          <p:txBody>
            <a:bodyPr wrap="square" rtlCol="0">
              <a:spAutoFit/>
            </a:bodyPr>
            <a:lstStyle/>
            <a:p>
              <a:pPr algn="ctr" defTabSz="914400"/>
              <a:r>
                <a:rPr lang="en-US" altLang="zh-CN" sz="2800" b="1" dirty="0">
                  <a:solidFill>
                    <a:srgbClr val="C00000"/>
                  </a:solidFill>
                  <a:latin typeface="Arial" panose="020B0604020202020204"/>
                  <a:ea typeface="微软雅黑" panose="020B0503020204020204" pitchFamily="34" charset="-122"/>
                </a:rPr>
                <a:t>3</a:t>
              </a:r>
              <a:r>
                <a:rPr lang="zh-CN" altLang="en-US" sz="2000" b="1" dirty="0">
                  <a:solidFill>
                    <a:srgbClr val="000000"/>
                  </a:solidFill>
                  <a:latin typeface="Arial" panose="020B0604020202020204"/>
                  <a:ea typeface="微软雅黑" panose="020B0503020204020204" pitchFamily="34" charset="-122"/>
                </a:rPr>
                <a:t>项</a:t>
              </a:r>
              <a:endParaRPr lang="zh-CN" altLang="en-US" sz="2000" b="1" dirty="0">
                <a:solidFill>
                  <a:srgbClr val="000000"/>
                </a:solidFill>
                <a:latin typeface="Arial" panose="020B0604020202020204"/>
                <a:ea typeface="微软雅黑" panose="020B0503020204020204" pitchFamily="34" charset="-122"/>
              </a:endParaRPr>
            </a:p>
          </p:txBody>
        </p:sp>
        <p:sp>
          <p:nvSpPr>
            <p:cNvPr id="40" name="文本框 39"/>
            <p:cNvSpPr txBox="1"/>
            <p:nvPr/>
          </p:nvSpPr>
          <p:spPr>
            <a:xfrm>
              <a:off x="3162018" y="4145790"/>
              <a:ext cx="1443321" cy="523220"/>
            </a:xfrm>
            <a:prstGeom prst="rect">
              <a:avLst/>
            </a:prstGeom>
            <a:noFill/>
          </p:spPr>
          <p:txBody>
            <a:bodyPr wrap="square" rtlCol="0">
              <a:spAutoFit/>
            </a:bodyPr>
            <a:lstStyle/>
            <a:p>
              <a:pPr algn="ctr" defTabSz="914400"/>
              <a:r>
                <a:rPr lang="en-US" altLang="zh-CN" sz="2800" b="1" dirty="0">
                  <a:solidFill>
                    <a:srgbClr val="C00000"/>
                  </a:solidFill>
                  <a:latin typeface="Arial" panose="020B0604020202020204"/>
                  <a:ea typeface="微软雅黑" panose="020B0503020204020204" pitchFamily="34" charset="-122"/>
                </a:rPr>
                <a:t>2</a:t>
              </a:r>
              <a:r>
                <a:rPr lang="zh-CN" altLang="en-US" sz="2000" b="1" dirty="0">
                  <a:solidFill>
                    <a:srgbClr val="000000"/>
                  </a:solidFill>
                  <a:latin typeface="Arial" panose="020B0604020202020204"/>
                  <a:ea typeface="微软雅黑" panose="020B0503020204020204" pitchFamily="34" charset="-122"/>
                </a:rPr>
                <a:t>项</a:t>
              </a:r>
              <a:endParaRPr lang="zh-CN" altLang="en-US" sz="2000" b="1" dirty="0">
                <a:solidFill>
                  <a:srgbClr val="000000"/>
                </a:solidFill>
                <a:latin typeface="Arial" panose="020B0604020202020204"/>
                <a:ea typeface="微软雅黑" panose="020B0503020204020204" pitchFamily="34" charset="-122"/>
              </a:endParaRPr>
            </a:p>
          </p:txBody>
        </p:sp>
        <p:sp>
          <p:nvSpPr>
            <p:cNvPr id="41" name="文本框 40"/>
            <p:cNvSpPr txBox="1"/>
            <p:nvPr/>
          </p:nvSpPr>
          <p:spPr>
            <a:xfrm>
              <a:off x="4934240" y="4145790"/>
              <a:ext cx="2110767" cy="521970"/>
            </a:xfrm>
            <a:prstGeom prst="rect">
              <a:avLst/>
            </a:prstGeom>
            <a:noFill/>
          </p:spPr>
          <p:txBody>
            <a:bodyPr wrap="square" rtlCol="0">
              <a:spAutoFit/>
            </a:bodyPr>
            <a:lstStyle/>
            <a:p>
              <a:pPr algn="ctr" defTabSz="914400"/>
              <a:r>
                <a:rPr lang="en-US" altLang="zh-CN" sz="2800" b="1" dirty="0">
                  <a:solidFill>
                    <a:srgbClr val="C00000"/>
                  </a:solidFill>
                  <a:latin typeface="Arial" panose="020B0604020202020204"/>
                  <a:ea typeface="微软雅黑" panose="020B0503020204020204" pitchFamily="34" charset="-122"/>
                </a:rPr>
                <a:t>5</a:t>
              </a:r>
              <a:r>
                <a:rPr lang="zh-CN" altLang="en-US" sz="2000" b="1" dirty="0">
                  <a:solidFill>
                    <a:srgbClr val="000000"/>
                  </a:solidFill>
                  <a:latin typeface="Arial" panose="020B0604020202020204"/>
                  <a:ea typeface="微软雅黑" panose="020B0503020204020204" pitchFamily="34" charset="-122"/>
                </a:rPr>
                <a:t>篇</a:t>
              </a:r>
              <a:endParaRPr lang="zh-CN" altLang="en-US" sz="2000" b="1" dirty="0">
                <a:solidFill>
                  <a:srgbClr val="000000"/>
                </a:solidFill>
                <a:latin typeface="Arial" panose="020B0604020202020204"/>
                <a:ea typeface="微软雅黑" panose="020B0503020204020204" pitchFamily="34" charset="-122"/>
              </a:endParaRPr>
            </a:p>
          </p:txBody>
        </p:sp>
        <p:sp>
          <p:nvSpPr>
            <p:cNvPr id="42" name="文本框 41"/>
            <p:cNvSpPr txBox="1"/>
            <p:nvPr/>
          </p:nvSpPr>
          <p:spPr>
            <a:xfrm>
              <a:off x="6668120" y="4145790"/>
              <a:ext cx="2929250" cy="521970"/>
            </a:xfrm>
            <a:prstGeom prst="rect">
              <a:avLst/>
            </a:prstGeom>
            <a:noFill/>
          </p:spPr>
          <p:txBody>
            <a:bodyPr wrap="square" rtlCol="0">
              <a:spAutoFit/>
            </a:bodyPr>
            <a:lstStyle/>
            <a:p>
              <a:pPr algn="ctr" defTabSz="914400"/>
              <a:r>
                <a:rPr lang="en-US" altLang="zh-CN" sz="2800" b="1" dirty="0">
                  <a:solidFill>
                    <a:srgbClr val="C00000"/>
                  </a:solidFill>
                  <a:latin typeface="Arial" panose="020B0604020202020204"/>
                  <a:ea typeface="微软雅黑" panose="020B0503020204020204" pitchFamily="34" charset="-122"/>
                </a:rPr>
                <a:t> 3</a:t>
              </a:r>
              <a:r>
                <a:rPr lang="zh-CN" altLang="en-US" sz="2000" b="1" dirty="0">
                  <a:solidFill>
                    <a:srgbClr val="000000"/>
                  </a:solidFill>
                  <a:latin typeface="Arial" panose="020B0604020202020204"/>
                  <a:ea typeface="微软雅黑" panose="020B0503020204020204" pitchFamily="34" charset="-122"/>
                </a:rPr>
                <a:t>项</a:t>
              </a:r>
              <a:endParaRPr lang="zh-CN" altLang="en-US" sz="2000" b="1" dirty="0">
                <a:solidFill>
                  <a:srgbClr val="000000"/>
                </a:solidFill>
                <a:latin typeface="Arial" panose="020B0604020202020204"/>
                <a:ea typeface="微软雅黑" panose="020B0503020204020204" pitchFamily="34" charset="-122"/>
              </a:endParaRPr>
            </a:p>
          </p:txBody>
        </p:sp>
        <p:pic>
          <p:nvPicPr>
            <p:cNvPr id="45" name="图片 44"/>
            <p:cNvPicPr>
              <a:picLocks noChangeAspect="1"/>
            </p:cNvPicPr>
            <p:nvPr/>
          </p:nvPicPr>
          <p:blipFill>
            <a:blip r:embed="rId7" cstate="print"/>
            <a:stretch>
              <a:fillRect/>
            </a:stretch>
          </p:blipFill>
          <p:spPr>
            <a:xfrm>
              <a:off x="9777217" y="1917558"/>
              <a:ext cx="716540" cy="1791779"/>
            </a:xfrm>
            <a:prstGeom prst="rect">
              <a:avLst/>
            </a:prstGeom>
          </p:spPr>
        </p:pic>
        <p:pic>
          <p:nvPicPr>
            <p:cNvPr id="46" name="图片 45"/>
            <p:cNvPicPr>
              <a:picLocks noChangeAspect="1"/>
            </p:cNvPicPr>
            <p:nvPr/>
          </p:nvPicPr>
          <p:blipFill>
            <a:blip r:embed="rId8" cstate="print"/>
            <a:stretch>
              <a:fillRect/>
            </a:stretch>
          </p:blipFill>
          <p:spPr>
            <a:xfrm>
              <a:off x="10556559" y="1911709"/>
              <a:ext cx="648223" cy="1797664"/>
            </a:xfrm>
            <a:prstGeom prst="rect">
              <a:avLst/>
            </a:prstGeom>
          </p:spPr>
        </p:pic>
        <p:pic>
          <p:nvPicPr>
            <p:cNvPr id="49" name="图片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0649" y="1991735"/>
              <a:ext cx="1190846" cy="1684032"/>
            </a:xfrm>
            <a:prstGeom prst="rect">
              <a:avLst/>
            </a:prstGeom>
            <a:ln>
              <a:solidFill>
                <a:schemeClr val="bg1">
                  <a:lumMod val="85000"/>
                </a:schemeClr>
              </a:solidFill>
            </a:ln>
          </p:spPr>
        </p:pic>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1832" y="1991734"/>
              <a:ext cx="1190846" cy="1684032"/>
            </a:xfrm>
            <a:prstGeom prst="rect">
              <a:avLst/>
            </a:prstGeom>
            <a:ln>
              <a:solidFill>
                <a:schemeClr val="bg1">
                  <a:lumMod val="85000"/>
                </a:schemeClr>
              </a:solidFill>
            </a:ln>
          </p:spPr>
        </p:pic>
      </p:grpSp>
      <p:sp>
        <p:nvSpPr>
          <p:cNvPr id="50" name="标题 7"/>
          <p:cNvSpPr txBox="1"/>
          <p:nvPr/>
        </p:nvSpPr>
        <p:spPr>
          <a:xfrm>
            <a:off x="441435" y="188913"/>
            <a:ext cx="6449695"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课题成果呈现形式</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7"/>
          <p:cNvSpPr txBox="1"/>
          <p:nvPr/>
        </p:nvSpPr>
        <p:spPr>
          <a:xfrm>
            <a:off x="441435" y="188913"/>
            <a:ext cx="5184000" cy="576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参考文献</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p:cNvSpPr txBox="1"/>
          <p:nvPr/>
        </p:nvSpPr>
        <p:spPr>
          <a:xfrm>
            <a:off x="108555" y="889187"/>
            <a:ext cx="11033759" cy="6000750"/>
          </a:xfrm>
          <a:prstGeom prst="rect">
            <a:avLst/>
          </a:prstGeom>
          <a:noFill/>
        </p:spPr>
        <p:txBody>
          <a:bodyPr wrap="square">
            <a:spAutoFit/>
          </a:bodyPr>
          <a:lstStyle/>
          <a:p>
            <a:pPr lvl="0" algn="just">
              <a:lnSpc>
                <a:spcPct val="150000"/>
              </a:lnSpc>
              <a:tabLst>
                <a:tab pos="198120" algn="l"/>
              </a:tabLst>
            </a:pP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[1] </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Waltz </a:t>
            </a:r>
            <a:r>
              <a:rPr lang="en-US" altLang="zh-CN" sz="1600" kern="100" dirty="0" err="1">
                <a:effectLst/>
                <a:latin typeface="Times New Roman" panose="02020603050405020304" pitchFamily="18" charset="0"/>
                <a:ea typeface="宋体" panose="02010600030101010101" pitchFamily="2" charset="-122"/>
                <a:cs typeface="Times New Roman" panose="02020603050405020304" pitchFamily="18" charset="0"/>
              </a:rPr>
              <a:t>E,Linas</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err="1">
                <a:effectLst/>
                <a:latin typeface="Times New Roman" panose="02020603050405020304" pitchFamily="18" charset="0"/>
                <a:ea typeface="宋体" panose="02010600030101010101" pitchFamily="2" charset="-122"/>
                <a:cs typeface="Times New Roman" panose="02020603050405020304" pitchFamily="18" charset="0"/>
              </a:rPr>
              <a:t>J.Multisensor</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Data </a:t>
            </a:r>
            <a:r>
              <a:rPr lang="en-US" altLang="zh-CN" sz="1600" kern="100" dirty="0" err="1">
                <a:effectLst/>
                <a:latin typeface="Times New Roman" panose="02020603050405020304" pitchFamily="18" charset="0"/>
                <a:ea typeface="宋体" panose="02010600030101010101" pitchFamily="2" charset="-122"/>
                <a:cs typeface="Times New Roman" panose="02020603050405020304" pitchFamily="18" charset="0"/>
              </a:rPr>
              <a:t>Fusion.Boston:Artech</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House,1990.</a:t>
            </a:r>
            <a:endPar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lvl="0" algn="just">
              <a:lnSpc>
                <a:spcPct val="150000"/>
              </a:lnSpc>
              <a:tabLst>
                <a:tab pos="198120" algn="l"/>
              </a:tabLst>
            </a:pP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[2] </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Hall L </a:t>
            </a:r>
            <a:r>
              <a:rPr lang="en-US" altLang="zh-CN" sz="1600" kern="100" dirty="0" err="1">
                <a:effectLst/>
                <a:latin typeface="Times New Roman" panose="02020603050405020304" pitchFamily="18" charset="0"/>
                <a:ea typeface="宋体" panose="02010600030101010101" pitchFamily="2" charset="-122"/>
                <a:cs typeface="Times New Roman" panose="02020603050405020304" pitchFamily="18" charset="0"/>
              </a:rPr>
              <a:t>D.Mathematical</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Techniques in </a:t>
            </a:r>
            <a:r>
              <a:rPr lang="en-US" altLang="zh-CN" sz="1600" kern="100" dirty="0" err="1">
                <a:effectLst/>
                <a:latin typeface="Times New Roman" panose="02020603050405020304" pitchFamily="18" charset="0"/>
                <a:ea typeface="宋体" panose="02010600030101010101" pitchFamily="2" charset="-122"/>
                <a:cs typeface="Times New Roman" panose="02020603050405020304" pitchFamily="18" charset="0"/>
              </a:rPr>
              <a:t>Multisensor</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Data </a:t>
            </a:r>
            <a:r>
              <a:rPr lang="en-US" altLang="zh-CN" sz="1600" kern="100" dirty="0" err="1">
                <a:effectLst/>
                <a:latin typeface="Times New Roman" panose="02020603050405020304" pitchFamily="18" charset="0"/>
                <a:ea typeface="宋体" panose="02010600030101010101" pitchFamily="2" charset="-122"/>
                <a:cs typeface="Times New Roman" panose="02020603050405020304" pitchFamily="18" charset="0"/>
              </a:rPr>
              <a:t>Fusion.Norwood,MA</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Artech House,1992. </a:t>
            </a:r>
            <a:endPar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lvl="0" algn="just">
              <a:lnSpc>
                <a:spcPct val="150000"/>
              </a:lnSpc>
              <a:tabLst>
                <a:tab pos="198120" algn="l"/>
              </a:tabLst>
            </a:pP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[3] Steinberg A N, Bowman C L, White F E. Revisions to the JDL data fusion model[C]//Sensor Fusion: Architectures, Algorithms, and Applications III. International Society for Optics and Photonics, 1999, 3719: 430-442. </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endParaRPr>
          </a:p>
          <a:p>
            <a:pPr lvl="0" algn="just">
              <a:lnSpc>
                <a:spcPct val="150000"/>
              </a:lnSpc>
              <a:tabLst>
                <a:tab pos="198120" algn="l"/>
              </a:tabLst>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[4] </a:t>
            </a:r>
            <a:r>
              <a:rPr lang="en-US" altLang="zh-CN" sz="1600" kern="100" dirty="0" err="1">
                <a:effectLst/>
                <a:latin typeface="Times New Roman" panose="02020603050405020304" pitchFamily="18" charset="0"/>
                <a:ea typeface="宋体" panose="02010600030101010101" pitchFamily="2" charset="-122"/>
                <a:cs typeface="Times New Roman" panose="02020603050405020304" pitchFamily="18" charset="0"/>
              </a:rPr>
              <a:t>Llinas</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J, Bowman C, Rogova G, et al. Revisiting the JDL data fusion model II[R]. SPACE AND NAVAL WARFARE SYSTEMS COMMAND SAN DIEGO CA, 2014. </a:t>
            </a:r>
            <a:endParaRPr lang="zh-CN" altLang="zh-CN" sz="1600" kern="100" dirty="0">
              <a:effectLst/>
              <a:latin typeface="Calibri" panose="020F0502020204030204" charset="0"/>
              <a:ea typeface="宋体" panose="02010600030101010101" pitchFamily="2" charset="-122"/>
              <a:cs typeface="Times New Roman" panose="02020603050405020304" pitchFamily="18" charset="0"/>
            </a:endParaRPr>
          </a:p>
          <a:p>
            <a:pPr lvl="0" algn="just">
              <a:lnSpc>
                <a:spcPct val="150000"/>
              </a:lnSpc>
              <a:tabLst>
                <a:tab pos="198120" algn="l"/>
              </a:tabLst>
            </a:pP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[5] </a:t>
            </a:r>
            <a:r>
              <a:rPr lang="en-US" altLang="zh-CN" sz="1600" kern="100" dirty="0" err="1">
                <a:effectLst/>
                <a:latin typeface="Times New Roman" panose="02020603050405020304" pitchFamily="18" charset="0"/>
                <a:ea typeface="宋体" panose="02010600030101010101" pitchFamily="2" charset="-122"/>
                <a:cs typeface="Times New Roman" panose="02020603050405020304" pitchFamily="18" charset="0"/>
              </a:rPr>
              <a:t>Bossé</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é, Roy J, Paradis S. Modeling and simulation in support of the design of a data fusion system[J]. Information Fusion, 2000, 1(2): 77-87. </a:t>
            </a:r>
            <a:endParaRPr lang="en-US" altLang="zh-CN" sz="1600" kern="100" dirty="0">
              <a:latin typeface="Calibri" panose="020F0502020204030204" charset="0"/>
              <a:ea typeface="宋体" panose="02010600030101010101" pitchFamily="2" charset="-122"/>
              <a:cs typeface="Times New Roman" panose="02020603050405020304" pitchFamily="18" charset="0"/>
            </a:endParaRPr>
          </a:p>
          <a:p>
            <a:pPr lvl="0" algn="just">
              <a:lnSpc>
                <a:spcPct val="150000"/>
              </a:lnSpc>
              <a:tabLst>
                <a:tab pos="198120" algn="l"/>
              </a:tabLst>
            </a:pP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[6] </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何友</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陆大</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彭应宁</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等</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带反馈信息的分布多传感器航迹融合算法</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[J]. </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电子与信息学报</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2000, 22(5): 705-714. </a:t>
            </a:r>
            <a:endParaRPr lang="zh-CN" altLang="zh-CN" sz="1600" kern="100" dirty="0">
              <a:effectLst/>
              <a:latin typeface="Calibri" panose="020F0502020204030204" charset="0"/>
              <a:ea typeface="宋体" panose="02010600030101010101" pitchFamily="2" charset="-122"/>
              <a:cs typeface="Times New Roman" panose="02020603050405020304" pitchFamily="18" charset="0"/>
            </a:endParaRPr>
          </a:p>
          <a:p>
            <a:pPr lvl="0" algn="just">
              <a:lnSpc>
                <a:spcPct val="150000"/>
              </a:lnSpc>
              <a:tabLst>
                <a:tab pos="198120" algn="l"/>
              </a:tabLst>
            </a:pP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[7] </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文成林</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吕冰</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葛泉波</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一种基于分步式滤波的数据融合算法</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[D]. , 2004. </a:t>
            </a:r>
            <a:endPar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lvl="0" algn="just">
              <a:lnSpc>
                <a:spcPct val="150000"/>
              </a:lnSpc>
              <a:tabLst>
                <a:tab pos="198120" algn="l"/>
              </a:tabLst>
            </a:pP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sym typeface="+mn-ea"/>
              </a:rPr>
              <a:t>[8] Duan I , Stojanovic V , Trapp M , et al. Bridge damage: Detection, IFC-based semantic enrichment and visualization[J]. Automation in Construction, 2020, 112.</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lvl="0" algn="just">
              <a:lnSpc>
                <a:spcPct val="150000"/>
              </a:lnSpc>
              <a:tabLst>
                <a:tab pos="198120" algn="l"/>
              </a:tabLst>
            </a:pP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sym typeface="+mn-ea"/>
              </a:rPr>
              <a:t>[9] </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sym typeface="+mn-ea"/>
              </a:rPr>
              <a:t>Qi C R , Su H , Mo K , et al. PointNet: Deep Learning on Point Sets for 3D Classification and Segmentation[J]. IEEE, 2017.</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lvl="0" algn="just">
              <a:lnSpc>
                <a:spcPct val="150000"/>
              </a:lnSpc>
              <a:tabLst>
                <a:tab pos="198120" algn="l"/>
              </a:tabLst>
            </a:pP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sym typeface="+mn-ea"/>
              </a:rPr>
              <a:t>[10] </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sym typeface="+mn-ea"/>
              </a:rPr>
              <a:t>刘成. 基于深度学习的水下图像增强算法研究[D]. 兰州交通大学.</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lvl="0" algn="just">
              <a:lnSpc>
                <a:spcPct val="150000"/>
              </a:lnSpc>
              <a:tabLst>
                <a:tab pos="198120" algn="l"/>
              </a:tabLst>
            </a:pP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sym typeface="+mn-ea"/>
              </a:rPr>
              <a:t>[11] </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sym typeface="+mn-ea"/>
              </a:rPr>
              <a:t>Huang P S ,  He X ,  Gao J , et al. Learning deep structured semantic models for web search using clickthrough data[C]// Proceedings of the 22nd ACM international conference on Conference on information &amp; knowledge management. ACM, 2013.</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3"/>
          <p:cNvSpPr/>
          <p:nvPr/>
        </p:nvSpPr>
        <p:spPr>
          <a:xfrm>
            <a:off x="0" y="2533584"/>
            <a:ext cx="12192000" cy="1944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algn="ctr" defTabSz="914400"/>
            <a:r>
              <a:rPr lang="zh-CN" altLang="en-US" sz="4200" b="1" kern="0" dirty="0">
                <a:solidFill>
                  <a:prstClr val="white"/>
                </a:solidFill>
                <a:latin typeface="微软雅黑" panose="020B0503020204020204" pitchFamily="34" charset="-122"/>
                <a:ea typeface="微软雅黑" panose="020B0503020204020204" pitchFamily="34" charset="-122"/>
                <a:cs typeface="+mn-ea"/>
              </a:rPr>
              <a:t>敬请各位专家批评指正！</a:t>
            </a:r>
            <a:endParaRPr lang="zh-CN" altLang="en-US" sz="4200" b="1" kern="0" dirty="0">
              <a:solidFill>
                <a:prstClr val="white"/>
              </a:solidFill>
              <a:latin typeface="微软雅黑" panose="020B0503020204020204" pitchFamily="34" charset="-122"/>
              <a:ea typeface="微软雅黑" panose="020B0503020204020204" pitchFamily="34" charset="-122"/>
              <a:cs typeface="+mn-ea"/>
            </a:endParaRPr>
          </a:p>
        </p:txBody>
      </p:sp>
      <p:sp>
        <p:nvSpPr>
          <p:cNvPr id="10" name="文本框 9"/>
          <p:cNvSpPr txBox="1"/>
          <p:nvPr/>
        </p:nvSpPr>
        <p:spPr>
          <a:xfrm>
            <a:off x="113449" y="438747"/>
            <a:ext cx="11965102" cy="892552"/>
          </a:xfrm>
          <a:prstGeom prst="rect">
            <a:avLst/>
          </a:prstGeom>
          <a:noFill/>
        </p:spPr>
        <p:txBody>
          <a:bodyPr wrap="square" rtlCol="0">
            <a:spAutoFit/>
          </a:bodyPr>
          <a:lstStyle/>
          <a:p>
            <a:pPr>
              <a:lnSpc>
                <a:spcPct val="130000"/>
              </a:lnSpc>
            </a:pPr>
            <a:r>
              <a:rPr lang="zh-CN" altLang="en-US" sz="4000" b="1" dirty="0">
                <a:solidFill>
                  <a:srgbClr val="002060"/>
                </a:solidFill>
                <a:latin typeface="Arial" panose="020B0604020202020204" pitchFamily="34" charset="0"/>
                <a:ea typeface="微软雅黑" panose="020B0503020204020204" pitchFamily="34" charset="-122"/>
                <a:cs typeface="Arial" panose="020B0604020202020204" pitchFamily="34" charset="0"/>
              </a:rPr>
              <a:t>课题三  </a:t>
            </a:r>
            <a:r>
              <a:rPr lang="zh-CN" altLang="en-US" sz="4000" b="1" dirty="0" smtClean="0">
                <a:solidFill>
                  <a:srgbClr val="002060"/>
                </a:solidFill>
                <a:latin typeface="Arial" panose="020B0604020202020204" pitchFamily="34" charset="0"/>
                <a:ea typeface="微软雅黑" panose="020B0503020204020204" pitchFamily="34" charset="-122"/>
                <a:cs typeface="Arial" panose="020B0604020202020204" pitchFamily="34" charset="0"/>
              </a:rPr>
              <a:t>***</a:t>
            </a:r>
            <a:endParaRPr lang="zh-CN" altLang="en-US" sz="4000" b="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标题 7"/>
          <p:cNvSpPr txBox="1"/>
          <p:nvPr/>
        </p:nvSpPr>
        <p:spPr>
          <a:xfrm>
            <a:off x="387246" y="354778"/>
            <a:ext cx="9535688" cy="607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专题三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lt"/>
              </a:rPr>
              <a:t>面向多源异构运维数据的融合模型与管理方法</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dist"/>
            <a:endParaRPr lang="zh-CN" altLang="en-US" sz="2800" b="1"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p:cNvSpPr txBox="1"/>
          <p:nvPr/>
        </p:nvSpPr>
        <p:spPr>
          <a:xfrm>
            <a:off x="108585" y="765175"/>
            <a:ext cx="7679690" cy="5826125"/>
          </a:xfrm>
          <a:prstGeom prst="rect">
            <a:avLst/>
          </a:prstGeom>
          <a:noFill/>
        </p:spPr>
        <p:txBody>
          <a:bodyPr wrap="square">
            <a:noAutofit/>
          </a:bodyPr>
          <a:lstStyle/>
          <a:p>
            <a:pPr marL="342900" indent="-342900" algn="just">
              <a:lnSpc>
                <a:spcPct val="170000"/>
              </a:lnSpc>
              <a:buFont typeface="Wingdings" panose="05000000000000000000" pitchFamily="2" charset="2"/>
              <a:buChar char="n"/>
            </a:pPr>
            <a:r>
              <a:rPr lang="zh-CN" altLang="en-US" sz="2400" b="1" kern="0" dirty="0">
                <a:solidFill>
                  <a:srgbClr val="7030A0"/>
                </a:solidFill>
                <a:latin typeface="微软雅黑" panose="020B0503020204020204" pitchFamily="34" charset="-122"/>
                <a:ea typeface="微软雅黑" panose="020B0503020204020204" pitchFamily="34" charset="-122"/>
              </a:rPr>
              <a:t>研究背景</a:t>
            </a:r>
            <a:endParaRPr lang="en-US" altLang="zh-CN" sz="2400" b="1" kern="0" dirty="0">
              <a:solidFill>
                <a:srgbClr val="7030A0"/>
              </a:solidFill>
              <a:latin typeface="微软雅黑" panose="020B0503020204020204" pitchFamily="34" charset="-122"/>
              <a:ea typeface="微软雅黑" panose="020B0503020204020204" pitchFamily="34" charset="-122"/>
            </a:endParaRPr>
          </a:p>
          <a:p>
            <a:pPr marL="342900" indent="-342900" algn="just">
              <a:lnSpc>
                <a:spcPct val="170000"/>
              </a:lnSpc>
              <a:buFont typeface="Wingdings" panose="05000000000000000000" pitchFamily="2" charset="2"/>
              <a:buChar char="l"/>
            </a:pPr>
            <a:r>
              <a:rPr lang="zh-CN" altLang="en-US" sz="2000" b="1" kern="0" dirty="0">
                <a:solidFill>
                  <a:schemeClr val="accent1">
                    <a:lumMod val="75000"/>
                  </a:schemeClr>
                </a:solidFill>
                <a:latin typeface="微软雅黑" panose="020B0503020204020204" pitchFamily="34" charset="-122"/>
                <a:ea typeface="微软雅黑" panose="020B0503020204020204" pitchFamily="34" charset="-122"/>
              </a:rPr>
              <a:t>基础设施运维数据</a:t>
            </a:r>
            <a:endParaRPr lang="en-US" altLang="zh-CN" sz="2000" b="1" kern="0" dirty="0">
              <a:solidFill>
                <a:schemeClr val="accent1">
                  <a:lumMod val="75000"/>
                </a:schemeClr>
              </a:solidFill>
              <a:latin typeface="微软雅黑" panose="020B0503020204020204" pitchFamily="34" charset="-122"/>
              <a:ea typeface="微软雅黑" panose="020B0503020204020204" pitchFamily="34" charset="-122"/>
            </a:endParaRPr>
          </a:p>
          <a:p>
            <a:pPr marL="285750" indent="-285750" algn="just">
              <a:lnSpc>
                <a:spcPct val="170000"/>
              </a:lnSpc>
              <a:buFont typeface="Wingdings" panose="05000000000000000000" pitchFamily="2" charset="2"/>
              <a:buChar char="Ø"/>
            </a:pPr>
            <a:r>
              <a:rPr lang="zh-CN" altLang="en-US" b="1" kern="0" dirty="0">
                <a:solidFill>
                  <a:srgbClr val="FF0000"/>
                </a:solidFill>
                <a:latin typeface="微软雅黑" panose="020B0503020204020204" pitchFamily="34" charset="-122"/>
                <a:ea typeface="微软雅黑" panose="020B0503020204020204" pitchFamily="34" charset="-122"/>
              </a:rPr>
              <a:t>储存分散性</a:t>
            </a:r>
            <a:r>
              <a:rPr lang="zh-CN" altLang="en-US" kern="0" dirty="0">
                <a:latin typeface="微软雅黑" panose="020B0503020204020204" pitchFamily="34" charset="-122"/>
                <a:ea typeface="微软雅黑" panose="020B0503020204020204" pitchFamily="34" charset="-122"/>
              </a:rPr>
              <a:t>：建筑运维行业子系统复杂分散、周期跨度长、协同性差</a:t>
            </a:r>
            <a:endParaRPr lang="en-US" altLang="zh-CN" kern="0" dirty="0">
              <a:latin typeface="微软雅黑" panose="020B0503020204020204" pitchFamily="34" charset="-122"/>
              <a:ea typeface="微软雅黑" panose="020B0503020204020204" pitchFamily="34" charset="-122"/>
            </a:endParaRPr>
          </a:p>
          <a:p>
            <a:pPr marL="285750" indent="-285750" algn="just">
              <a:lnSpc>
                <a:spcPct val="170000"/>
              </a:lnSpc>
              <a:buFont typeface="Wingdings" panose="05000000000000000000" pitchFamily="2" charset="2"/>
              <a:buChar char="Ø"/>
            </a:pPr>
            <a:r>
              <a:rPr lang="zh-CN" altLang="en-US" b="1" kern="0" dirty="0">
                <a:solidFill>
                  <a:srgbClr val="FF0000"/>
                </a:solidFill>
                <a:latin typeface="微软雅黑" panose="020B0503020204020204" pitchFamily="34" charset="-122"/>
                <a:ea typeface="微软雅黑" panose="020B0503020204020204" pitchFamily="34" charset="-122"/>
              </a:rPr>
              <a:t>多源异构性</a:t>
            </a:r>
            <a:r>
              <a:rPr lang="zh-CN" altLang="en-US" kern="0" dirty="0">
                <a:latin typeface="微软雅黑" panose="020B0503020204020204" pitchFamily="34" charset="-122"/>
                <a:ea typeface="微软雅黑" panose="020B0503020204020204" pitchFamily="34" charset="-122"/>
              </a:rPr>
              <a:t>：</a:t>
            </a:r>
            <a:r>
              <a:rPr lang="zh-CN" altLang="zh-CN" kern="0" dirty="0">
                <a:latin typeface="微软雅黑" panose="020B0503020204020204" pitchFamily="34" charset="-122"/>
                <a:ea typeface="微软雅黑" panose="020B0503020204020204" pitchFamily="34" charset="-122"/>
              </a:rPr>
              <a:t>子类数据采集方式、储存结构、传输协议</a:t>
            </a:r>
            <a:r>
              <a:rPr lang="zh-CN" altLang="en-US" kern="0" dirty="0">
                <a:latin typeface="微软雅黑" panose="020B0503020204020204" pitchFamily="34" charset="-122"/>
                <a:ea typeface="微软雅黑" panose="020B0503020204020204" pitchFamily="34" charset="-122"/>
              </a:rPr>
              <a:t>存在</a:t>
            </a:r>
            <a:r>
              <a:rPr lang="zh-CN" altLang="zh-CN" kern="0" dirty="0">
                <a:latin typeface="微软雅黑" panose="020B0503020204020204" pitchFamily="34" charset="-122"/>
                <a:ea typeface="微软雅黑" panose="020B0503020204020204" pitchFamily="34" charset="-122"/>
              </a:rPr>
              <a:t>巨大差异</a:t>
            </a:r>
            <a:endParaRPr lang="en-US" altLang="zh-CN" kern="0" dirty="0">
              <a:latin typeface="微软雅黑" panose="020B0503020204020204" pitchFamily="34" charset="-122"/>
              <a:ea typeface="微软雅黑" panose="020B0503020204020204" pitchFamily="34" charset="-122"/>
            </a:endParaRPr>
          </a:p>
          <a:p>
            <a:pPr marL="285750" indent="-285750" algn="just">
              <a:lnSpc>
                <a:spcPct val="170000"/>
              </a:lnSpc>
              <a:buFont typeface="Wingdings" panose="05000000000000000000" pitchFamily="2" charset="2"/>
              <a:buChar char="Ø"/>
            </a:pPr>
            <a:r>
              <a:rPr lang="zh-CN" altLang="en-US" b="1" kern="0" dirty="0">
                <a:solidFill>
                  <a:srgbClr val="FF0000"/>
                </a:solidFill>
                <a:latin typeface="微软雅黑" panose="020B0503020204020204" pitchFamily="34" charset="-122"/>
                <a:ea typeface="微软雅黑" panose="020B0503020204020204" pitchFamily="34" charset="-122"/>
              </a:rPr>
              <a:t>同步困难性</a:t>
            </a:r>
            <a:r>
              <a:rPr lang="zh-CN" altLang="en-US" kern="0" dirty="0">
                <a:latin typeface="微软雅黑" panose="020B0503020204020204" pitchFamily="34" charset="-122"/>
                <a:ea typeface="微软雅黑" panose="020B0503020204020204" pitchFamily="34" charset="-122"/>
              </a:rPr>
              <a:t>：</a:t>
            </a:r>
            <a:r>
              <a:rPr lang="zh-CN" altLang="zh-CN" kern="0" dirty="0">
                <a:latin typeface="微软雅黑" panose="020B0503020204020204" pitchFamily="34" charset="-122"/>
                <a:ea typeface="微软雅黑" panose="020B0503020204020204" pitchFamily="34" charset="-122"/>
              </a:rPr>
              <a:t>数据源之间、数据源和数字孪生体之间信息关联难度大</a:t>
            </a:r>
            <a:endParaRPr lang="en-US" altLang="zh-CN" kern="0" dirty="0">
              <a:latin typeface="微软雅黑" panose="020B0503020204020204" pitchFamily="34" charset="-122"/>
              <a:ea typeface="微软雅黑" panose="020B0503020204020204" pitchFamily="34" charset="-122"/>
            </a:endParaRPr>
          </a:p>
          <a:p>
            <a:pPr marL="342900" indent="-342900" algn="just">
              <a:lnSpc>
                <a:spcPct val="170000"/>
              </a:lnSpc>
              <a:buFont typeface="Wingdings" panose="05000000000000000000" pitchFamily="2" charset="2"/>
              <a:buChar char="l"/>
            </a:pPr>
            <a:r>
              <a:rPr lang="zh-CN" altLang="en-US" sz="2000" b="1" kern="0" dirty="0">
                <a:solidFill>
                  <a:schemeClr val="accent1">
                    <a:lumMod val="75000"/>
                  </a:schemeClr>
                </a:solidFill>
                <a:latin typeface="微软雅黑" panose="020B0503020204020204" pitchFamily="34" charset="-122"/>
                <a:ea typeface="微软雅黑" panose="020B0503020204020204" pitchFamily="34" charset="-122"/>
              </a:rPr>
              <a:t>数据驱动技术</a:t>
            </a:r>
            <a:endParaRPr lang="en-US" altLang="zh-CN" sz="2000" b="1" kern="0" dirty="0">
              <a:solidFill>
                <a:schemeClr val="accent1">
                  <a:lumMod val="75000"/>
                </a:schemeClr>
              </a:solidFill>
              <a:latin typeface="微软雅黑" panose="020B0503020204020204" pitchFamily="34" charset="-122"/>
              <a:ea typeface="微软雅黑" panose="020B0503020204020204" pitchFamily="34" charset="-122"/>
            </a:endParaRPr>
          </a:p>
          <a:p>
            <a:pPr marL="285750" indent="-285750" algn="just">
              <a:lnSpc>
                <a:spcPct val="170000"/>
              </a:lnSpc>
              <a:buFont typeface="Wingdings" panose="05000000000000000000" pitchFamily="2" charset="2"/>
              <a:buChar char="Ø"/>
            </a:pPr>
            <a:r>
              <a:rPr lang="zh-CN" altLang="en-US" kern="0" dirty="0">
                <a:latin typeface="微软雅黑" panose="020B0503020204020204" pitchFamily="34" charset="-122"/>
                <a:ea typeface="微软雅黑" panose="020B0503020204020204" pitchFamily="34" charset="-122"/>
              </a:rPr>
              <a:t>对</a:t>
            </a:r>
            <a:r>
              <a:rPr lang="zh-CN" altLang="en-US" b="1" kern="0" dirty="0">
                <a:solidFill>
                  <a:srgbClr val="FF0000"/>
                </a:solidFill>
                <a:latin typeface="微软雅黑" panose="020B0503020204020204" pitchFamily="34" charset="-122"/>
                <a:ea typeface="微软雅黑" panose="020B0503020204020204" pitchFamily="34" charset="-122"/>
              </a:rPr>
              <a:t>动态数据</a:t>
            </a:r>
            <a:r>
              <a:rPr lang="zh-CN" altLang="zh-CN" kern="0" dirty="0">
                <a:latin typeface="微软雅黑" panose="020B0503020204020204" pitchFamily="34" charset="-122"/>
                <a:ea typeface="微软雅黑" panose="020B0503020204020204" pitchFamily="34" charset="-122"/>
              </a:rPr>
              <a:t>的获取、分析、融合与管理技术进行创新</a:t>
            </a:r>
            <a:endParaRPr lang="en-US" altLang="zh-CN" kern="0" dirty="0">
              <a:latin typeface="微软雅黑" panose="020B0503020204020204" pitchFamily="34" charset="-122"/>
              <a:ea typeface="微软雅黑" panose="020B0503020204020204" pitchFamily="34" charset="-122"/>
            </a:endParaRPr>
          </a:p>
          <a:p>
            <a:pPr marL="342900" indent="-342900" algn="just">
              <a:lnSpc>
                <a:spcPct val="170000"/>
              </a:lnSpc>
              <a:buFont typeface="Wingdings" panose="05000000000000000000" pitchFamily="2" charset="2"/>
              <a:buChar char="l"/>
            </a:pPr>
            <a:r>
              <a:rPr lang="zh-CN" altLang="en-US" sz="2000" b="1" kern="0" dirty="0">
                <a:solidFill>
                  <a:schemeClr val="accent1">
                    <a:lumMod val="75000"/>
                  </a:schemeClr>
                </a:solidFill>
                <a:latin typeface="微软雅黑" panose="020B0503020204020204" pitchFamily="34" charset="-122"/>
                <a:ea typeface="微软雅黑" panose="020B0503020204020204" pitchFamily="34" charset="-122"/>
              </a:rPr>
              <a:t>运维数据融合模型</a:t>
            </a:r>
            <a:endParaRPr lang="en-US" altLang="zh-CN" sz="2000" b="1" kern="0" dirty="0">
              <a:solidFill>
                <a:schemeClr val="accent1">
                  <a:lumMod val="75000"/>
                </a:schemeClr>
              </a:solidFill>
              <a:latin typeface="微软雅黑" panose="020B0503020204020204" pitchFamily="34" charset="-122"/>
              <a:ea typeface="微软雅黑" panose="020B0503020204020204" pitchFamily="34" charset="-122"/>
            </a:endParaRPr>
          </a:p>
          <a:p>
            <a:pPr marL="285750" indent="-285750" algn="just">
              <a:lnSpc>
                <a:spcPct val="170000"/>
              </a:lnSpc>
              <a:buFont typeface="Wingdings" panose="05000000000000000000" pitchFamily="2" charset="2"/>
              <a:buChar char="Ø"/>
            </a:pPr>
            <a:r>
              <a:rPr lang="zh-CN" altLang="en-US" kern="0" dirty="0">
                <a:latin typeface="微软雅黑" panose="020B0503020204020204" pitchFamily="34" charset="-122"/>
                <a:ea typeface="微软雅黑" panose="020B0503020204020204" pitchFamily="34" charset="-122"/>
              </a:rPr>
              <a:t>整合</a:t>
            </a:r>
            <a:r>
              <a:rPr lang="zh-CN" altLang="zh-CN" b="1" kern="0" dirty="0">
                <a:solidFill>
                  <a:srgbClr val="FF0000"/>
                </a:solidFill>
                <a:latin typeface="微软雅黑" panose="020B0503020204020204" pitchFamily="34" charset="-122"/>
                <a:ea typeface="微软雅黑" panose="020B0503020204020204" pitchFamily="34" charset="-122"/>
              </a:rPr>
              <a:t>运维模型</a:t>
            </a:r>
            <a:r>
              <a:rPr lang="zh-CN" altLang="zh-CN" kern="0" dirty="0">
                <a:latin typeface="微软雅黑" panose="020B0503020204020204" pitchFamily="34" charset="-122"/>
                <a:ea typeface="微软雅黑" panose="020B0503020204020204" pitchFamily="34" charset="-122"/>
              </a:rPr>
              <a:t>和</a:t>
            </a:r>
            <a:r>
              <a:rPr lang="zh-CN" altLang="zh-CN" b="1" kern="0" dirty="0">
                <a:solidFill>
                  <a:srgbClr val="FF0000"/>
                </a:solidFill>
                <a:latin typeface="微软雅黑" panose="020B0503020204020204" pitchFamily="34" charset="-122"/>
                <a:ea typeface="微软雅黑" panose="020B0503020204020204" pitchFamily="34" charset="-122"/>
              </a:rPr>
              <a:t>数据集</a:t>
            </a:r>
            <a:r>
              <a:rPr lang="zh-CN" altLang="zh-CN" kern="0" dirty="0">
                <a:latin typeface="微软雅黑" panose="020B0503020204020204" pitchFamily="34" charset="-122"/>
                <a:ea typeface="微软雅黑" panose="020B0503020204020204" pitchFamily="34" charset="-122"/>
              </a:rPr>
              <a:t>的语义信息、数据格式、操作模态等内容</a:t>
            </a:r>
            <a:endParaRPr lang="en-US" altLang="zh-CN" kern="0" dirty="0">
              <a:latin typeface="微软雅黑" panose="020B0503020204020204" pitchFamily="34" charset="-122"/>
              <a:ea typeface="微软雅黑" panose="020B0503020204020204" pitchFamily="34" charset="-122"/>
            </a:endParaRPr>
          </a:p>
          <a:p>
            <a:pPr marL="285750" indent="-285750" algn="just">
              <a:lnSpc>
                <a:spcPct val="170000"/>
              </a:lnSpc>
              <a:buFont typeface="Wingdings" panose="05000000000000000000" pitchFamily="2" charset="2"/>
              <a:buChar char="Ø"/>
            </a:pPr>
            <a:r>
              <a:rPr lang="zh-CN" altLang="en-US" kern="0" dirty="0">
                <a:latin typeface="微软雅黑" panose="020B0503020204020204" pitchFamily="34" charset="-122"/>
                <a:ea typeface="微软雅黑" panose="020B0503020204020204" pitchFamily="34" charset="-122"/>
              </a:rPr>
              <a:t>建立</a:t>
            </a:r>
            <a:r>
              <a:rPr lang="zh-CN" altLang="en-US" b="1" kern="0" dirty="0">
                <a:solidFill>
                  <a:srgbClr val="FF0000"/>
                </a:solidFill>
                <a:latin typeface="微软雅黑" panose="020B0503020204020204" pitchFamily="34" charset="-122"/>
                <a:ea typeface="微软雅黑" panose="020B0503020204020204" pitchFamily="34" charset="-122"/>
              </a:rPr>
              <a:t>数据标准化体系</a:t>
            </a:r>
            <a:r>
              <a:rPr lang="zh-CN" altLang="en-US" kern="0" dirty="0">
                <a:latin typeface="微软雅黑" panose="020B0503020204020204" pitchFamily="34" charset="-122"/>
                <a:ea typeface="微软雅黑" panose="020B0503020204020204" pitchFamily="34" charset="-122"/>
              </a:rPr>
              <a:t>，将各种异构数据关联至统一框架下</a:t>
            </a:r>
            <a:endParaRPr lang="en-US" altLang="zh-CN" kern="0" dirty="0">
              <a:latin typeface="微软雅黑" panose="020B0503020204020204" pitchFamily="34" charset="-122"/>
              <a:ea typeface="微软雅黑" panose="020B0503020204020204" pitchFamily="34" charset="-122"/>
            </a:endParaRPr>
          </a:p>
          <a:p>
            <a:pPr marL="285750" indent="-285750" algn="just">
              <a:lnSpc>
                <a:spcPct val="170000"/>
              </a:lnSpc>
              <a:buFont typeface="Wingdings" panose="05000000000000000000" pitchFamily="2" charset="2"/>
              <a:buChar char="Ø"/>
            </a:pPr>
            <a:r>
              <a:rPr lang="zh-CN" altLang="zh-CN" kern="0" dirty="0">
                <a:latin typeface="微软雅黑" panose="020B0503020204020204" pitchFamily="34" charset="-122"/>
                <a:ea typeface="微软雅黑" panose="020B0503020204020204" pitchFamily="34" charset="-122"/>
              </a:rPr>
              <a:t>扩展</a:t>
            </a:r>
            <a:r>
              <a:rPr lang="zh-CN" altLang="zh-CN" b="1" kern="0" dirty="0">
                <a:solidFill>
                  <a:srgbClr val="FF0000"/>
                </a:solidFill>
                <a:latin typeface="微软雅黑" panose="020B0503020204020204" pitchFamily="34" charset="-122"/>
                <a:ea typeface="微软雅黑" panose="020B0503020204020204" pitchFamily="34" charset="-122"/>
              </a:rPr>
              <a:t>运维数据种类</a:t>
            </a:r>
            <a:r>
              <a:rPr lang="zh-CN" altLang="zh-CN" kern="0" dirty="0">
                <a:latin typeface="微软雅黑" panose="020B0503020204020204" pitchFamily="34" charset="-122"/>
                <a:ea typeface="微软雅黑" panose="020B0503020204020204" pitchFamily="34" charset="-122"/>
              </a:rPr>
              <a:t>，开发数据动态匹配的</a:t>
            </a:r>
            <a:r>
              <a:rPr lang="zh-CN" altLang="zh-CN" b="1" kern="0" dirty="0">
                <a:solidFill>
                  <a:srgbClr val="FF0000"/>
                </a:solidFill>
                <a:latin typeface="微软雅黑" panose="020B0503020204020204" pitchFamily="34" charset="-122"/>
                <a:ea typeface="微软雅黑" panose="020B0503020204020204" pitchFamily="34" charset="-122"/>
              </a:rPr>
              <a:t>融合机制</a:t>
            </a:r>
            <a:r>
              <a:rPr lang="zh-CN" altLang="zh-CN" kern="0" dirty="0">
                <a:latin typeface="微软雅黑" panose="020B0503020204020204" pitchFamily="34" charset="-122"/>
                <a:ea typeface="微软雅黑" panose="020B0503020204020204" pitchFamily="34" charset="-122"/>
              </a:rPr>
              <a:t>，搭建</a:t>
            </a:r>
            <a:r>
              <a:rPr lang="zh-CN" altLang="zh-CN" b="1" kern="0" dirty="0">
                <a:solidFill>
                  <a:srgbClr val="FF0000"/>
                </a:solidFill>
                <a:latin typeface="微软雅黑" panose="020B0503020204020204" pitchFamily="34" charset="-122"/>
                <a:ea typeface="微软雅黑" panose="020B0503020204020204" pitchFamily="34" charset="-122"/>
              </a:rPr>
              <a:t>运维数据服务</a:t>
            </a:r>
            <a:endParaRPr lang="en-US" altLang="zh-CN" b="1" kern="0" dirty="0">
              <a:solidFill>
                <a:srgbClr val="FF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941471" y="1116298"/>
            <a:ext cx="3693879" cy="2037456"/>
            <a:chOff x="7772576" y="872839"/>
            <a:chExt cx="3693879" cy="2037456"/>
          </a:xfrm>
        </p:grpSpPr>
        <p:sp>
          <p:nvSpPr>
            <p:cNvPr id="5" name="矩形: 圆角 4"/>
            <p:cNvSpPr/>
            <p:nvPr/>
          </p:nvSpPr>
          <p:spPr>
            <a:xfrm>
              <a:off x="7772576" y="872840"/>
              <a:ext cx="1362394" cy="2037455"/>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箭头: V 形 5"/>
            <p:cNvSpPr/>
            <p:nvPr/>
          </p:nvSpPr>
          <p:spPr>
            <a:xfrm>
              <a:off x="7893598" y="1603133"/>
              <a:ext cx="1178285" cy="28843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tx1"/>
                  </a:solidFill>
                </a:rPr>
                <a:t>储存分散性</a:t>
              </a:r>
              <a:endParaRPr lang="zh-CN" altLang="en-US" sz="1100" dirty="0">
                <a:solidFill>
                  <a:schemeClr val="tx1"/>
                </a:solidFill>
              </a:endParaRPr>
            </a:p>
          </p:txBody>
        </p:sp>
        <p:sp>
          <p:nvSpPr>
            <p:cNvPr id="7" name="箭头: V 形 6"/>
            <p:cNvSpPr/>
            <p:nvPr/>
          </p:nvSpPr>
          <p:spPr>
            <a:xfrm>
              <a:off x="7895125" y="2007254"/>
              <a:ext cx="1178285" cy="28843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tx1"/>
                  </a:solidFill>
                </a:rPr>
                <a:t>多源异构性</a:t>
              </a:r>
              <a:endParaRPr lang="zh-CN" altLang="en-US" sz="1100" dirty="0">
                <a:solidFill>
                  <a:schemeClr val="tx1"/>
                </a:solidFill>
              </a:endParaRPr>
            </a:p>
          </p:txBody>
        </p:sp>
        <p:sp>
          <p:nvSpPr>
            <p:cNvPr id="10" name="箭头: V 形 9"/>
            <p:cNvSpPr/>
            <p:nvPr/>
          </p:nvSpPr>
          <p:spPr>
            <a:xfrm>
              <a:off x="7893598" y="2412558"/>
              <a:ext cx="1178285" cy="28843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tx1"/>
                  </a:solidFill>
                </a:rPr>
                <a:t>同步困难性</a:t>
              </a:r>
              <a:endParaRPr lang="zh-CN" altLang="en-US" sz="1100" dirty="0">
                <a:solidFill>
                  <a:schemeClr val="tx1"/>
                </a:solidFill>
              </a:endParaRPr>
            </a:p>
          </p:txBody>
        </p:sp>
        <p:sp>
          <p:nvSpPr>
            <p:cNvPr id="11" name="文本框 10"/>
            <p:cNvSpPr txBox="1"/>
            <p:nvPr/>
          </p:nvSpPr>
          <p:spPr>
            <a:xfrm>
              <a:off x="8003091" y="976377"/>
              <a:ext cx="901363" cy="523220"/>
            </a:xfrm>
            <a:prstGeom prst="rect">
              <a:avLst/>
            </a:prstGeom>
            <a:solidFill>
              <a:schemeClr val="bg2"/>
            </a:solidFill>
          </p:spPr>
          <p:txBody>
            <a:bodyPr wrap="square" rtlCol="0">
              <a:spAutoFit/>
            </a:bodyPr>
            <a:lstStyle/>
            <a:p>
              <a:r>
                <a:rPr lang="zh-CN" altLang="en-US" sz="1400" dirty="0"/>
                <a:t>基础设施运维数据</a:t>
              </a:r>
              <a:endParaRPr lang="zh-CN" altLang="en-US" sz="1400" dirty="0"/>
            </a:p>
          </p:txBody>
        </p:sp>
        <p:sp>
          <p:nvSpPr>
            <p:cNvPr id="12" name="箭头: 右 11"/>
            <p:cNvSpPr/>
            <p:nvPr/>
          </p:nvSpPr>
          <p:spPr>
            <a:xfrm>
              <a:off x="9192905" y="1689505"/>
              <a:ext cx="853221" cy="466833"/>
            </a:xfrm>
            <a:prstGeom prst="rightArrow">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1050" dirty="0">
                  <a:solidFill>
                    <a:schemeClr val="tx1"/>
                  </a:solidFill>
                </a:rPr>
                <a:t>数据驱动</a:t>
              </a:r>
              <a:endParaRPr lang="zh-CN" altLang="en-US" sz="1050" dirty="0">
                <a:solidFill>
                  <a:schemeClr val="tx1"/>
                </a:solidFill>
              </a:endParaRPr>
            </a:p>
          </p:txBody>
        </p:sp>
        <p:sp>
          <p:nvSpPr>
            <p:cNvPr id="13" name="矩形: 圆角 12"/>
            <p:cNvSpPr/>
            <p:nvPr/>
          </p:nvSpPr>
          <p:spPr>
            <a:xfrm>
              <a:off x="10104061" y="872839"/>
              <a:ext cx="1362394" cy="2037455"/>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10334576" y="976377"/>
              <a:ext cx="901363" cy="523220"/>
            </a:xfrm>
            <a:prstGeom prst="rect">
              <a:avLst/>
            </a:prstGeom>
            <a:solidFill>
              <a:schemeClr val="bg2"/>
            </a:solidFill>
          </p:spPr>
          <p:txBody>
            <a:bodyPr wrap="square" rtlCol="0">
              <a:spAutoFit/>
            </a:bodyPr>
            <a:lstStyle/>
            <a:p>
              <a:r>
                <a:rPr lang="zh-CN" altLang="en-US" sz="1400" dirty="0"/>
                <a:t>运维数据</a:t>
              </a:r>
              <a:endParaRPr lang="en-US" altLang="zh-CN" sz="1400" dirty="0"/>
            </a:p>
            <a:p>
              <a:r>
                <a:rPr lang="zh-CN" altLang="en-US" sz="1400" dirty="0"/>
                <a:t>融合模型</a:t>
              </a:r>
              <a:endParaRPr lang="zh-CN" altLang="en-US" sz="1400" dirty="0"/>
            </a:p>
          </p:txBody>
        </p:sp>
        <p:sp>
          <p:nvSpPr>
            <p:cNvPr id="15" name="矩形 14"/>
            <p:cNvSpPr/>
            <p:nvPr/>
          </p:nvSpPr>
          <p:spPr>
            <a:xfrm>
              <a:off x="10334576" y="1603133"/>
              <a:ext cx="901363" cy="29967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运维模型</a:t>
              </a:r>
              <a:endParaRPr lang="zh-CN" altLang="en-US" sz="1200" dirty="0">
                <a:solidFill>
                  <a:schemeClr val="tx1"/>
                </a:solidFill>
              </a:endParaRPr>
            </a:p>
          </p:txBody>
        </p:sp>
        <p:sp>
          <p:nvSpPr>
            <p:cNvPr id="16" name="矩形 15"/>
            <p:cNvSpPr/>
            <p:nvPr/>
          </p:nvSpPr>
          <p:spPr>
            <a:xfrm>
              <a:off x="10334576" y="2006341"/>
              <a:ext cx="901363" cy="30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数据集</a:t>
              </a:r>
              <a:endParaRPr lang="zh-CN" altLang="en-US" sz="1200" dirty="0">
                <a:solidFill>
                  <a:schemeClr val="tx1"/>
                </a:solidFill>
              </a:endParaRPr>
            </a:p>
          </p:txBody>
        </p:sp>
        <p:cxnSp>
          <p:nvCxnSpPr>
            <p:cNvPr id="17" name="连接符: 曲线 16"/>
            <p:cNvCxnSpPr>
              <a:stCxn id="15" idx="1"/>
              <a:endCxn id="18" idx="1"/>
            </p:cNvCxnSpPr>
            <p:nvPr/>
          </p:nvCxnSpPr>
          <p:spPr>
            <a:xfrm rot="10800000" flipV="1">
              <a:off x="10334576" y="1752968"/>
              <a:ext cx="12700" cy="803379"/>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0334576" y="2411703"/>
              <a:ext cx="901363" cy="2892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tx1"/>
                  </a:solidFill>
                </a:rPr>
                <a:t>数据标准化</a:t>
              </a:r>
              <a:endParaRPr lang="zh-CN" altLang="en-US" sz="1100" dirty="0">
                <a:solidFill>
                  <a:schemeClr val="tx1"/>
                </a:solidFill>
              </a:endParaRPr>
            </a:p>
          </p:txBody>
        </p:sp>
        <p:cxnSp>
          <p:nvCxnSpPr>
            <p:cNvPr id="19" name="连接符: 曲线 18"/>
            <p:cNvCxnSpPr>
              <a:stCxn id="16" idx="1"/>
              <a:endCxn id="18" idx="1"/>
            </p:cNvCxnSpPr>
            <p:nvPr/>
          </p:nvCxnSpPr>
          <p:spPr>
            <a:xfrm rot="10800000" flipV="1">
              <a:off x="10334576" y="2156340"/>
              <a:ext cx="12700" cy="400007"/>
            </a:xfrm>
            <a:prstGeom prst="curvedConnector3">
              <a:avLst>
                <a:gd name="adj1" fmla="val 1303449"/>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0" name="图片 19"/>
          <p:cNvPicPr>
            <a:picLocks noChangeAspect="1"/>
          </p:cNvPicPr>
          <p:nvPr/>
        </p:nvPicPr>
        <p:blipFill>
          <a:blip r:embed="rId1"/>
          <a:stretch>
            <a:fillRect/>
          </a:stretch>
        </p:blipFill>
        <p:spPr>
          <a:xfrm>
            <a:off x="8023860" y="3686175"/>
            <a:ext cx="3528695" cy="2219325"/>
          </a:xfrm>
          <a:prstGeom prst="rect">
            <a:avLst/>
          </a:prstGeom>
          <a:noFill/>
          <a:ln>
            <a:noFill/>
          </a:ln>
        </p:spPr>
      </p:pic>
      <p:sp>
        <p:nvSpPr>
          <p:cNvPr id="21" name="文本框 20"/>
          <p:cNvSpPr txBox="1"/>
          <p:nvPr/>
        </p:nvSpPr>
        <p:spPr>
          <a:xfrm>
            <a:off x="8366528" y="3180263"/>
            <a:ext cx="2587624" cy="419474"/>
          </a:xfrm>
          <a:prstGeom prst="rect">
            <a:avLst/>
          </a:prstGeom>
          <a:noFill/>
        </p:spPr>
        <p:txBody>
          <a:bodyPr wrap="square">
            <a:spAutoFit/>
          </a:bodyPr>
          <a:lstStyle/>
          <a:p>
            <a:pPr indent="306070" algn="ctr">
              <a:lnSpc>
                <a:spcPct val="150000"/>
              </a:lnSpc>
            </a:pPr>
            <a:r>
              <a:rPr lang="zh-CN" altLang="en-US" sz="1600" b="1" kern="100" dirty="0">
                <a:latin typeface="Calibri" panose="020F0502020204030204" charset="0"/>
                <a:ea typeface="宋体" panose="02010600030101010101" pitchFamily="2" charset="-122"/>
                <a:cs typeface="Times New Roman" panose="02020603050405020304" pitchFamily="18" charset="0"/>
              </a:rPr>
              <a:t>研究背景结构示意图</a:t>
            </a:r>
            <a:endParaRPr lang="zh-CN" altLang="zh-CN" sz="1600" b="1"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23" name="文本框 22"/>
          <p:cNvSpPr txBox="1"/>
          <p:nvPr/>
        </p:nvSpPr>
        <p:spPr>
          <a:xfrm>
            <a:off x="8171815" y="5814695"/>
            <a:ext cx="3484880" cy="829945"/>
          </a:xfrm>
          <a:prstGeom prst="rect">
            <a:avLst/>
          </a:prstGeom>
          <a:noFill/>
        </p:spPr>
        <p:txBody>
          <a:bodyPr wrap="square">
            <a:spAutoFit/>
          </a:bodyPr>
          <a:lstStyle/>
          <a:p>
            <a:pPr algn="ctr">
              <a:lnSpc>
                <a:spcPct val="150000"/>
              </a:lnSpc>
            </a:pPr>
            <a:r>
              <a:rPr lang="zh-CN" altLang="zh-CN" sz="1600" b="1" kern="100" dirty="0">
                <a:effectLst/>
                <a:latin typeface="Calibri" panose="020F0502020204030204" charset="0"/>
                <a:ea typeface="宋体" panose="02010600030101010101" pitchFamily="2" charset="-122"/>
                <a:cs typeface="Times New Roman" panose="02020603050405020304" pitchFamily="18" charset="0"/>
              </a:rPr>
              <a:t>腾讯云“基于</a:t>
            </a:r>
            <a:r>
              <a:rPr lang="en-US" altLang="zh-CN" sz="1600" b="1" kern="100" dirty="0">
                <a:effectLst/>
                <a:latin typeface="Calibri" panose="020F0502020204030204" charset="0"/>
                <a:ea typeface="宋体" panose="02010600030101010101" pitchFamily="2" charset="-122"/>
                <a:cs typeface="Times New Roman" panose="02020603050405020304" pitchFamily="18" charset="0"/>
              </a:rPr>
              <a:t>BIM</a:t>
            </a:r>
            <a:r>
              <a:rPr lang="zh-CN" altLang="zh-CN" sz="1600" b="1" kern="100" dirty="0">
                <a:effectLst/>
                <a:latin typeface="Calibri" panose="020F0502020204030204" charset="0"/>
                <a:ea typeface="宋体" panose="02010600030101010101" pitchFamily="2" charset="-122"/>
                <a:cs typeface="Times New Roman" panose="02020603050405020304" pitchFamily="18" charset="0"/>
              </a:rPr>
              <a:t>技术的可视化管理系统”功能流程图</a:t>
            </a:r>
            <a:endParaRPr lang="zh-CN" altLang="zh-CN" sz="1600" kern="100" dirty="0">
              <a:effectLst/>
              <a:latin typeface="Calibri" panose="020F0502020204030204" charset="0"/>
              <a:ea typeface="宋体" panose="02010600030101010101" pitchFamily="2" charset="-122"/>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7"/>
          <p:cNvSpPr txBox="1"/>
          <p:nvPr/>
        </p:nvSpPr>
        <p:spPr>
          <a:xfrm>
            <a:off x="387246" y="354778"/>
            <a:ext cx="9535688" cy="607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专题三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lt"/>
              </a:rPr>
              <a:t>面向多源异构运维数据的融合模型与管理方法</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dist"/>
            <a:endParaRPr lang="zh-CN" altLang="en-US" sz="2800" b="1"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文本框 5"/>
          <p:cNvSpPr txBox="1"/>
          <p:nvPr/>
        </p:nvSpPr>
        <p:spPr>
          <a:xfrm>
            <a:off x="158750" y="840740"/>
            <a:ext cx="8464550" cy="4615815"/>
          </a:xfrm>
          <a:prstGeom prst="rect">
            <a:avLst/>
          </a:prstGeom>
          <a:noFill/>
        </p:spPr>
        <p:txBody>
          <a:bodyPr wrap="square">
            <a:spAutoFit/>
          </a:bodyPr>
          <a:lstStyle/>
          <a:p>
            <a:pPr marL="342900" indent="-342900" algn="just">
              <a:lnSpc>
                <a:spcPct val="150000"/>
              </a:lnSpc>
              <a:buFont typeface="Wingdings" panose="05000000000000000000" pitchFamily="2" charset="2"/>
              <a:buChar char="n"/>
            </a:pPr>
            <a:r>
              <a:rPr lang="zh-CN" altLang="en-US" sz="2400" b="1" kern="0" dirty="0">
                <a:solidFill>
                  <a:srgbClr val="7030A0"/>
                </a:solidFill>
                <a:latin typeface="微软雅黑" panose="020B0503020204020204" pitchFamily="34" charset="-122"/>
                <a:ea typeface="微软雅黑" panose="020B0503020204020204" pitchFamily="34" charset="-122"/>
              </a:rPr>
              <a:t>研究目标</a:t>
            </a:r>
            <a:endParaRPr lang="en-US" altLang="zh-CN" sz="2000" kern="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zh-CN" kern="0" dirty="0">
                <a:latin typeface="微软雅黑" panose="020B0503020204020204" pitchFamily="34" charset="-122"/>
                <a:ea typeface="微软雅黑" panose="020B0503020204020204" pitchFamily="34" charset="-122"/>
              </a:rPr>
              <a:t>构建“云</a:t>
            </a:r>
            <a:r>
              <a:rPr lang="en-US" altLang="zh-CN" kern="0" dirty="0">
                <a:latin typeface="微软雅黑" panose="020B0503020204020204" pitchFamily="34" charset="-122"/>
                <a:ea typeface="微软雅黑" panose="020B0503020204020204" pitchFamily="34" charset="-122"/>
              </a:rPr>
              <a:t>-</a:t>
            </a:r>
            <a:r>
              <a:rPr lang="zh-CN" altLang="zh-CN" kern="0" dirty="0">
                <a:latin typeface="微软雅黑" panose="020B0503020204020204" pitchFamily="34" charset="-122"/>
                <a:ea typeface="微软雅黑" panose="020B0503020204020204" pitchFamily="34" charset="-122"/>
              </a:rPr>
              <a:t>边</a:t>
            </a:r>
            <a:r>
              <a:rPr lang="en-US" altLang="zh-CN" kern="0" dirty="0">
                <a:latin typeface="微软雅黑" panose="020B0503020204020204" pitchFamily="34" charset="-122"/>
                <a:ea typeface="微软雅黑" panose="020B0503020204020204" pitchFamily="34" charset="-122"/>
              </a:rPr>
              <a:t>-</a:t>
            </a:r>
            <a:r>
              <a:rPr lang="zh-CN" altLang="zh-CN" kern="0" dirty="0">
                <a:latin typeface="微软雅黑" panose="020B0503020204020204" pitchFamily="34" charset="-122"/>
                <a:ea typeface="微软雅黑" panose="020B0503020204020204" pitchFamily="34" charset="-122"/>
              </a:rPr>
              <a:t>端”协同架构下</a:t>
            </a:r>
            <a:r>
              <a:rPr lang="zh-CN" altLang="zh-CN" b="1" kern="0" dirty="0">
                <a:solidFill>
                  <a:srgbClr val="FF0000"/>
                </a:solidFill>
                <a:latin typeface="微软雅黑" panose="020B0503020204020204" pitchFamily="34" charset="-122"/>
                <a:ea typeface="微软雅黑" panose="020B0503020204020204" pitchFamily="34" charset="-122"/>
              </a:rPr>
              <a:t>多源异构运维数据融合模型</a:t>
            </a:r>
            <a:endParaRPr lang="en-US" altLang="zh-CN" b="1" kern="0" dirty="0">
              <a:solidFill>
                <a:srgbClr val="FF0000"/>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zh-CN" kern="0" dirty="0">
                <a:latin typeface="微软雅黑" panose="020B0503020204020204" pitchFamily="34" charset="-122"/>
                <a:ea typeface="微软雅黑" panose="020B0503020204020204" pitchFamily="34" charset="-122"/>
              </a:rPr>
              <a:t>完成运维过程多类监测数据与信息模型的</a:t>
            </a:r>
            <a:r>
              <a:rPr lang="zh-CN" altLang="zh-CN" b="1" kern="0" dirty="0">
                <a:solidFill>
                  <a:srgbClr val="FF0000"/>
                </a:solidFill>
                <a:latin typeface="微软雅黑" panose="020B0503020204020204" pitchFamily="34" charset="-122"/>
                <a:ea typeface="微软雅黑" panose="020B0503020204020204" pitchFamily="34" charset="-122"/>
              </a:rPr>
              <a:t>动态匹配</a:t>
            </a:r>
            <a:r>
              <a:rPr lang="zh-CN" altLang="en-US" b="1" kern="0" dirty="0">
                <a:solidFill>
                  <a:srgbClr val="FF0000"/>
                </a:solidFill>
                <a:latin typeface="微软雅黑" panose="020B0503020204020204" pitchFamily="34" charset="-122"/>
                <a:ea typeface="微软雅黑" panose="020B0503020204020204" pitchFamily="34" charset="-122"/>
              </a:rPr>
              <a:t>机制</a:t>
            </a:r>
            <a:endParaRPr lang="en-US" altLang="zh-CN" b="1" kern="0" dirty="0">
              <a:solidFill>
                <a:srgbClr val="FF0000"/>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zh-CN" kern="0" dirty="0">
                <a:latin typeface="微软雅黑" panose="020B0503020204020204" pitchFamily="34" charset="-122"/>
                <a:ea typeface="微软雅黑" panose="020B0503020204020204" pitchFamily="34" charset="-122"/>
              </a:rPr>
              <a:t>搭建</a:t>
            </a:r>
            <a:r>
              <a:rPr lang="zh-CN" altLang="en-US" kern="0" dirty="0">
                <a:latin typeface="微软雅黑" panose="020B0503020204020204" pitchFamily="34" charset="-122"/>
                <a:ea typeface="微软雅黑" panose="020B0503020204020204" pitchFamily="34" charset="-122"/>
              </a:rPr>
              <a:t>基于数据融合的</a:t>
            </a:r>
            <a:r>
              <a:rPr lang="zh-CN" altLang="zh-CN" b="1" kern="0" dirty="0">
                <a:solidFill>
                  <a:srgbClr val="FF0000"/>
                </a:solidFill>
                <a:latin typeface="微软雅黑" panose="020B0503020204020204" pitchFamily="34" charset="-122"/>
                <a:ea typeface="微软雅黑" panose="020B0503020204020204" pitchFamily="34" charset="-122"/>
              </a:rPr>
              <a:t>智慧运维数据服务</a:t>
            </a:r>
            <a:endParaRPr lang="en-US" altLang="zh-CN" b="1" kern="0" dirty="0">
              <a:solidFill>
                <a:srgbClr val="FF0000"/>
              </a:solidFill>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n"/>
            </a:pPr>
            <a:r>
              <a:rPr lang="zh-CN" altLang="en-US" sz="2400" b="1" kern="0" dirty="0">
                <a:solidFill>
                  <a:srgbClr val="7030A0"/>
                </a:solidFill>
                <a:latin typeface="微软雅黑" panose="020B0503020204020204" pitchFamily="34" charset="-122"/>
                <a:ea typeface="微软雅黑" panose="020B0503020204020204" pitchFamily="34" charset="-122"/>
              </a:rPr>
              <a:t>研究意义</a:t>
            </a:r>
            <a:endParaRPr lang="en-US" altLang="zh-CN" sz="2400" b="1" kern="0" dirty="0">
              <a:solidFill>
                <a:srgbClr val="7030A0"/>
              </a:solidFill>
              <a:latin typeface="微软雅黑" panose="020B0503020204020204" pitchFamily="34" charset="-122"/>
              <a:ea typeface="微软雅黑" panose="020B0503020204020204" pitchFamily="34" charset="-122"/>
            </a:endParaRPr>
          </a:p>
          <a:p>
            <a:pPr marL="342900" indent="-342900">
              <a:lnSpc>
                <a:spcPct val="150000"/>
              </a:lnSpc>
              <a:buClr>
                <a:schemeClr val="tx2"/>
              </a:buClr>
              <a:buFont typeface="Wingdings" panose="05000000000000000000" pitchFamily="2" charset="2"/>
              <a:buChar char="l"/>
            </a:pPr>
            <a:r>
              <a:rPr lang="zh-CN" altLang="en-US" sz="2000" b="1" kern="0" dirty="0">
                <a:solidFill>
                  <a:srgbClr val="1F497D"/>
                </a:solidFill>
                <a:latin typeface="微软雅黑" panose="020B0503020204020204" pitchFamily="34" charset="-122"/>
                <a:ea typeface="微软雅黑" panose="020B0503020204020204" pitchFamily="34" charset="-122"/>
              </a:rPr>
              <a:t>技术层面</a:t>
            </a:r>
            <a:endParaRPr lang="en-US" altLang="zh-CN" sz="2000" b="1" kern="0" dirty="0">
              <a:solidFill>
                <a:srgbClr val="1F497D"/>
              </a:solidFill>
              <a:latin typeface="微软雅黑" panose="020B0503020204020204" pitchFamily="34" charset="-122"/>
              <a:ea typeface="微软雅黑" panose="020B0503020204020204" pitchFamily="34" charset="-122"/>
            </a:endParaRPr>
          </a:p>
          <a:p>
            <a:pPr marL="285750" lvl="1" indent="-285750" algn="just">
              <a:lnSpc>
                <a:spcPct val="150000"/>
              </a:lnSpc>
              <a:buFont typeface="Wingdings" panose="05000000000000000000" pitchFamily="2" charset="2"/>
              <a:buChar char="Ø"/>
            </a:pPr>
            <a:r>
              <a:rPr lang="zh-CN" altLang="zh-CN" kern="0" dirty="0">
                <a:latin typeface="微软雅黑" panose="020B0503020204020204" pitchFamily="34" charset="-122"/>
                <a:ea typeface="微软雅黑" panose="020B0503020204020204" pitchFamily="34" charset="-122"/>
              </a:rPr>
              <a:t>为构建多层级关联融合数据库提供</a:t>
            </a:r>
            <a:r>
              <a:rPr lang="zh-CN" altLang="zh-CN" b="1" kern="0" dirty="0">
                <a:solidFill>
                  <a:srgbClr val="FF0000"/>
                </a:solidFill>
                <a:latin typeface="微软雅黑" panose="020B0503020204020204" pitchFamily="34" charset="-122"/>
                <a:ea typeface="微软雅黑" panose="020B0503020204020204" pitchFamily="34" charset="-122"/>
              </a:rPr>
              <a:t>理论支撑和标准化数据体系</a:t>
            </a:r>
            <a:endParaRPr lang="en-US" altLang="zh-CN" b="1" kern="0" dirty="0">
              <a:solidFill>
                <a:srgbClr val="FF0000"/>
              </a:solidFill>
              <a:latin typeface="微软雅黑" panose="020B0503020204020204" pitchFamily="34" charset="-122"/>
              <a:ea typeface="微软雅黑" panose="020B0503020204020204" pitchFamily="34" charset="-122"/>
            </a:endParaRPr>
          </a:p>
          <a:p>
            <a:pPr marL="285750" lvl="1" indent="-285750" algn="just">
              <a:lnSpc>
                <a:spcPct val="150000"/>
              </a:lnSpc>
              <a:buFont typeface="Wingdings" panose="05000000000000000000" pitchFamily="2" charset="2"/>
              <a:buChar char="Ø"/>
            </a:pPr>
            <a:r>
              <a:rPr lang="zh-CN" altLang="zh-CN" kern="0" dirty="0">
                <a:latin typeface="微软雅黑" panose="020B0503020204020204" pitchFamily="34" charset="-122"/>
                <a:ea typeface="微软雅黑" panose="020B0503020204020204" pitchFamily="34" charset="-122"/>
              </a:rPr>
              <a:t>为实现多源异构运维大数据的集成建立</a:t>
            </a:r>
            <a:r>
              <a:rPr lang="zh-CN" altLang="zh-CN" b="1" kern="0" dirty="0">
                <a:solidFill>
                  <a:srgbClr val="FF0000"/>
                </a:solidFill>
                <a:latin typeface="微软雅黑" panose="020B0503020204020204" pitchFamily="34" charset="-122"/>
                <a:ea typeface="微软雅黑" panose="020B0503020204020204" pitchFamily="34" charset="-122"/>
              </a:rPr>
              <a:t>统一编码与关联融合机制</a:t>
            </a:r>
            <a:endParaRPr lang="en-US" altLang="zh-CN" b="1" kern="0" dirty="0">
              <a:solidFill>
                <a:srgbClr val="FF0000"/>
              </a:solidFill>
              <a:latin typeface="微软雅黑" panose="020B0503020204020204" pitchFamily="34" charset="-122"/>
              <a:ea typeface="微软雅黑" panose="020B0503020204020204" pitchFamily="34" charset="-122"/>
            </a:endParaRPr>
          </a:p>
          <a:p>
            <a:pPr marL="285750" lvl="1" indent="-285750" algn="just">
              <a:lnSpc>
                <a:spcPct val="150000"/>
              </a:lnSpc>
              <a:buFont typeface="Wingdings" panose="05000000000000000000" pitchFamily="2" charset="2"/>
              <a:buChar char="Ø"/>
            </a:pPr>
            <a:r>
              <a:rPr lang="zh-CN" altLang="zh-CN" kern="0" dirty="0">
                <a:latin typeface="微软雅黑" panose="020B0503020204020204" pitchFamily="34" charset="-122"/>
                <a:ea typeface="微软雅黑" panose="020B0503020204020204" pitchFamily="34" charset="-122"/>
              </a:rPr>
              <a:t>为搭建运维数据动态融合和管理服务提供</a:t>
            </a:r>
            <a:r>
              <a:rPr lang="zh-CN" altLang="zh-CN" b="1" kern="0" dirty="0">
                <a:solidFill>
                  <a:srgbClr val="FF0000"/>
                </a:solidFill>
                <a:latin typeface="微软雅黑" panose="020B0503020204020204" pitchFamily="34" charset="-122"/>
                <a:ea typeface="微软雅黑" panose="020B0503020204020204" pitchFamily="34" charset="-122"/>
              </a:rPr>
              <a:t>“云</a:t>
            </a:r>
            <a:r>
              <a:rPr lang="en-US" altLang="zh-CN" b="1" kern="0" dirty="0">
                <a:solidFill>
                  <a:srgbClr val="FF0000"/>
                </a:solidFill>
                <a:latin typeface="微软雅黑" panose="020B0503020204020204" pitchFamily="34" charset="-122"/>
                <a:ea typeface="微软雅黑" panose="020B0503020204020204" pitchFamily="34" charset="-122"/>
              </a:rPr>
              <a:t>-</a:t>
            </a:r>
            <a:r>
              <a:rPr lang="zh-CN" altLang="zh-CN" b="1" kern="0" dirty="0">
                <a:solidFill>
                  <a:srgbClr val="FF0000"/>
                </a:solidFill>
                <a:latin typeface="微软雅黑" panose="020B0503020204020204" pitchFamily="34" charset="-122"/>
                <a:ea typeface="微软雅黑" panose="020B0503020204020204" pitchFamily="34" charset="-122"/>
              </a:rPr>
              <a:t>边</a:t>
            </a:r>
            <a:r>
              <a:rPr lang="en-US" altLang="zh-CN" b="1" kern="0" dirty="0">
                <a:solidFill>
                  <a:srgbClr val="FF0000"/>
                </a:solidFill>
                <a:latin typeface="微软雅黑" panose="020B0503020204020204" pitchFamily="34" charset="-122"/>
                <a:ea typeface="微软雅黑" panose="020B0503020204020204" pitchFamily="34" charset="-122"/>
              </a:rPr>
              <a:t>-</a:t>
            </a:r>
            <a:r>
              <a:rPr lang="zh-CN" altLang="zh-CN" b="1" kern="0" dirty="0">
                <a:solidFill>
                  <a:srgbClr val="FF0000"/>
                </a:solidFill>
                <a:latin typeface="微软雅黑" panose="020B0503020204020204" pitchFamily="34" charset="-122"/>
                <a:ea typeface="微软雅黑" panose="020B0503020204020204" pitchFamily="34" charset="-122"/>
              </a:rPr>
              <a:t>端”协同架构下的解决方案</a:t>
            </a:r>
            <a:endParaRPr lang="en-US" altLang="zh-CN" b="1" kern="0" dirty="0">
              <a:solidFill>
                <a:srgbClr val="FF0000"/>
              </a:solidFill>
              <a:latin typeface="微软雅黑" panose="020B0503020204020204" pitchFamily="34" charset="-122"/>
              <a:ea typeface="微软雅黑" panose="020B0503020204020204" pitchFamily="34" charset="-122"/>
            </a:endParaRPr>
          </a:p>
          <a:p>
            <a:pPr marL="342900" indent="-342900">
              <a:lnSpc>
                <a:spcPct val="150000"/>
              </a:lnSpc>
              <a:buClr>
                <a:schemeClr val="tx2"/>
              </a:buClr>
              <a:buFont typeface="Wingdings" panose="05000000000000000000" pitchFamily="2" charset="2"/>
              <a:buChar char="l"/>
            </a:pPr>
            <a:r>
              <a:rPr lang="zh-CN" altLang="en-US" sz="2000" b="1" kern="0" dirty="0">
                <a:solidFill>
                  <a:srgbClr val="1F497D"/>
                </a:solidFill>
                <a:latin typeface="微软雅黑" panose="020B0503020204020204" pitchFamily="34" charset="-122"/>
                <a:ea typeface="微软雅黑" panose="020B0503020204020204" pitchFamily="34" charset="-122"/>
              </a:rPr>
              <a:t>项目层面</a:t>
            </a:r>
            <a:endParaRPr lang="en-US" altLang="zh-CN" sz="2000" b="1" kern="0" dirty="0">
              <a:solidFill>
                <a:srgbClr val="1F497D"/>
              </a:solidFill>
              <a:latin typeface="微软雅黑" panose="020B0503020204020204" pitchFamily="34" charset="-122"/>
              <a:ea typeface="微软雅黑" panose="020B0503020204020204" pitchFamily="34" charset="-122"/>
            </a:endParaRPr>
          </a:p>
        </p:txBody>
      </p:sp>
      <p:sp>
        <p:nvSpPr>
          <p:cNvPr id="10" name="矩形 9"/>
          <p:cNvSpPr/>
          <p:nvPr/>
        </p:nvSpPr>
        <p:spPr>
          <a:xfrm>
            <a:off x="3974465" y="5545455"/>
            <a:ext cx="2607945" cy="844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专题</a:t>
            </a:r>
            <a:r>
              <a:rPr lang="en-US" altLang="zh-CN" sz="1400" b="1" dirty="0">
                <a:solidFill>
                  <a:schemeClr val="tx1"/>
                </a:solidFill>
              </a:rPr>
              <a:t>3</a:t>
            </a:r>
            <a:endParaRPr lang="en-US" altLang="zh-CN" sz="1400" b="1" dirty="0">
              <a:solidFill>
                <a:schemeClr val="tx1"/>
              </a:solidFill>
            </a:endParaRPr>
          </a:p>
          <a:p>
            <a:pPr algn="ctr"/>
            <a:r>
              <a:rPr lang="zh-CN" altLang="zh-CN" sz="1400" kern="100" dirty="0">
                <a:solidFill>
                  <a:schemeClr val="tx1"/>
                </a:solidFill>
                <a:effectLst/>
              </a:rPr>
              <a:t>面向多源异构运维数据的融合模型与管理方法</a:t>
            </a:r>
            <a:endParaRPr lang="zh-CN" altLang="zh-CN" sz="1400" kern="100" dirty="0">
              <a:solidFill>
                <a:schemeClr val="tx1"/>
              </a:solidFill>
              <a:effectLst/>
              <a:latin typeface="Times New Roman" panose="02020603050405020304" pitchFamily="18" charset="0"/>
              <a:ea typeface="宋体" panose="02010600030101010101" pitchFamily="2" charset="-122"/>
            </a:endParaRPr>
          </a:p>
        </p:txBody>
      </p:sp>
      <p:sp>
        <p:nvSpPr>
          <p:cNvPr id="11" name="矩形 10"/>
          <p:cNvSpPr/>
          <p:nvPr/>
        </p:nvSpPr>
        <p:spPr>
          <a:xfrm>
            <a:off x="493395" y="5545455"/>
            <a:ext cx="2607945" cy="844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专题</a:t>
            </a:r>
            <a:r>
              <a:rPr lang="en-US" altLang="zh-CN" sz="1400" b="1" dirty="0">
                <a:solidFill>
                  <a:schemeClr val="tx1"/>
                </a:solidFill>
              </a:rPr>
              <a:t>2</a:t>
            </a:r>
            <a:endParaRPr lang="en-US" altLang="zh-CN" sz="1400" b="1" dirty="0">
              <a:solidFill>
                <a:schemeClr val="tx1"/>
              </a:solidFill>
            </a:endParaRPr>
          </a:p>
          <a:p>
            <a:pPr algn="ctr"/>
            <a:r>
              <a:rPr lang="zh-CN" altLang="zh-CN" sz="1400" kern="100" dirty="0">
                <a:solidFill>
                  <a:schemeClr val="tx1"/>
                </a:solidFill>
                <a:effectLst/>
              </a:rPr>
              <a:t>面向多源运维数据的分布式边缘计算体系与网联架构</a:t>
            </a:r>
            <a:endParaRPr lang="zh-CN" altLang="zh-CN" sz="1400" kern="100" dirty="0">
              <a:solidFill>
                <a:schemeClr val="tx1"/>
              </a:solidFill>
              <a:effectLst/>
              <a:latin typeface="Times New Roman" panose="02020603050405020304" pitchFamily="18" charset="0"/>
              <a:ea typeface="宋体" panose="02010600030101010101" pitchFamily="2" charset="-122"/>
            </a:endParaRPr>
          </a:p>
        </p:txBody>
      </p:sp>
      <p:sp>
        <p:nvSpPr>
          <p:cNvPr id="12" name="矩形 11"/>
          <p:cNvSpPr/>
          <p:nvPr/>
        </p:nvSpPr>
        <p:spPr>
          <a:xfrm>
            <a:off x="7456170" y="5545455"/>
            <a:ext cx="2607945" cy="844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专题</a:t>
            </a:r>
            <a:r>
              <a:rPr lang="en-US" altLang="zh-CN" sz="1400" b="1" dirty="0">
                <a:solidFill>
                  <a:schemeClr val="tx1"/>
                </a:solidFill>
              </a:rPr>
              <a:t>4</a:t>
            </a:r>
            <a:endParaRPr lang="en-US" altLang="zh-CN" sz="1400" b="1" dirty="0">
              <a:solidFill>
                <a:schemeClr val="tx1"/>
              </a:solidFill>
            </a:endParaRPr>
          </a:p>
          <a:p>
            <a:pPr algn="ctr"/>
            <a:r>
              <a:rPr lang="zh-CN" altLang="zh-CN" sz="1400" kern="100" dirty="0">
                <a:solidFill>
                  <a:schemeClr val="tx1"/>
                </a:solidFill>
                <a:effectLst/>
              </a:rPr>
              <a:t>建筑与市政公用设施运维数据采集与融合系统研发应用</a:t>
            </a:r>
            <a:endParaRPr lang="zh-CN" altLang="zh-CN" sz="1400" kern="100" dirty="0">
              <a:solidFill>
                <a:schemeClr val="tx1"/>
              </a:solidFill>
              <a:effectLst/>
              <a:latin typeface="Times New Roman" panose="02020603050405020304" pitchFamily="18" charset="0"/>
              <a:ea typeface="宋体" panose="02010600030101010101" pitchFamily="2" charset="-122"/>
            </a:endParaRPr>
          </a:p>
        </p:txBody>
      </p:sp>
      <p:sp>
        <p:nvSpPr>
          <p:cNvPr id="13" name="箭头: 左 12"/>
          <p:cNvSpPr/>
          <p:nvPr/>
        </p:nvSpPr>
        <p:spPr>
          <a:xfrm>
            <a:off x="3328670" y="5875655"/>
            <a:ext cx="419100" cy="18351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箭头: 左 14"/>
          <p:cNvSpPr/>
          <p:nvPr/>
        </p:nvSpPr>
        <p:spPr>
          <a:xfrm rot="10800000">
            <a:off x="6810375" y="5875655"/>
            <a:ext cx="419100" cy="18351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6625590" y="5636895"/>
            <a:ext cx="873125" cy="276860"/>
          </a:xfrm>
          <a:prstGeom prst="rect">
            <a:avLst/>
          </a:prstGeom>
          <a:noFill/>
        </p:spPr>
        <p:txBody>
          <a:bodyPr wrap="square" rtlCol="0">
            <a:spAutoFit/>
          </a:bodyPr>
          <a:lstStyle/>
          <a:p>
            <a:r>
              <a:rPr lang="zh-CN" altLang="en-US" sz="1200" kern="0" dirty="0">
                <a:solidFill>
                  <a:srgbClr val="1F497D"/>
                </a:solidFill>
                <a:latin typeface="微软雅黑" panose="020B0503020204020204" pitchFamily="34" charset="-122"/>
                <a:ea typeface="微软雅黑" panose="020B0503020204020204" pitchFamily="34" charset="-122"/>
              </a:rPr>
              <a:t>平台基础</a:t>
            </a:r>
            <a:endParaRPr lang="zh-CN" altLang="en-US" sz="1200" kern="0" dirty="0">
              <a:solidFill>
                <a:srgbClr val="1F497D"/>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3144520" y="5636895"/>
            <a:ext cx="873125" cy="276860"/>
          </a:xfrm>
          <a:prstGeom prst="rect">
            <a:avLst/>
          </a:prstGeom>
          <a:noFill/>
        </p:spPr>
        <p:txBody>
          <a:bodyPr wrap="square" rtlCol="0">
            <a:spAutoFit/>
          </a:bodyPr>
          <a:lstStyle/>
          <a:p>
            <a:r>
              <a:rPr lang="zh-CN" altLang="en-US" sz="1200" kern="0" dirty="0">
                <a:solidFill>
                  <a:srgbClr val="1F497D"/>
                </a:solidFill>
                <a:latin typeface="微软雅黑" panose="020B0503020204020204" pitchFamily="34" charset="-122"/>
                <a:ea typeface="微软雅黑" panose="020B0503020204020204" pitchFamily="34" charset="-122"/>
              </a:rPr>
              <a:t>模型验证</a:t>
            </a:r>
            <a:endParaRPr lang="zh-CN" altLang="en-US" sz="1200" kern="0" dirty="0">
              <a:solidFill>
                <a:srgbClr val="1F497D"/>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7082155" y="1184910"/>
            <a:ext cx="4950460" cy="2766060"/>
            <a:chOff x="6616519" y="728441"/>
            <a:chExt cx="5094838" cy="2745004"/>
          </a:xfrm>
        </p:grpSpPr>
        <p:pic>
          <p:nvPicPr>
            <p:cNvPr id="19"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616519" y="772887"/>
              <a:ext cx="5094838" cy="265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矩形 19"/>
            <p:cNvSpPr/>
            <p:nvPr/>
          </p:nvSpPr>
          <p:spPr>
            <a:xfrm>
              <a:off x="9684047" y="728441"/>
              <a:ext cx="1037139" cy="2745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a:off x="8014315" y="3905874"/>
            <a:ext cx="2587624" cy="419474"/>
          </a:xfrm>
          <a:prstGeom prst="rect">
            <a:avLst/>
          </a:prstGeom>
          <a:noFill/>
        </p:spPr>
        <p:txBody>
          <a:bodyPr wrap="square">
            <a:spAutoFit/>
          </a:bodyPr>
          <a:lstStyle/>
          <a:p>
            <a:pPr indent="306070" algn="ctr">
              <a:lnSpc>
                <a:spcPct val="150000"/>
              </a:lnSpc>
            </a:pPr>
            <a:r>
              <a:rPr lang="zh-CN" altLang="en-US" sz="1600" b="1" kern="100" dirty="0">
                <a:latin typeface="Calibri" panose="020F0502020204030204" charset="0"/>
                <a:ea typeface="宋体" panose="02010600030101010101" pitchFamily="2" charset="-122"/>
                <a:cs typeface="Times New Roman" panose="02020603050405020304" pitchFamily="18" charset="0"/>
              </a:rPr>
              <a:t>专题结构示意图</a:t>
            </a:r>
            <a:endParaRPr lang="zh-CN" altLang="zh-CN" sz="1600" b="1" kern="100" dirty="0">
              <a:effectLst/>
              <a:latin typeface="Calibri" panose="020F0502020204030204" charset="0"/>
              <a:ea typeface="宋体" panose="02010600030101010101" pitchFamily="2" charset="-122"/>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7"/>
          <p:cNvSpPr txBox="1"/>
          <p:nvPr/>
        </p:nvSpPr>
        <p:spPr>
          <a:xfrm>
            <a:off x="387246" y="354778"/>
            <a:ext cx="9535688" cy="607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专题三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lt"/>
              </a:rPr>
              <a:t>面向多源异构运维数据的融合模型与管理方法</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dist"/>
            <a:endParaRPr lang="zh-CN" altLang="en-US" sz="2800" b="1"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p:cNvSpPr txBox="1"/>
          <p:nvPr/>
        </p:nvSpPr>
        <p:spPr>
          <a:xfrm>
            <a:off x="142239" y="823798"/>
            <a:ext cx="6177280" cy="581057"/>
          </a:xfrm>
          <a:prstGeom prst="rect">
            <a:avLst/>
          </a:prstGeom>
          <a:noFill/>
        </p:spPr>
        <p:txBody>
          <a:bodyPr wrap="square">
            <a:spAutoFit/>
          </a:bodyPr>
          <a:lstStyle/>
          <a:p>
            <a:pPr marL="342900" indent="-342900" algn="just">
              <a:lnSpc>
                <a:spcPct val="150000"/>
              </a:lnSpc>
              <a:buFont typeface="Wingdings" panose="05000000000000000000" pitchFamily="2" charset="2"/>
              <a:buChar char="n"/>
            </a:pPr>
            <a:r>
              <a:rPr lang="zh-CN" altLang="en-US" sz="2400" b="1" kern="0" dirty="0">
                <a:solidFill>
                  <a:srgbClr val="7030A0"/>
                </a:solidFill>
                <a:latin typeface="微软雅黑" panose="020B0503020204020204" pitchFamily="34" charset="-122"/>
                <a:ea typeface="微软雅黑" panose="020B0503020204020204" pitchFamily="34" charset="-122"/>
              </a:rPr>
              <a:t>文献检索概述</a:t>
            </a:r>
            <a:endParaRPr lang="en-US" altLang="zh-CN" sz="2000" kern="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203516" y="1355049"/>
            <a:ext cx="11415020" cy="1291379"/>
          </a:xfrm>
          <a:prstGeom prst="rect">
            <a:avLst/>
          </a:prstGeom>
          <a:noFill/>
        </p:spPr>
        <p:txBody>
          <a:bodyPr wrap="square">
            <a:spAutoFit/>
          </a:bodyPr>
          <a:lstStyle/>
          <a:p>
            <a:pPr indent="304800" algn="just">
              <a:lnSpc>
                <a:spcPct val="150000"/>
              </a:lnSpc>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为调查该研究领域的发展趋势，研究团队将近十年中每年发表的相关文献数量进行时间图绘制展示，如</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下图</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所示。可以看出，数据融合相关文献数量总体呈现</a:t>
            </a:r>
            <a:r>
              <a:rPr lang="zh-CN" altLang="zh-CN" sz="18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上升趋势</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，因而可以体现出该研究领域具备较好的发展前景并日益受到学界的关注。</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5" name="组合 24"/>
          <p:cNvGrpSpPr/>
          <p:nvPr/>
        </p:nvGrpSpPr>
        <p:grpSpPr>
          <a:xfrm>
            <a:off x="142239" y="3039664"/>
            <a:ext cx="11994272" cy="3067072"/>
            <a:chOff x="142239" y="2596621"/>
            <a:chExt cx="11994272" cy="3067072"/>
          </a:xfrm>
        </p:grpSpPr>
        <p:graphicFrame>
          <p:nvGraphicFramePr>
            <p:cNvPr id="8" name="图表 7"/>
            <p:cNvGraphicFramePr/>
            <p:nvPr/>
          </p:nvGraphicFramePr>
          <p:xfrm>
            <a:off x="142239" y="2596621"/>
            <a:ext cx="4136279" cy="274320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4" name="图表 13"/>
            <p:cNvGraphicFramePr/>
            <p:nvPr/>
          </p:nvGraphicFramePr>
          <p:xfrm>
            <a:off x="4207761" y="2596621"/>
            <a:ext cx="4191876"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图表 20"/>
            <p:cNvGraphicFramePr/>
            <p:nvPr/>
          </p:nvGraphicFramePr>
          <p:xfrm>
            <a:off x="8370127" y="2596621"/>
            <a:ext cx="3766384"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2" name="文本框 21"/>
            <p:cNvSpPr txBox="1"/>
            <p:nvPr/>
          </p:nvSpPr>
          <p:spPr>
            <a:xfrm>
              <a:off x="868145" y="5244219"/>
              <a:ext cx="2587624" cy="419474"/>
            </a:xfrm>
            <a:prstGeom prst="rect">
              <a:avLst/>
            </a:prstGeom>
            <a:noFill/>
          </p:spPr>
          <p:txBody>
            <a:bodyPr wrap="square">
              <a:spAutoFit/>
            </a:bodyPr>
            <a:lstStyle/>
            <a:p>
              <a:pPr indent="306070" algn="ctr">
                <a:lnSpc>
                  <a:spcPct val="150000"/>
                </a:lnSpc>
              </a:pPr>
              <a:r>
                <a:rPr lang="zh-CN" altLang="zh-CN" sz="1600" b="1" kern="100" dirty="0">
                  <a:effectLst/>
                  <a:latin typeface="Calibri" panose="020F0502020204030204" charset="0"/>
                  <a:ea typeface="宋体" panose="02010600030101010101" pitchFamily="2" charset="-122"/>
                  <a:cs typeface="Times New Roman" panose="02020603050405020304" pitchFamily="18" charset="0"/>
                </a:rPr>
                <a:t>数据融合调研</a:t>
              </a:r>
              <a:endParaRPr lang="zh-CN" altLang="zh-CN" sz="16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23" name="文本框 22"/>
            <p:cNvSpPr txBox="1"/>
            <p:nvPr/>
          </p:nvSpPr>
          <p:spPr>
            <a:xfrm>
              <a:off x="4610779" y="5244219"/>
              <a:ext cx="3549464" cy="419474"/>
            </a:xfrm>
            <a:prstGeom prst="rect">
              <a:avLst/>
            </a:prstGeom>
            <a:noFill/>
          </p:spPr>
          <p:txBody>
            <a:bodyPr wrap="square">
              <a:spAutoFit/>
            </a:bodyPr>
            <a:lstStyle/>
            <a:p>
              <a:pPr indent="306070" algn="ctr">
                <a:lnSpc>
                  <a:spcPct val="150000"/>
                </a:lnSpc>
              </a:pPr>
              <a:r>
                <a:rPr lang="zh-CN" altLang="en-US" sz="1600" b="1" kern="100" dirty="0">
                  <a:latin typeface="Calibri" panose="020F0502020204030204" charset="0"/>
                  <a:ea typeface="宋体" panose="02010600030101010101" pitchFamily="2" charset="-122"/>
                  <a:cs typeface="Times New Roman" panose="02020603050405020304" pitchFamily="18" charset="0"/>
                </a:rPr>
                <a:t>多源异构</a:t>
              </a:r>
              <a:r>
                <a:rPr lang="zh-CN" altLang="zh-CN" sz="1600" b="1" kern="100" dirty="0">
                  <a:latin typeface="Calibri" panose="020F0502020204030204" charset="0"/>
                  <a:ea typeface="宋体" panose="02010600030101010101" pitchFamily="2" charset="-122"/>
                  <a:cs typeface="Times New Roman" panose="02020603050405020304" pitchFamily="18" charset="0"/>
                </a:rPr>
                <a:t>数据融合调研</a:t>
              </a:r>
              <a:endParaRPr lang="zh-CN" altLang="zh-CN" sz="1600" b="1" kern="100" dirty="0">
                <a:latin typeface="Calibri" panose="020F0502020204030204" charset="0"/>
                <a:ea typeface="宋体" panose="02010600030101010101" pitchFamily="2" charset="-122"/>
                <a:cs typeface="Times New Roman" panose="02020603050405020304" pitchFamily="18" charset="0"/>
              </a:endParaRPr>
            </a:p>
          </p:txBody>
        </p:sp>
        <p:sp>
          <p:nvSpPr>
            <p:cNvPr id="24" name="文本框 23"/>
            <p:cNvSpPr txBox="1"/>
            <p:nvPr/>
          </p:nvSpPr>
          <p:spPr>
            <a:xfrm>
              <a:off x="8264835" y="5244219"/>
              <a:ext cx="3871676" cy="419474"/>
            </a:xfrm>
            <a:prstGeom prst="rect">
              <a:avLst/>
            </a:prstGeom>
            <a:noFill/>
          </p:spPr>
          <p:txBody>
            <a:bodyPr wrap="square">
              <a:spAutoFit/>
            </a:bodyPr>
            <a:lstStyle/>
            <a:p>
              <a:pPr indent="306070" algn="ctr">
                <a:lnSpc>
                  <a:spcPct val="150000"/>
                </a:lnSpc>
              </a:pPr>
              <a:r>
                <a:rPr lang="zh-CN" altLang="en-US" sz="1600" b="1" kern="100" dirty="0">
                  <a:latin typeface="Calibri" panose="020F0502020204030204" charset="0"/>
                  <a:ea typeface="宋体" panose="02010600030101010101" pitchFamily="2" charset="-122"/>
                  <a:cs typeface="Times New Roman" panose="02020603050405020304" pitchFamily="18" charset="0"/>
                </a:rPr>
                <a:t>多源异构运维</a:t>
              </a:r>
              <a:r>
                <a:rPr lang="zh-CN" altLang="zh-CN" sz="1600" b="1" kern="100" dirty="0">
                  <a:latin typeface="Calibri" panose="020F0502020204030204" charset="0"/>
                  <a:ea typeface="宋体" panose="02010600030101010101" pitchFamily="2" charset="-122"/>
                  <a:cs typeface="Times New Roman" panose="02020603050405020304" pitchFamily="18" charset="0"/>
                </a:rPr>
                <a:t>数据融合调研</a:t>
              </a:r>
              <a:endParaRPr lang="zh-CN" altLang="zh-CN" sz="1600" b="1" kern="100" dirty="0">
                <a:latin typeface="Calibri" panose="020F0502020204030204" charset="0"/>
                <a:ea typeface="宋体" panose="02010600030101010101" pitchFamily="2" charset="-122"/>
                <a:cs typeface="Times New Roman" panose="02020603050405020304" pitchFamily="18" charset="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p:cNvSpPr/>
          <p:nvPr/>
        </p:nvSpPr>
        <p:spPr>
          <a:xfrm>
            <a:off x="2313092" y="5818293"/>
            <a:ext cx="8012854" cy="684929"/>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7"/>
          <p:cNvSpPr txBox="1"/>
          <p:nvPr/>
        </p:nvSpPr>
        <p:spPr>
          <a:xfrm>
            <a:off x="387246" y="354778"/>
            <a:ext cx="9535688" cy="607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专题三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lt"/>
              </a:rPr>
              <a:t>面向多源异构运维数据的融合模型与管理方法</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dist"/>
            <a:endParaRPr lang="zh-CN" altLang="en-US" sz="2800" b="1"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142239" y="823798"/>
            <a:ext cx="6177280" cy="1012906"/>
          </a:xfrm>
          <a:prstGeom prst="rect">
            <a:avLst/>
          </a:prstGeom>
          <a:noFill/>
        </p:spPr>
        <p:txBody>
          <a:bodyPr wrap="square">
            <a:spAutoFit/>
          </a:bodyPr>
          <a:lstStyle/>
          <a:p>
            <a:pPr marL="342900" indent="-342900" algn="just">
              <a:lnSpc>
                <a:spcPct val="150000"/>
              </a:lnSpc>
              <a:buFont typeface="Wingdings" panose="05000000000000000000" pitchFamily="2" charset="2"/>
              <a:buChar char="n"/>
            </a:pPr>
            <a:r>
              <a:rPr lang="zh-CN" altLang="en-US" sz="2400" b="1" kern="0" dirty="0">
                <a:solidFill>
                  <a:srgbClr val="7030A0"/>
                </a:solidFill>
                <a:latin typeface="微软雅黑" panose="020B0503020204020204" pitchFamily="34" charset="-122"/>
                <a:ea typeface="微软雅黑" panose="020B0503020204020204" pitchFamily="34" charset="-122"/>
              </a:rPr>
              <a:t>相关研究综述</a:t>
            </a:r>
            <a:endParaRPr lang="en-US" altLang="zh-CN" sz="2400" b="1" kern="0" dirty="0">
              <a:solidFill>
                <a:srgbClr val="7030A0"/>
              </a:solidFill>
              <a:latin typeface="微软雅黑" panose="020B0503020204020204" pitchFamily="34" charset="-122"/>
              <a:ea typeface="微软雅黑" panose="020B0503020204020204" pitchFamily="34" charset="-122"/>
            </a:endParaRPr>
          </a:p>
          <a:p>
            <a:pPr algn="just">
              <a:lnSpc>
                <a:spcPct val="150000"/>
              </a:lnSpc>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数据融合领域文献的部分研究综述：</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3" name="表格 4"/>
          <p:cNvGraphicFramePr>
            <a:graphicFrameLocks noGrp="1"/>
          </p:cNvGraphicFramePr>
          <p:nvPr/>
        </p:nvGraphicFramePr>
        <p:xfrm>
          <a:off x="860214" y="2079840"/>
          <a:ext cx="10471572" cy="3429844"/>
        </p:xfrm>
        <a:graphic>
          <a:graphicData uri="http://schemas.openxmlformats.org/drawingml/2006/table">
            <a:tbl>
              <a:tblPr firstRow="1" bandRow="1">
                <a:tableStyleId>{9D7B26C5-4107-4FEC-AEDC-1716B250A1EF}</a:tableStyleId>
              </a:tblPr>
              <a:tblGrid>
                <a:gridCol w="1638214"/>
                <a:gridCol w="8833358"/>
              </a:tblGrid>
              <a:tr h="393059">
                <a:tc>
                  <a:txBody>
                    <a:bodyPr/>
                    <a:lstStyle/>
                    <a:p>
                      <a:pPr algn="ctr"/>
                      <a:r>
                        <a:rPr lang="zh-CN" altLang="en-US" sz="1800" b="1" kern="1200" dirty="0">
                          <a:solidFill>
                            <a:schemeClr val="bg1"/>
                          </a:solidFill>
                          <a:latin typeface="楷体" panose="02010609060101010101" pitchFamily="49" charset="-122"/>
                          <a:ea typeface="楷体" panose="02010609060101010101" pitchFamily="49" charset="-122"/>
                          <a:cs typeface="+mn-cs"/>
                        </a:rPr>
                        <a:t>学者（机构）</a:t>
                      </a:r>
                      <a:endParaRPr lang="zh-CN" altLang="en-US" sz="1800" b="1" kern="1200" dirty="0">
                        <a:solidFill>
                          <a:schemeClr val="bg1"/>
                        </a:solidFill>
                        <a:latin typeface="楷体" panose="02010609060101010101" pitchFamily="49" charset="-122"/>
                        <a:ea typeface="楷体" panose="02010609060101010101" pitchFamily="49"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zh-CN" altLang="en-US" dirty="0">
                          <a:solidFill>
                            <a:schemeClr val="bg1"/>
                          </a:solidFill>
                          <a:latin typeface="楷体" panose="02010609060101010101" pitchFamily="49" charset="-122"/>
                          <a:ea typeface="楷体" panose="02010609060101010101" pitchFamily="49" charset="-122"/>
                        </a:rPr>
                        <a:t>研究成果</a:t>
                      </a:r>
                      <a:endParaRPr lang="zh-CN" altLang="en-US" dirty="0">
                        <a:solidFill>
                          <a:schemeClr val="bg1"/>
                        </a:solidFill>
                        <a:latin typeface="楷体" panose="02010609060101010101" pitchFamily="49" charset="-122"/>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r>
              <a:tr h="393059">
                <a:tc>
                  <a:txBody>
                    <a:bodyPr/>
                    <a:lstStyle/>
                    <a:p>
                      <a:pPr algn="ctr"/>
                      <a:r>
                        <a:rPr lang="en-US" altLang="zh-CN" sz="1800" kern="1200" dirty="0">
                          <a:solidFill>
                            <a:schemeClr val="dk1"/>
                          </a:solidFill>
                          <a:effectLst/>
                          <a:latin typeface="+mn-lt"/>
                          <a:ea typeface="楷体" panose="02010609060101010101" pitchFamily="49" charset="-122"/>
                        </a:rPr>
                        <a:t>Waltz</a:t>
                      </a:r>
                      <a:r>
                        <a:rPr lang="zh-CN" altLang="zh-CN" sz="1800" kern="1200" dirty="0">
                          <a:solidFill>
                            <a:schemeClr val="dk1"/>
                          </a:solidFill>
                          <a:effectLst/>
                          <a:latin typeface="+mn-lt"/>
                          <a:ea typeface="楷体" panose="02010609060101010101" pitchFamily="49" charset="-122"/>
                        </a:rPr>
                        <a:t>、</a:t>
                      </a:r>
                      <a:r>
                        <a:rPr lang="en-US" altLang="zh-CN" sz="1800" kern="1200" dirty="0" err="1">
                          <a:solidFill>
                            <a:schemeClr val="dk1"/>
                          </a:solidFill>
                          <a:effectLst/>
                          <a:latin typeface="+mn-lt"/>
                          <a:ea typeface="楷体" panose="02010609060101010101" pitchFamily="49" charset="-122"/>
                        </a:rPr>
                        <a:t>Llinas</a:t>
                      </a:r>
                      <a:r>
                        <a:rPr lang="en-US" altLang="zh-CN" sz="1800" kern="100" baseline="30000" dirty="0">
                          <a:solidFill>
                            <a:schemeClr val="dk1"/>
                          </a:solidFill>
                          <a:effectLst/>
                          <a:latin typeface="Times New Roman" panose="02020603050405020304" pitchFamily="18" charset="0"/>
                          <a:ea typeface="宋体" panose="02010600030101010101" pitchFamily="2" charset="-122"/>
                          <a:cs typeface="+mn-cs"/>
                        </a:rPr>
                        <a:t>[1]</a:t>
                      </a:r>
                      <a:endParaRPr lang="zh-CN" altLang="en-US" sz="1800" kern="100" baseline="30000" dirty="0">
                        <a:solidFill>
                          <a:schemeClr val="dk1"/>
                        </a:solidFill>
                        <a:effectLst/>
                        <a:latin typeface="Times New Roman" panose="02020603050405020304" pitchFamily="18" charset="0"/>
                        <a:ea typeface="宋体" panose="02010600030101010101" pitchFamily="2"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zh-CN" sz="1800" kern="1200" dirty="0">
                          <a:solidFill>
                            <a:schemeClr val="dk1"/>
                          </a:solidFill>
                          <a:effectLst/>
                          <a:latin typeface="楷体" panose="02010609060101010101" pitchFamily="49" charset="-122"/>
                          <a:ea typeface="楷体" panose="02010609060101010101" pitchFamily="49" charset="-122"/>
                        </a:rPr>
                        <a:t>《多传感器数据融合》</a:t>
                      </a:r>
                      <a:endParaRPr lang="zh-CN" altLang="en-US" dirty="0">
                        <a:latin typeface="楷体" panose="02010609060101010101" pitchFamily="49" charset="-122"/>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059">
                <a:tc>
                  <a:txBody>
                    <a:bodyPr/>
                    <a:lstStyle/>
                    <a:p>
                      <a:pPr algn="ctr"/>
                      <a:r>
                        <a:rPr lang="en-US" altLang="zh-CN" sz="1800" kern="1200" dirty="0">
                          <a:solidFill>
                            <a:schemeClr val="dk1"/>
                          </a:solidFill>
                          <a:effectLst/>
                          <a:latin typeface="+mn-lt"/>
                          <a:ea typeface="楷体" panose="02010609060101010101" pitchFamily="49" charset="-122"/>
                        </a:rPr>
                        <a:t>Hall</a:t>
                      </a:r>
                      <a:r>
                        <a:rPr lang="en-US" altLang="zh-CN" sz="1800" kern="100" baseline="30000" dirty="0">
                          <a:solidFill>
                            <a:schemeClr val="dk1"/>
                          </a:solidFill>
                          <a:effectLst/>
                          <a:latin typeface="Times New Roman" panose="02020603050405020304" pitchFamily="18" charset="0"/>
                          <a:ea typeface="宋体" panose="02010600030101010101" pitchFamily="2" charset="-122"/>
                          <a:cs typeface="+mn-cs"/>
                        </a:rPr>
                        <a:t>[2]</a:t>
                      </a:r>
                      <a:endParaRPr lang="zh-CN" altLang="en-US" dirty="0">
                        <a:latin typeface="+mn-lt"/>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zh-CN" sz="1800" kern="1200" dirty="0">
                          <a:solidFill>
                            <a:schemeClr val="dk1"/>
                          </a:solidFill>
                          <a:effectLst/>
                          <a:latin typeface="楷体" panose="02010609060101010101" pitchFamily="49" charset="-122"/>
                          <a:ea typeface="楷体" panose="02010609060101010101" pitchFamily="49" charset="-122"/>
                        </a:rPr>
                        <a:t>《多传感器数据融合数学基础》</a:t>
                      </a:r>
                      <a:endParaRPr lang="zh-CN" altLang="en-US" dirty="0">
                        <a:latin typeface="楷体" panose="02010609060101010101" pitchFamily="49" charset="-122"/>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059">
                <a:tc>
                  <a:txBody>
                    <a:bodyPr/>
                    <a:lstStyle/>
                    <a:p>
                      <a:pPr algn="ctr"/>
                      <a:r>
                        <a:rPr lang="en-US" altLang="zh-CN" sz="1800" kern="1200" dirty="0">
                          <a:solidFill>
                            <a:schemeClr val="dk1"/>
                          </a:solidFill>
                          <a:effectLst/>
                          <a:latin typeface="+mn-lt"/>
                          <a:ea typeface="楷体" panose="02010609060101010101" pitchFamily="49" charset="-122"/>
                        </a:rPr>
                        <a:t>JDL</a:t>
                      </a:r>
                      <a:r>
                        <a:rPr lang="en-US" altLang="zh-CN" sz="1800" kern="100" baseline="30000" dirty="0">
                          <a:solidFill>
                            <a:schemeClr val="dk1"/>
                          </a:solidFill>
                          <a:effectLst/>
                          <a:latin typeface="Times New Roman" panose="02020603050405020304" pitchFamily="18" charset="0"/>
                          <a:ea typeface="宋体" panose="02010600030101010101" pitchFamily="2" charset="-122"/>
                          <a:cs typeface="+mn-cs"/>
                        </a:rPr>
                        <a:t>[3]</a:t>
                      </a:r>
                      <a:endParaRPr lang="zh-CN" altLang="en-US" dirty="0">
                        <a:latin typeface="+mn-lt"/>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zh-CN" sz="1800" kern="1200" dirty="0">
                          <a:solidFill>
                            <a:schemeClr val="dk1"/>
                          </a:solidFill>
                          <a:effectLst/>
                          <a:latin typeface="楷体" panose="02010609060101010101" pitchFamily="49" charset="-122"/>
                          <a:ea typeface="楷体" panose="02010609060101010101" pitchFamily="49" charset="-122"/>
                        </a:rPr>
                        <a:t>建立了关于数据融合的专业术语检索词典和基本系统模型</a:t>
                      </a:r>
                      <a:endParaRPr lang="zh-CN" altLang="en-US" dirty="0">
                        <a:latin typeface="楷体" panose="02010609060101010101" pitchFamily="49" charset="-122"/>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8431">
                <a:tc>
                  <a:txBody>
                    <a:bodyPr/>
                    <a:lstStyle/>
                    <a:p>
                      <a:pPr algn="ctr"/>
                      <a:r>
                        <a:rPr lang="en-US" altLang="zh-CN" sz="1800" kern="1200" dirty="0">
                          <a:solidFill>
                            <a:schemeClr val="dk1"/>
                          </a:solidFill>
                          <a:effectLst/>
                          <a:latin typeface="+mn-lt"/>
                          <a:ea typeface="楷体" panose="02010609060101010101" pitchFamily="49" charset="-122"/>
                        </a:rPr>
                        <a:t>Bowman</a:t>
                      </a:r>
                      <a:r>
                        <a:rPr lang="en-US" altLang="zh-CN" sz="1800" kern="100" baseline="30000" dirty="0">
                          <a:solidFill>
                            <a:schemeClr val="dk1"/>
                          </a:solidFill>
                          <a:effectLst/>
                          <a:latin typeface="Times New Roman" panose="02020603050405020304" pitchFamily="18" charset="0"/>
                          <a:ea typeface="宋体" panose="02010600030101010101" pitchFamily="2" charset="-122"/>
                          <a:cs typeface="+mn-cs"/>
                        </a:rPr>
                        <a:t>[4]</a:t>
                      </a:r>
                      <a:endParaRPr lang="zh-CN" altLang="en-US" dirty="0">
                        <a:latin typeface="+mn-lt"/>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zh-CN" sz="1800" kern="1200" dirty="0">
                          <a:solidFill>
                            <a:schemeClr val="dk1"/>
                          </a:solidFill>
                          <a:effectLst/>
                          <a:latin typeface="楷体" panose="02010609060101010101" pitchFamily="49" charset="-122"/>
                          <a:ea typeface="楷体" panose="02010609060101010101" pitchFamily="49" charset="-122"/>
                        </a:rPr>
                        <a:t>提出了数据融合树的概念来对此做出拓展，将融合问题划分为结点，每个概念结点都包括数据关联、相关、评估等功能</a:t>
                      </a:r>
                      <a:endParaRPr lang="zh-CN" altLang="en-US" dirty="0">
                        <a:latin typeface="楷体" panose="02010609060101010101" pitchFamily="49" charset="-122"/>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059">
                <a:tc>
                  <a:txBody>
                    <a:bodyPr/>
                    <a:lstStyle/>
                    <a:p>
                      <a:pPr algn="ctr"/>
                      <a:r>
                        <a:rPr lang="en-US" altLang="zh-CN" sz="1800" kern="1200" dirty="0" err="1">
                          <a:solidFill>
                            <a:schemeClr val="dk1"/>
                          </a:solidFill>
                          <a:effectLst/>
                          <a:latin typeface="+mn-lt"/>
                          <a:ea typeface="楷体" panose="02010609060101010101" pitchFamily="49" charset="-122"/>
                        </a:rPr>
                        <a:t>Bosse</a:t>
                      </a:r>
                      <a:r>
                        <a:rPr lang="en-US" altLang="zh-CN" sz="1800" kern="1200" dirty="0">
                          <a:solidFill>
                            <a:schemeClr val="dk1"/>
                          </a:solidFill>
                          <a:effectLst/>
                          <a:latin typeface="+mn-lt"/>
                          <a:ea typeface="楷体" panose="02010609060101010101" pitchFamily="49" charset="-122"/>
                        </a:rPr>
                        <a:t> E</a:t>
                      </a:r>
                      <a:r>
                        <a:rPr lang="en-US" altLang="zh-CN" sz="1800" kern="100" baseline="30000" dirty="0">
                          <a:solidFill>
                            <a:schemeClr val="dk1"/>
                          </a:solidFill>
                          <a:effectLst/>
                          <a:latin typeface="Times New Roman" panose="02020603050405020304" pitchFamily="18" charset="0"/>
                          <a:ea typeface="宋体" panose="02010600030101010101" pitchFamily="2" charset="-122"/>
                          <a:cs typeface="+mn-cs"/>
                        </a:rPr>
                        <a:t>[5]</a:t>
                      </a:r>
                      <a:endParaRPr lang="zh-CN" altLang="en-US" dirty="0">
                        <a:latin typeface="+mn-lt"/>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zh-CN" sz="1800" kern="1200" dirty="0">
                          <a:solidFill>
                            <a:schemeClr val="dk1"/>
                          </a:solidFill>
                          <a:effectLst/>
                          <a:latin typeface="楷体" panose="02010609060101010101" pitchFamily="49" charset="-122"/>
                          <a:ea typeface="楷体" panose="02010609060101010101" pitchFamily="49" charset="-122"/>
                        </a:rPr>
                        <a:t>出了一种建模和仿真的方法来实现一个数据融合系统的实际应用设计</a:t>
                      </a:r>
                      <a:endParaRPr lang="zh-CN" altLang="en-US" dirty="0">
                        <a:latin typeface="楷体" panose="02010609060101010101" pitchFamily="49" charset="-122"/>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059">
                <a:tc>
                  <a:txBody>
                    <a:bodyPr/>
                    <a:lstStyle/>
                    <a:p>
                      <a:pPr algn="ctr"/>
                      <a:r>
                        <a:rPr lang="zh-CN" altLang="zh-CN" sz="1800" kern="1200" dirty="0">
                          <a:solidFill>
                            <a:schemeClr val="dk1"/>
                          </a:solidFill>
                          <a:effectLst/>
                          <a:latin typeface="楷体" panose="02010609060101010101" pitchFamily="49" charset="-122"/>
                          <a:ea typeface="楷体" panose="02010609060101010101" pitchFamily="49" charset="-122"/>
                        </a:rPr>
                        <a:t>何友</a:t>
                      </a:r>
                      <a:r>
                        <a:rPr lang="en-US" altLang="zh-CN" sz="1800" kern="100" baseline="30000" dirty="0">
                          <a:solidFill>
                            <a:schemeClr val="dk1"/>
                          </a:solidFill>
                          <a:effectLst/>
                          <a:latin typeface="Times New Roman" panose="02020603050405020304" pitchFamily="18" charset="0"/>
                          <a:ea typeface="宋体" panose="02010600030101010101" pitchFamily="2" charset="-122"/>
                          <a:cs typeface="+mn-cs"/>
                        </a:rPr>
                        <a:t>[6]</a:t>
                      </a:r>
                      <a:endParaRPr lang="zh-CN" altLang="en-US" dirty="0">
                        <a:latin typeface="楷体" panose="02010609060101010101" pitchFamily="49" charset="-122"/>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zh-CN" sz="1800" kern="1200" dirty="0">
                          <a:solidFill>
                            <a:schemeClr val="dk1"/>
                          </a:solidFill>
                          <a:effectLst/>
                          <a:latin typeface="楷体" panose="02010609060101010101" pitchFamily="49" charset="-122"/>
                          <a:ea typeface="楷体" panose="02010609060101010101" pitchFamily="49" charset="-122"/>
                        </a:rPr>
                        <a:t>提出一种有无反馈式航迹融合方程，调节局部节点的估计精度</a:t>
                      </a:r>
                      <a:endParaRPr lang="zh-CN" altLang="en-US" dirty="0">
                        <a:latin typeface="楷体" panose="02010609060101010101" pitchFamily="49" charset="-122"/>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059">
                <a:tc>
                  <a:txBody>
                    <a:bodyPr/>
                    <a:lstStyle/>
                    <a:p>
                      <a:pPr algn="ctr"/>
                      <a:r>
                        <a:rPr lang="zh-CN" altLang="zh-CN" sz="1800" kern="1200" dirty="0">
                          <a:solidFill>
                            <a:schemeClr val="dk1"/>
                          </a:solidFill>
                          <a:effectLst/>
                          <a:latin typeface="楷体" panose="02010609060101010101" pitchFamily="49" charset="-122"/>
                          <a:ea typeface="楷体" panose="02010609060101010101" pitchFamily="49" charset="-122"/>
                        </a:rPr>
                        <a:t>文成林</a:t>
                      </a:r>
                      <a:r>
                        <a:rPr lang="en-US" altLang="zh-CN" sz="1800" kern="100" baseline="30000" dirty="0">
                          <a:solidFill>
                            <a:schemeClr val="dk1"/>
                          </a:solidFill>
                          <a:effectLst/>
                          <a:latin typeface="Times New Roman" panose="02020603050405020304" pitchFamily="18" charset="0"/>
                          <a:ea typeface="宋体" panose="02010600030101010101" pitchFamily="2" charset="-122"/>
                          <a:cs typeface="+mn-cs"/>
                        </a:rPr>
                        <a:t>[7]</a:t>
                      </a:r>
                      <a:endParaRPr lang="zh-CN" altLang="en-US" dirty="0">
                        <a:latin typeface="楷体" panose="02010609060101010101" pitchFamily="49" charset="-122"/>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zh-CN" sz="1800" kern="1200" dirty="0">
                          <a:solidFill>
                            <a:schemeClr val="dk1"/>
                          </a:solidFill>
                          <a:effectLst/>
                          <a:latin typeface="楷体" panose="02010609060101010101" pitchFamily="49" charset="-122"/>
                          <a:ea typeface="楷体" panose="02010609060101010101" pitchFamily="49" charset="-122"/>
                        </a:rPr>
                        <a:t>提出一种基于数据融合的分布式预测算法</a:t>
                      </a:r>
                      <a:endParaRPr lang="zh-CN" altLang="en-US" dirty="0">
                        <a:latin typeface="楷体" panose="02010609060101010101" pitchFamily="49" charset="-122"/>
                        <a:ea typeface="楷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文本框 9"/>
          <p:cNvSpPr txBox="1"/>
          <p:nvPr/>
        </p:nvSpPr>
        <p:spPr>
          <a:xfrm>
            <a:off x="2313092" y="5890176"/>
            <a:ext cx="8012853" cy="523220"/>
          </a:xfrm>
          <a:prstGeom prst="rect">
            <a:avLst/>
          </a:prstGeom>
          <a:noFill/>
        </p:spPr>
        <p:txBody>
          <a:bodyPr wrap="square">
            <a:spAutoFit/>
          </a:bodyPr>
          <a:lstStyle/>
          <a:p>
            <a:pPr algn="ctr"/>
            <a:r>
              <a:rPr lang="zh-CN" altLang="en-US" sz="2800" b="1" dirty="0">
                <a:latin typeface="微软雅黑" panose="020B0503020204020204" pitchFamily="34" charset="-122"/>
                <a:ea typeface="微软雅黑" panose="020B0503020204020204" pitchFamily="34" charset="-122"/>
              </a:rPr>
              <a:t>数据融合起源于国外，但近年来我国研究发展迅速</a:t>
            </a:r>
            <a:endParaRPr lang="zh-CN" altLang="en-US" sz="28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7"/>
          <p:cNvSpPr txBox="1"/>
          <p:nvPr/>
        </p:nvSpPr>
        <p:spPr>
          <a:xfrm>
            <a:off x="387246" y="354778"/>
            <a:ext cx="9535688" cy="607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专题三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lt"/>
              </a:rPr>
              <a:t>面向多源异构运维数据的融合模型与管理方法</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dist"/>
            <a:endParaRPr lang="zh-CN" altLang="en-US" sz="2800" b="1"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 name="组合 1"/>
          <p:cNvGrpSpPr/>
          <p:nvPr/>
        </p:nvGrpSpPr>
        <p:grpSpPr>
          <a:xfrm>
            <a:off x="387246" y="1114783"/>
            <a:ext cx="5133650" cy="4562517"/>
            <a:chOff x="478676" y="742566"/>
            <a:chExt cx="5133650" cy="4562517"/>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8754" r="12144" b="6947"/>
            <a:stretch>
              <a:fillRect/>
            </a:stretch>
          </p:blipFill>
          <p:spPr>
            <a:xfrm>
              <a:off x="481865" y="1137932"/>
              <a:ext cx="5130461" cy="4167151"/>
            </a:xfrm>
            <a:prstGeom prst="rect">
              <a:avLst/>
            </a:prstGeom>
            <a:ln>
              <a:solidFill>
                <a:srgbClr val="B07BD7"/>
              </a:solidFill>
            </a:ln>
          </p:spPr>
        </p:pic>
        <p:sp>
          <p:nvSpPr>
            <p:cNvPr id="5" name="矩形 4"/>
            <p:cNvSpPr/>
            <p:nvPr/>
          </p:nvSpPr>
          <p:spPr>
            <a:xfrm>
              <a:off x="478676" y="742566"/>
              <a:ext cx="5130461" cy="395365"/>
            </a:xfrm>
            <a:prstGeom prst="rect">
              <a:avLst/>
            </a:prstGeom>
            <a:solidFill>
              <a:schemeClr val="accent1">
                <a:lumMod val="50000"/>
              </a:schemeClr>
            </a:solidFill>
            <a:ln>
              <a:solidFill>
                <a:srgbClr val="B07B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国内相关文献关键词共现分析</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6096000" y="1114783"/>
            <a:ext cx="5371188" cy="4562517"/>
            <a:chOff x="6092811" y="742565"/>
            <a:chExt cx="5371188" cy="4562517"/>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0251" t="5548" r="11034" b="5951"/>
            <a:stretch>
              <a:fillRect/>
            </a:stretch>
          </p:blipFill>
          <p:spPr>
            <a:xfrm>
              <a:off x="6096000" y="1137931"/>
              <a:ext cx="5367999" cy="4167151"/>
            </a:xfrm>
            <a:prstGeom prst="rect">
              <a:avLst/>
            </a:prstGeom>
            <a:solidFill>
              <a:srgbClr val="B07BD7"/>
            </a:solidFill>
            <a:ln>
              <a:solidFill>
                <a:srgbClr val="B07BD7"/>
              </a:solidFill>
            </a:ln>
          </p:spPr>
        </p:pic>
        <p:sp>
          <p:nvSpPr>
            <p:cNvPr id="8" name="矩形 7"/>
            <p:cNvSpPr/>
            <p:nvPr/>
          </p:nvSpPr>
          <p:spPr>
            <a:xfrm>
              <a:off x="6092811" y="742565"/>
              <a:ext cx="5367999" cy="395365"/>
            </a:xfrm>
            <a:prstGeom prst="rect">
              <a:avLst/>
            </a:prstGeom>
            <a:solidFill>
              <a:schemeClr val="accent1">
                <a:lumMod val="50000"/>
              </a:schemeClr>
            </a:solidFill>
            <a:ln>
              <a:solidFill>
                <a:srgbClr val="B07B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国际相关文献关键词共现分析</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9" name="矩形: 圆角 8"/>
          <p:cNvSpPr/>
          <p:nvPr/>
        </p:nvSpPr>
        <p:spPr>
          <a:xfrm>
            <a:off x="711761" y="5852160"/>
            <a:ext cx="10627087" cy="89289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FFC000"/>
                </a:solidFill>
                <a:latin typeface="微软雅黑" panose="020B0503020204020204" pitchFamily="34" charset="-122"/>
                <a:ea typeface="微软雅黑" panose="020B0503020204020204" pitchFamily="34" charset="-122"/>
              </a:rPr>
              <a:t>多源异构数据融合</a:t>
            </a:r>
            <a:r>
              <a:rPr lang="zh-CN" altLang="en-US" sz="3200" b="1" dirty="0">
                <a:solidFill>
                  <a:schemeClr val="bg1"/>
                </a:solidFill>
                <a:latin typeface="微软雅黑" panose="020B0503020204020204" pitchFamily="34" charset="-122"/>
                <a:ea typeface="微软雅黑" panose="020B0503020204020204" pitchFamily="34" charset="-122"/>
              </a:rPr>
              <a:t>已成为国内外数据融合领域研究热点</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p:nvPr/>
        </p:nvSpPr>
        <p:spPr>
          <a:xfrm>
            <a:off x="1004789" y="2327035"/>
            <a:ext cx="11187211" cy="2671899"/>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20000"/>
              </a:lnSpc>
              <a:defRPr/>
            </a:pPr>
            <a:r>
              <a:rPr lang="zh-CN" altLang="en-US"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第</a:t>
            </a:r>
            <a:r>
              <a:rPr lang="en-US" altLang="zh-CN" sz="5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部分：</a:t>
            </a:r>
            <a:endParaRPr lang="en-US" altLang="zh-CN"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defRPr/>
            </a:pPr>
            <a:r>
              <a:rPr lang="zh-CN" altLang="en-US" sz="4800" b="1" dirty="0">
                <a:solidFill>
                  <a:srgbClr val="1D8DE5"/>
                </a:solidFill>
                <a:latin typeface="微软雅黑" panose="020B0503020204020204" pitchFamily="34" charset="-122"/>
                <a:ea typeface="微软雅黑" panose="020B0503020204020204" pitchFamily="34" charset="-122"/>
                <a:cs typeface="Arial" panose="020B0604020202020204" pitchFamily="34" charset="0"/>
              </a:rPr>
              <a:t>课题任务分解及主要研究工作</a:t>
            </a:r>
            <a:endParaRPr lang="en-US" sz="4800" b="1" dirty="0">
              <a:solidFill>
                <a:srgbClr val="1D8DE5"/>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矩形 5"/>
          <p:cNvSpPr/>
          <p:nvPr/>
        </p:nvSpPr>
        <p:spPr>
          <a:xfrm>
            <a:off x="1269369" y="695426"/>
            <a:ext cx="8990829" cy="539763"/>
          </a:xfrm>
          <a:prstGeom prst="rect">
            <a:avLst/>
          </a:prstGeom>
        </p:spPr>
        <p:txBody>
          <a:bodyPr wrap="square">
            <a:spAutoFit/>
          </a:bodyPr>
          <a:lstStyle/>
          <a:p>
            <a:pPr lvl="0">
              <a:lnSpc>
                <a:spcPct val="112000"/>
              </a:lnSpc>
              <a:defRPr/>
            </a:pPr>
            <a:r>
              <a:rPr lang="zh-CN" altLang="en-US" sz="2800" b="1" dirty="0">
                <a:solidFill>
                  <a:srgbClr val="002060"/>
                </a:solidFill>
                <a:latin typeface="微软雅黑" panose="020B0503020204020204" pitchFamily="34" charset="-122"/>
                <a:ea typeface="微软雅黑" panose="020B0503020204020204" pitchFamily="34" charset="-122"/>
              </a:rPr>
              <a:t>专题三  </a:t>
            </a:r>
            <a:r>
              <a:rPr lang="zh-CN" altLang="en-US" sz="2800" b="1" dirty="0">
                <a:solidFill>
                  <a:srgbClr val="002060"/>
                </a:solidFill>
                <a:latin typeface="微软雅黑" panose="020B0503020204020204" pitchFamily="34" charset="-122"/>
                <a:ea typeface="微软雅黑" panose="020B0503020204020204" pitchFamily="34" charset="-122"/>
                <a:sym typeface="+mn-lt"/>
              </a:rPr>
              <a:t>面向多源异构运维数据的融合模型与管理方法</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UNIT_PLACING_PICTURE_USER_VIEWPORT" val="{&quot;height&quot;:5144,&quot;width&quot;:9612}"/>
</p:tagLst>
</file>

<file path=ppt/tags/tag2.xml><?xml version="1.0" encoding="utf-8"?>
<p:tagLst xmlns:p="http://schemas.openxmlformats.org/presentationml/2006/main">
  <p:tag name="KSO_WPP_MARK_KEY" val="7a779e5e-336e-4bdd-b676-785140c46739"/>
  <p:tag name="COMMONDATA" val="eyJoZGlkIjoiOTYyM2I5ZWM3NjNjZDVjN2I0NzkxNGUyYzZjMGY0MzAifQ=="/>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7250</Words>
  <Application>WPS 演示</Application>
  <PresentationFormat>自定义</PresentationFormat>
  <Paragraphs>584</Paragraphs>
  <Slides>37</Slides>
  <Notes>26</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1</vt:i4>
      </vt:variant>
      <vt:variant>
        <vt:lpstr>幻灯片标题</vt:lpstr>
      </vt:variant>
      <vt:variant>
        <vt:i4>37</vt:i4>
      </vt:variant>
    </vt:vector>
  </HeadingPairs>
  <TitlesOfParts>
    <vt:vector size="58" baseType="lpstr">
      <vt:lpstr>Arial</vt:lpstr>
      <vt:lpstr>宋体</vt:lpstr>
      <vt:lpstr>Wingdings</vt:lpstr>
      <vt:lpstr>微软雅黑</vt:lpstr>
      <vt:lpstr>Times New Roman</vt:lpstr>
      <vt:lpstr>等线</vt:lpstr>
      <vt:lpstr>Century Gothic</vt:lpstr>
      <vt:lpstr>Calibri Light</vt:lpstr>
      <vt:lpstr>等线 Light</vt:lpstr>
      <vt:lpstr>Calibri</vt:lpstr>
      <vt:lpstr>Arial Unicode MS</vt:lpstr>
      <vt:lpstr>Symbol</vt:lpstr>
      <vt:lpstr>Lucida Console</vt:lpstr>
      <vt:lpstr>Arial</vt:lpstr>
      <vt:lpstr>Wingdings</vt:lpstr>
      <vt:lpstr>黑体</vt:lpstr>
      <vt:lpstr>Gill Sans MT</vt:lpstr>
      <vt:lpstr>华文中宋</vt:lpstr>
      <vt:lpstr>楷体</vt:lpstr>
      <vt:lpstr>Office 主题​​</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Dou Qiang</dc:creator>
  <cp:lastModifiedBy>Vanessa</cp:lastModifiedBy>
  <cp:revision>1306</cp:revision>
  <dcterms:created xsi:type="dcterms:W3CDTF">2021-09-26T02:42:00Z</dcterms:created>
  <dcterms:modified xsi:type="dcterms:W3CDTF">2023-01-19T04:56:11Z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6F1DB6B312B849E39951E6F94556E094</vt:lpwstr>
  </property>
  <property fmtid="{D5CDD505-2E9C-101B-9397-08002B2CF9AE}" pid="3" name="KSOProductBuildVer">
    <vt:lpwstr>2052-11.1.0.12763</vt:lpwstr>
  </property>
</Properties>
</file>